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78" r:id="rId4"/>
    <p:sldId id="284" r:id="rId5"/>
    <p:sldId id="283" r:id="rId6"/>
    <p:sldId id="286" r:id="rId7"/>
    <p:sldId id="267" r:id="rId8"/>
    <p:sldId id="269" r:id="rId9"/>
    <p:sldId id="270" r:id="rId10"/>
    <p:sldId id="271" r:id="rId11"/>
    <p:sldId id="272" r:id="rId12"/>
    <p:sldId id="274" r:id="rId13"/>
    <p:sldId id="288" r:id="rId14"/>
    <p:sldId id="289" r:id="rId15"/>
    <p:sldId id="293" r:id="rId16"/>
    <p:sldId id="275" r:id="rId17"/>
    <p:sldId id="290" r:id="rId18"/>
    <p:sldId id="291" r:id="rId19"/>
    <p:sldId id="285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7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Выпускающие</a:t>
            </a:r>
            <a:r>
              <a:rPr lang="ru-RU" sz="1600" b="0" baseline="0" dirty="0" smtClean="0">
                <a:latin typeface="Arial" pitchFamily="34" charset="0"/>
                <a:cs typeface="Arial" pitchFamily="34" charset="0"/>
              </a:rPr>
              <a:t> кафедры. Ставки.</a:t>
            </a:r>
            <a:endParaRPr lang="ru-RU" sz="1600" b="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006473918356898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4654667999851873E-2"/>
          <c:y val="0.1152495376045263"/>
          <c:w val="0.77215514701265042"/>
          <c:h val="0.882442383808516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Ставки</c:v>
                </c:pt>
              </c:strCache>
            </c:strRef>
          </c:tx>
          <c:dPt>
            <c:idx val="1"/>
            <c:spPr>
              <a:solidFill>
                <a:schemeClr val="bg1">
                  <a:lumMod val="85000"/>
                </a:schemeClr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КСПТ</c:v>
                </c:pt>
                <c:pt idx="1">
                  <c:v>САиУ </c:v>
                </c:pt>
                <c:pt idx="2">
                  <c:v>СТУ</c:v>
                </c:pt>
                <c:pt idx="3">
                  <c:v>ИУС</c:v>
                </c:pt>
                <c:pt idx="4">
                  <c:v>ИИТ</c:v>
                </c:pt>
                <c:pt idx="5">
                  <c:v>КИТ</c:v>
                </c:pt>
                <c:pt idx="6">
                  <c:v>РВКС</c:v>
                </c:pt>
                <c:pt idx="7">
                  <c:v>ИБКС</c:v>
                </c:pt>
                <c:pt idx="8">
                  <c:v>УП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39.25</c:v>
                </c:pt>
                <c:pt idx="1">
                  <c:v>21.5</c:v>
                </c:pt>
                <c:pt idx="2">
                  <c:v>33</c:v>
                </c:pt>
                <c:pt idx="3">
                  <c:v>43.25</c:v>
                </c:pt>
                <c:pt idx="4">
                  <c:v>28.75</c:v>
                </c:pt>
                <c:pt idx="5">
                  <c:v>14</c:v>
                </c:pt>
                <c:pt idx="6">
                  <c:v>10.75</c:v>
                </c:pt>
                <c:pt idx="7">
                  <c:v>20.25</c:v>
                </c:pt>
                <c:pt idx="8">
                  <c:v>20.5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Результат</a:t>
            </a:r>
            <a:endParaRPr lang="ru-RU" sz="1800"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2520831018775702E-2"/>
          <c:y val="1.292316726712909E-3"/>
          <c:w val="0.87242086560022281"/>
          <c:h val="0.991149044236176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Ставки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Lbls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ИКНТ</c:v>
                </c:pt>
                <c:pt idx="1">
                  <c:v>Остальные технические институты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0.60000000000000031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5.4169194875783089E-2"/>
          <c:y val="0.81202556761208289"/>
          <c:w val="0.86708581525129746"/>
          <c:h val="0.1711766152967127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8437377481473589E-2"/>
          <c:y val="2.7049603737848042E-4"/>
          <c:w val="0.87910841520025917"/>
          <c:h val="0.9230677234320932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6350"/>
          </c:spPr>
          <c:dPt>
            <c:idx val="2"/>
            <c:spPr>
              <a:solidFill>
                <a:srgbClr val="21A649"/>
              </a:solidFill>
              <a:ln w="6350"/>
            </c:spPr>
          </c:dPt>
          <c:dPt>
            <c:idx val="4"/>
            <c:spPr>
              <a:solidFill>
                <a:schemeClr val="accent3">
                  <a:lumMod val="65000"/>
                </a:schemeClr>
              </a:solidFill>
              <a:ln w="6350"/>
            </c:spPr>
          </c:dPt>
          <c:dPt>
            <c:idx val="8"/>
            <c:spPr>
              <a:solidFill>
                <a:schemeClr val="accent6">
                  <a:lumMod val="60000"/>
                  <a:lumOff val="40000"/>
                </a:schemeClr>
              </a:solidFill>
              <a:ln w="6350"/>
            </c:spPr>
          </c:dPt>
          <c:dPt>
            <c:idx val="13"/>
            <c:spPr>
              <a:solidFill>
                <a:srgbClr val="325446">
                  <a:lumMod val="60000"/>
                  <a:lumOff val="40000"/>
                </a:srgbClr>
              </a:solidFill>
              <a:ln w="6350"/>
            </c:spPr>
          </c:dPt>
          <c:dPt>
            <c:idx val="14"/>
            <c:explosion val="26"/>
            <c:spPr>
              <a:solidFill>
                <a:srgbClr val="21A649"/>
              </a:solidFill>
              <a:ln w="6350"/>
            </c:spPr>
          </c:dPt>
          <c:dLbls>
            <c:dLbl>
              <c:idx val="0"/>
              <c:dLblPos val="bestFit"/>
              <c:showVal val="1"/>
              <c:showCatName val="1"/>
              <c:separator>
</c:separator>
            </c:dLbl>
            <c:dLbl>
              <c:idx val="1"/>
              <c:dLblPos val="bestFit"/>
              <c:showVal val="1"/>
              <c:showCatName val="1"/>
              <c:separator>
</c:separator>
            </c:dLbl>
            <c:dLbl>
              <c:idx val="4"/>
              <c:delete val="1"/>
            </c:dLbl>
            <c:dLbl>
              <c:idx val="13"/>
              <c:dLblPos val="ctr"/>
              <c:showVal val="1"/>
              <c:separator>
</c:separator>
            </c:dLbl>
            <c:dLbl>
              <c:idx val="14"/>
              <c:tx>
                <c:rich>
                  <a:bodyPr/>
                  <a:lstStyle/>
                  <a:p>
                    <a:r>
                      <a:rPr lang="ru-RU" sz="1400" dirty="0" smtClean="0"/>
                      <a:t>2</a:t>
                    </a:r>
                    <a:r>
                      <a:rPr lang="ru-RU" dirty="0" smtClean="0"/>
                      <a:t>015</a:t>
                    </a:r>
                    <a:r>
                      <a:rPr lang="ru-RU" dirty="0"/>
                      <a:t>
137,1</a:t>
                    </a:r>
                  </a:p>
                </c:rich>
              </c:tx>
              <c:dLblPos val="bestFit"/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eparator>
</c:separator>
            <c:showLeaderLines val="1"/>
          </c:dLbls>
          <c:cat>
            <c:strRef>
              <c:f>Лист1!$A$2:$A$15</c:f>
              <c:strCache>
                <c:ptCount val="14"/>
                <c:pt idx="0">
                  <c:v>2013</c:v>
                </c:pt>
                <c:pt idx="1">
                  <c:v>2014</c:v>
                </c:pt>
                <c:pt idx="2">
                  <c:v>КСПТ</c:v>
                </c:pt>
                <c:pt idx="3">
                  <c:v>САиУ</c:v>
                </c:pt>
                <c:pt idx="4">
                  <c:v>СТУ</c:v>
                </c:pt>
                <c:pt idx="5">
                  <c:v>ИУС</c:v>
                </c:pt>
                <c:pt idx="6">
                  <c:v>ИИТ</c:v>
                </c:pt>
                <c:pt idx="7">
                  <c:v>КИТ</c:v>
                </c:pt>
                <c:pt idx="8">
                  <c:v>РВКС</c:v>
                </c:pt>
                <c:pt idx="9">
                  <c:v>ИБКС</c:v>
                </c:pt>
                <c:pt idx="10">
                  <c:v>УП</c:v>
                </c:pt>
                <c:pt idx="11">
                  <c:v>ПАКРВ</c:v>
                </c:pt>
                <c:pt idx="12">
                  <c:v>ВИШ</c:v>
                </c:pt>
                <c:pt idx="13">
                  <c:v>НИОКР (218 пост)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137</c:v>
                </c:pt>
                <c:pt idx="1">
                  <c:v>139.5</c:v>
                </c:pt>
                <c:pt idx="2">
                  <c:v>4.9400000000000004</c:v>
                </c:pt>
                <c:pt idx="3">
                  <c:v>2.2000000000000002</c:v>
                </c:pt>
                <c:pt idx="4">
                  <c:v>0.5</c:v>
                </c:pt>
                <c:pt idx="5">
                  <c:v>11.9</c:v>
                </c:pt>
                <c:pt idx="6">
                  <c:v>8.0000000000000016E-2</c:v>
                </c:pt>
                <c:pt idx="7">
                  <c:v>0.23</c:v>
                </c:pt>
                <c:pt idx="8">
                  <c:v>5.3</c:v>
                </c:pt>
                <c:pt idx="9">
                  <c:v>12.6</c:v>
                </c:pt>
                <c:pt idx="10">
                  <c:v>2.2999999999999998</c:v>
                </c:pt>
                <c:pt idx="11">
                  <c:v>6.2</c:v>
                </c:pt>
                <c:pt idx="12">
                  <c:v>0.85000000000000009</c:v>
                </c:pt>
                <c:pt idx="13">
                  <c:v>90</c:v>
                </c:pt>
              </c:numCache>
            </c:numRef>
          </c:val>
        </c:ser>
        <c:dLbls/>
        <c:gapWidth val="168"/>
        <c:splitType val="pos"/>
        <c:splitPos val="12"/>
        <c:secondPieSize val="173"/>
        <c:serLines>
          <c:spPr>
            <a:ln w="22225">
              <a:solidFill>
                <a:schemeClr val="bg2"/>
              </a:solidFill>
              <a:prstDash val="lgDash"/>
            </a:ln>
          </c:spPr>
        </c:serLines>
      </c:ofPieChart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1.5010499292548754E-2"/>
          <c:y val="0.87803150077341841"/>
          <c:w val="0.96852140395787079"/>
          <c:h val="0.1056882568603488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Ставки. Суммарно.</a:t>
            </a:r>
            <a:endParaRPr lang="ru-RU" sz="1600" b="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1374078403526822"/>
          <c:y val="2.9708714244275809E-2"/>
        </c:manualLayout>
      </c:layout>
    </c:title>
    <c:view3D>
      <c:rotX val="30"/>
      <c:rotY val="132"/>
      <c:perspective val="30"/>
    </c:view3D>
    <c:plotArea>
      <c:layout>
        <c:manualLayout>
          <c:layoutTarget val="inner"/>
          <c:xMode val="edge"/>
          <c:yMode val="edge"/>
          <c:x val="2.9766821399876638E-2"/>
          <c:y val="4.1211651864389791E-2"/>
          <c:w val="0.70825322951234049"/>
          <c:h val="0.78933549867008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Ставки</c:v>
                </c:pt>
              </c:strCache>
            </c:strRef>
          </c:tx>
          <c:dPt>
            <c:idx val="1"/>
            <c:spPr>
              <a:solidFill>
                <a:schemeClr val="bg1">
                  <a:lumMod val="85000"/>
                </a:schemeClr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8817027576646093"/>
                  <c:y val="3.6888330490511968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Выпускающие кафедры</c:v>
                </c:pt>
                <c:pt idx="1">
                  <c:v>Базовые кафедры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231.25</c:v>
                </c:pt>
                <c:pt idx="1">
                  <c:v>11.75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2.9551466906253581E-2"/>
          <c:y val="0.785558412899656"/>
          <c:w val="0.54981733108559594"/>
          <c:h val="0.16987845577070956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Участие (заявки)</a:t>
            </a:r>
            <a:endParaRPr lang="ru-RU" sz="2000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2520831018775702E-2"/>
          <c:y val="1.2923167267129064E-3"/>
          <c:w val="0.87242086560022281"/>
          <c:h val="0.991149044236175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Ставки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21656445803210658"/>
                  <c:y val="-0.1436589566929134"/>
                </c:manualLayout>
              </c:layout>
              <c:showVal val="1"/>
            </c:dLbl>
            <c:dLbl>
              <c:idx val="1"/>
              <c:layout>
                <c:manualLayout>
                  <c:x val="0.23919070906445469"/>
                  <c:y val="2.329970472440945E-2"/>
                </c:manualLayout>
              </c:layout>
              <c:showVal val="1"/>
            </c:dLbl>
            <c:dLbl>
              <c:idx val="2"/>
              <c:layout>
                <c:manualLayout>
                  <c:x val="4.6498514890581134E-2"/>
                  <c:y val="4.5324803149606412E-4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ИКНТ</c:v>
                </c:pt>
                <c:pt idx="1">
                  <c:v>Остальные технические институты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0.51</c:v>
                </c:pt>
                <c:pt idx="1">
                  <c:v>0.49000000000000016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23795856897734471"/>
          <c:y val="0.75827566778294453"/>
          <c:w val="0.60491008053778861"/>
          <c:h val="0.17117661529671299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Результат</a:t>
            </a:r>
            <a:endParaRPr lang="ru-RU" sz="2000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2520831018775702E-2"/>
          <c:y val="1.2923167267129068E-3"/>
          <c:w val="0.87242086560022281"/>
          <c:h val="0.99114904423617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Ставки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26975530055743363"/>
                  <c:y val="2.2632009141841436E-2"/>
                </c:manualLayout>
              </c:layout>
              <c:showVal val="1"/>
            </c:dLbl>
            <c:dLbl>
              <c:idx val="1"/>
              <c:layout>
                <c:manualLayout>
                  <c:x val="0.29238153432687397"/>
                  <c:y val="-0.11779564175409092"/>
                </c:manualLayout>
              </c:layout>
              <c:showVal val="1"/>
            </c:dLbl>
            <c:dLbl>
              <c:idx val="2"/>
              <c:layout>
                <c:manualLayout>
                  <c:x val="4.6498514890581134E-2"/>
                  <c:y val="4.5324803149606423E-4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ИКНТ</c:v>
                </c:pt>
                <c:pt idx="1">
                  <c:v>Остальные технические институты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0.35000000000000014</c:v>
                </c:pt>
                <c:pt idx="1">
                  <c:v>0.65000000000000036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23795856897734471"/>
          <c:y val="0.75827566778294453"/>
          <c:w val="0.60491008053778861"/>
          <c:h val="0.1711766152967129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Участие (заявки)</a:t>
            </a:r>
            <a:endParaRPr lang="ru-RU" sz="2000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2520831018775702E-2"/>
          <c:y val="1.2923167267129072E-3"/>
          <c:w val="0.87242086560022281"/>
          <c:h val="0.991149044236175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Ставки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Lbls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ИКНТ</c:v>
                </c:pt>
                <c:pt idx="1">
                  <c:v>Остальные технические институты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0.26</c:v>
                </c:pt>
                <c:pt idx="1">
                  <c:v>0.74000000000000032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23795856897734471"/>
          <c:y val="0.75827566778294453"/>
          <c:w val="0.60491008053778861"/>
          <c:h val="0.1711766152967128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Результат</a:t>
            </a:r>
            <a:endParaRPr lang="ru-RU" sz="2000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2520831018775702E-2"/>
          <c:y val="1.2923167267129077E-3"/>
          <c:w val="0.87242086560022281"/>
          <c:h val="0.991149044236175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Ставки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Lbls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ИКНТ</c:v>
                </c:pt>
                <c:pt idx="1">
                  <c:v>Остальные технические институты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0.26</c:v>
                </c:pt>
                <c:pt idx="1">
                  <c:v>0.74000000000000032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23795856897734471"/>
          <c:y val="0.75827566778294453"/>
          <c:w val="0.60491008053778861"/>
          <c:h val="0.1711766152967128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Участие (заявки)</a:t>
            </a:r>
            <a:endParaRPr lang="ru-RU" sz="1800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6921805866367539E-2"/>
          <c:y val="8.851000682463854E-3"/>
          <c:w val="0.87242086560022281"/>
          <c:h val="0.9911490442361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Ставки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Lbls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ИКНТ</c:v>
                </c:pt>
                <c:pt idx="1">
                  <c:v>Остальные технические институты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6.9066613051517928E-2"/>
          <c:y val="0.82003666259304553"/>
          <c:w val="0.90953836325878323"/>
          <c:h val="0.17117661529671283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Результат</a:t>
            </a:r>
            <a:endParaRPr lang="ru-RU" sz="1800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2520831018775702E-2"/>
          <c:y val="1.2923167267129083E-3"/>
          <c:w val="0.87242086560022281"/>
          <c:h val="0.991149044236176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Ставки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Lbls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ИКНТ</c:v>
                </c:pt>
                <c:pt idx="1">
                  <c:v>Остальные технические институты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5.4169194875783061E-2"/>
          <c:y val="0.81202556761208267"/>
          <c:w val="0.86708581525129724"/>
          <c:h val="0.171176615296712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Участие (заявки)</a:t>
            </a:r>
            <a:endParaRPr lang="ru-RU" sz="1800"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6921805866367498E-2"/>
          <c:y val="8.851000682463854E-3"/>
          <c:w val="0.87242086560022281"/>
          <c:h val="0.99114904423617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Ставки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Lbls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ИКНТ</c:v>
                </c:pt>
                <c:pt idx="1">
                  <c:v>Остальные технические институты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0.25</c:v>
                </c:pt>
                <c:pt idx="1">
                  <c:v>0.75000000000000033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6.9066613051517983E-2"/>
          <c:y val="0.82003666259304564"/>
          <c:w val="0.90953836325878323"/>
          <c:h val="0.17117661529671277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1" y="5085184"/>
            <a:ext cx="1863845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4437112"/>
            <a:ext cx="6120680" cy="1440160"/>
          </a:xfr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>
              <a:buFont typeface="Wingdings" pitchFamily="2" charset="2"/>
              <a:buNone/>
              <a:defRPr sz="20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90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979712" y="1412776"/>
            <a:ext cx="6084168" cy="2952328"/>
          </a:xfrm>
          <a:noFill/>
        </p:spPr>
        <p:txBody>
          <a:bodyPr>
            <a:normAutofit/>
          </a:bodyPr>
          <a:lstStyle>
            <a:lvl1pPr algn="l">
              <a:defRPr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8812" y="124761"/>
            <a:ext cx="2499953" cy="720080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" y="0"/>
            <a:ext cx="190770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-20703" y="0"/>
            <a:ext cx="3881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7812360" y="6525344"/>
            <a:ext cx="1331640" cy="33265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fld id="{E39655F1-AC0A-47D1-9DB8-8F32E5736945}" type="datetimeFigureOut">
              <a:rPr lang="ru-RU" smtClean="0"/>
              <a:pPr/>
              <a:t>23.10.2015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84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36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548680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82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9085" y="1600201"/>
            <a:ext cx="3978520" cy="4887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8281" y="1600201"/>
            <a:ext cx="3978519" cy="4887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57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25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6337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78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9085" y="1600201"/>
            <a:ext cx="8097715" cy="4887913"/>
          </a:xfrm>
          <a:prstGeom prst="rect">
            <a:avLst/>
          </a:prstGeom>
          <a:noFill/>
          <a:ln w="9525">
            <a:solidFill>
              <a:srgbClr val="D9DCC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8460431" y="44624"/>
            <a:ext cx="661881" cy="337033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fld id="{71679EC2-C73B-499F-915B-4ECDE3070765}" type="slidenum">
              <a:rPr lang="ru-RU" altLang="ru-RU" sz="120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1200" dirty="0" smtClean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48681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085"/>
            <a:ext cx="1253697" cy="3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 userDrawn="1"/>
        </p:nvSpPr>
        <p:spPr>
          <a:xfrm>
            <a:off x="0" y="1268760"/>
            <a:ext cx="914400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70" r:id="rId7"/>
  </p:sldLayoutIdLst>
  <p:txStyles>
    <p:titleStyle>
      <a:lvl1pPr marL="5400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jpeg"/><Relationship Id="rId26" Type="http://schemas.openxmlformats.org/officeDocument/2006/relationships/image" Target="../media/image35.pn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5" Type="http://schemas.openxmlformats.org/officeDocument/2006/relationships/image" Target="../media/image34.jpeg"/><Relationship Id="rId33" Type="http://schemas.openxmlformats.org/officeDocument/2006/relationships/image" Target="../media/image42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29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24" Type="http://schemas.openxmlformats.org/officeDocument/2006/relationships/image" Target="../media/image33.jpeg"/><Relationship Id="rId32" Type="http://schemas.openxmlformats.org/officeDocument/2006/relationships/image" Target="../media/image41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28" Type="http://schemas.openxmlformats.org/officeDocument/2006/relationships/image" Target="../media/image37.pn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31" Type="http://schemas.openxmlformats.org/officeDocument/2006/relationships/image" Target="../media/image40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jpeg"/><Relationship Id="rId30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861048"/>
            <a:ext cx="5832648" cy="1440160"/>
          </a:xfrm>
        </p:spPr>
        <p:txBody>
          <a:bodyPr/>
          <a:lstStyle/>
          <a:p>
            <a:pPr algn="r"/>
            <a:r>
              <a:rPr lang="ru-RU" dirty="0" smtClean="0"/>
              <a:t>	</a:t>
            </a:r>
            <a:r>
              <a:rPr lang="ru-RU" dirty="0" err="1" smtClean="0"/>
              <a:t>и.о</a:t>
            </a:r>
            <a:r>
              <a:rPr lang="ru-RU" dirty="0" smtClean="0"/>
              <a:t>. директора В.С. Заборовский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Организация </a:t>
            </a:r>
            <a:r>
              <a:rPr lang="ru-RU" sz="2800" dirty="0"/>
              <a:t>научно-исследовательской работы 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dirty="0" smtClean="0"/>
              <a:t>ИКНТ: </a:t>
            </a:r>
            <a:r>
              <a:rPr lang="ru-RU" sz="2800" dirty="0"/>
              <a:t>Опыт и </a:t>
            </a:r>
            <a:r>
              <a:rPr lang="ru-RU" sz="2800" dirty="0" smtClean="0"/>
              <a:t>решения.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smtClean="0"/>
              <a:t>19.10.2015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23928" y="566124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 октября </a:t>
            </a:r>
          </a:p>
          <a:p>
            <a:pPr algn="ctr"/>
            <a:r>
              <a:rPr lang="ru-RU" dirty="0" smtClean="0"/>
              <a:t>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41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Милославская.jpg"/>
          <p:cNvPicPr>
            <a:picLocks noChangeAspect="1"/>
          </p:cNvPicPr>
          <p:nvPr/>
        </p:nvPicPr>
        <p:blipFill>
          <a:blip r:embed="rId2" cstate="print"/>
          <a:srcRect b="4927"/>
          <a:stretch>
            <a:fillRect/>
          </a:stretch>
        </p:blipFill>
        <p:spPr>
          <a:xfrm>
            <a:off x="2411760" y="4567436"/>
            <a:ext cx="1444127" cy="2088232"/>
          </a:xfrm>
          <a:prstGeom prst="rect">
            <a:avLst/>
          </a:prstGeom>
        </p:spPr>
      </p:pic>
      <p:pic>
        <p:nvPicPr>
          <p:cNvPr id="10" name="Рисунок 9" descr="Пархоменко.jpg"/>
          <p:cNvPicPr>
            <a:picLocks noChangeAspect="1"/>
          </p:cNvPicPr>
          <p:nvPr/>
        </p:nvPicPr>
        <p:blipFill>
          <a:blip r:embed="rId3" cstate="print"/>
          <a:srcRect l="17578" r="42216" b="54398"/>
          <a:stretch>
            <a:fillRect/>
          </a:stretch>
        </p:blipFill>
        <p:spPr>
          <a:xfrm>
            <a:off x="5436096" y="4581128"/>
            <a:ext cx="1440160" cy="20608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Конкурс </a:t>
            </a:r>
            <a:r>
              <a:rPr lang="ru-RU" dirty="0" smtClean="0"/>
              <a:t>грантов Правительства </a:t>
            </a:r>
            <a:r>
              <a:rPr lang="ru-RU" dirty="0"/>
              <a:t>Санкт-Петербурга 2015г.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молодых ученых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65194958"/>
              </p:ext>
            </p:extLst>
          </p:nvPr>
        </p:nvGraphicFramePr>
        <p:xfrm>
          <a:off x="323528" y="1412777"/>
          <a:ext cx="3744416" cy="29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65194958"/>
              </p:ext>
            </p:extLst>
          </p:nvPr>
        </p:nvGraphicFramePr>
        <p:xfrm>
          <a:off x="4931024" y="1340768"/>
          <a:ext cx="3744416" cy="2989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5143500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Наши </a:t>
            </a:r>
          </a:p>
          <a:p>
            <a:r>
              <a:rPr lang="ru-RU" b="1" dirty="0" smtClean="0"/>
              <a:t>победители: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5242220"/>
            <a:ext cx="1512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Милославская </a:t>
            </a:r>
          </a:p>
          <a:p>
            <a:r>
              <a:rPr lang="ru-RU" sz="1400" dirty="0" smtClean="0"/>
              <a:t>Вера </a:t>
            </a:r>
          </a:p>
          <a:p>
            <a:r>
              <a:rPr lang="ru-RU" sz="1400" dirty="0" smtClean="0"/>
              <a:t>Дмитриевна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5242220"/>
            <a:ext cx="2034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Пархоменко </a:t>
            </a:r>
          </a:p>
          <a:p>
            <a:r>
              <a:rPr lang="ru-RU" sz="1400" dirty="0" smtClean="0"/>
              <a:t>Владимир </a:t>
            </a:r>
          </a:p>
          <a:p>
            <a:r>
              <a:rPr lang="ru-RU" sz="1400" dirty="0" smtClean="0"/>
              <a:t>Андреевич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8519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Дробинцев.jpg"/>
          <p:cNvPicPr>
            <a:picLocks noChangeAspect="1"/>
          </p:cNvPicPr>
          <p:nvPr/>
        </p:nvPicPr>
        <p:blipFill>
          <a:blip r:embed="rId2" cstate="print"/>
          <a:srcRect l="27499" r="23989" b="34346"/>
          <a:stretch>
            <a:fillRect/>
          </a:stretch>
        </p:blipFill>
        <p:spPr>
          <a:xfrm>
            <a:off x="5436096" y="4581128"/>
            <a:ext cx="1440160" cy="2076078"/>
          </a:xfrm>
          <a:prstGeom prst="rect">
            <a:avLst/>
          </a:prstGeom>
        </p:spPr>
      </p:pic>
      <p:pic>
        <p:nvPicPr>
          <p:cNvPr id="11" name="Рисунок 10" descr="Вербова.jpg"/>
          <p:cNvPicPr>
            <a:picLocks noChangeAspect="1"/>
          </p:cNvPicPr>
          <p:nvPr/>
        </p:nvPicPr>
        <p:blipFill>
          <a:blip r:embed="rId3" cstate="print"/>
          <a:srcRect l="9712" r="15831" b="23063"/>
          <a:stretch>
            <a:fillRect/>
          </a:stretch>
        </p:blipFill>
        <p:spPr>
          <a:xfrm>
            <a:off x="2411760" y="4437112"/>
            <a:ext cx="1422442" cy="21910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Конкурс </a:t>
            </a:r>
            <a:r>
              <a:rPr lang="ru-RU" dirty="0" smtClean="0"/>
              <a:t>грантов Правительства </a:t>
            </a:r>
            <a:r>
              <a:rPr lang="ru-RU" dirty="0"/>
              <a:t>Санкт-Петербурга 2015г.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молодых кандидатов наук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65194958"/>
              </p:ext>
            </p:extLst>
          </p:nvPr>
        </p:nvGraphicFramePr>
        <p:xfrm>
          <a:off x="323528" y="1412777"/>
          <a:ext cx="3744416" cy="29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5143500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Наши </a:t>
            </a:r>
          </a:p>
          <a:p>
            <a:r>
              <a:rPr lang="ru-RU" b="1" dirty="0" smtClean="0"/>
              <a:t>победители: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5242220"/>
            <a:ext cx="1512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Вербова</a:t>
            </a:r>
            <a:r>
              <a:rPr lang="ru-RU" sz="1400" dirty="0" smtClean="0"/>
              <a:t> Наталья Михайловна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5242220"/>
            <a:ext cx="16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Дробинцев</a:t>
            </a:r>
            <a:r>
              <a:rPr lang="ru-RU" sz="1400" dirty="0" smtClean="0"/>
              <a:t> Павел Дмитриевич</a:t>
            </a:r>
            <a:endParaRPr lang="ru-RU" sz="14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65194958"/>
              </p:ext>
            </p:extLst>
          </p:nvPr>
        </p:nvGraphicFramePr>
        <p:xfrm>
          <a:off x="4931024" y="1340768"/>
          <a:ext cx="3744416" cy="2989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11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Научный потенциал: Центры и лаборатории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9257087"/>
              </p:ext>
            </p:extLst>
          </p:nvPr>
        </p:nvGraphicFramePr>
        <p:xfrm>
          <a:off x="323528" y="1556793"/>
          <a:ext cx="8497887" cy="5262852"/>
        </p:xfrm>
        <a:graphic>
          <a:graphicData uri="http://schemas.openxmlformats.org/drawingml/2006/table">
            <a:tbl>
              <a:tblPr/>
              <a:tblGrid>
                <a:gridCol w="608012"/>
                <a:gridCol w="4000500"/>
                <a:gridCol w="2089150"/>
                <a:gridCol w="1800225"/>
              </a:tblGrid>
              <a:tr h="36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Наименование центра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Партнер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Год создания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9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Специализированный центр защиты информации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УНЦ "Политехник-Моторола"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Моторола, США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1996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9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НОЦ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LG-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Политехник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LG,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Корея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2004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УНМЦ "Политехник-National Instruments"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National Instruments, США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2005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УНЦ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Schneider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Electric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Schneider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Electric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, Франция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2011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НИЛ «Распределенные системы управления»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2013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Центр "Политехник -ЕМС"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EMC,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США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СЗ МУНЦ «СПбПУ-Фесто «Синергия»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ООО "ФЕСТО-РФ"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2014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МНОЦ "Встраиваемые микроэлектронные системы"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Xiilinx,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США, Великобритания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МНОЦ "Высокоуровневое проектирование цифровых систем"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Intel,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США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МОНЦ "Autodesk-Политехник"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Auotodesk,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США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МКНОЦ "Встраиваемые системы АиВТ"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Публикационная активность</a:t>
            </a:r>
            <a:endParaRPr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7477859" y="6243639"/>
            <a:ext cx="536331" cy="4524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E0246F3A-06AC-4B2D-BD3C-26E54722594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37" descr="&amp;Icy;&amp;zcy;&amp;ocy;&amp;bcy;&amp;rcy;&amp;acy;&amp;zhcy;&amp;iecy;&amp;ncy;&amp;icy;&amp;iecy; “http://www.bizbooks.com.ua/cmnpics/7700.jpg” &amp;ncy;&amp;iecy; &amp;mcy;&amp;ocy;&amp;zhcy;&amp;iecy;&amp;tcy; &amp;bcy;&amp;ycy;&amp;tcy;&amp;softcy; &amp;pcy;&amp;ocy;&amp;kcy;&amp;acy;&amp;zcy;&amp;acy;&amp;ncy;&amp;ocy;, &amp;tcy;&amp;acy;&amp;kcy; &amp;kcy;&amp;acy;&amp;kcy; &amp;scy;&amp;ocy;&amp;dcy;&amp;iecy;&amp;rcy;&amp;zhcy;&amp;icy;&amp;tcy; &amp;ocy;&amp;shcy;&amp;icy;&amp;bcy;&amp;kcy;&amp;icy;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60123" y="914400"/>
            <a:ext cx="882674" cy="13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ustinov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11029" y="1617238"/>
            <a:ext cx="946369" cy="1441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585" y="1640701"/>
            <a:ext cx="920896" cy="1442864"/>
          </a:xfrm>
          <a:prstGeom prst="rect">
            <a:avLst/>
          </a:prstGeom>
        </p:spPr>
      </p:pic>
      <p:pic>
        <p:nvPicPr>
          <p:cNvPr id="11" name="Picture 40" descr="4690010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24320" y="2142752"/>
            <a:ext cx="1005643" cy="1538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1" descr="9472351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55937" y="1136962"/>
            <a:ext cx="1148051" cy="176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7" descr="Давыдов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012002" y="4725145"/>
            <a:ext cx="1262910" cy="197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5" descr="Антонов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4994031" y="609601"/>
            <a:ext cx="1351131" cy="207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9" descr="Давыдов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4620358" y="4437064"/>
            <a:ext cx="1261696" cy="206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7" descr="big_1866715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1960685" y="3932634"/>
            <a:ext cx="1462635" cy="2232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4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65110" y="1628800"/>
            <a:ext cx="1329378" cy="2079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3" descr="Павловский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96862" y="2852936"/>
            <a:ext cx="1185619" cy="208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3821495" y="1196753"/>
            <a:ext cx="1239715" cy="1766887"/>
            <a:chOff x="1532" y="864"/>
            <a:chExt cx="1498" cy="1992"/>
          </a:xfrm>
        </p:grpSpPr>
        <p:pic>
          <p:nvPicPr>
            <p:cNvPr id="20" name="Picture 46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1532" y="864"/>
              <a:ext cx="1206" cy="17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47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1668" y="1000"/>
              <a:ext cx="1206" cy="17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48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1824" y="1152"/>
              <a:ext cx="1206" cy="17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3" name="Picture 50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838093" y="1676400"/>
            <a:ext cx="991795" cy="157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52" descr="7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408290" y="2067218"/>
            <a:ext cx="1207362" cy="1966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16" descr="2151160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35858" y="2636912"/>
            <a:ext cx="112688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42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2029558" y="2239964"/>
            <a:ext cx="1194288" cy="183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34" descr="Филиппов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4818529" y="2780929"/>
            <a:ext cx="1064009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ivanonovsky-probabil.jpeg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6945534" y="1916832"/>
            <a:ext cx="1395847" cy="2183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49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6945534" y="2996952"/>
            <a:ext cx="1263162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10" descr="02-03-2005-12-350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026833" y="5301208"/>
            <a:ext cx="950374" cy="1412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1"/>
          <p:cNvPicPr>
            <a:picLocks noChangeAspect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5815562" y="2420888"/>
            <a:ext cx="1263162" cy="190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2" descr="http://kspt.ftk.spbstu.ru/media/files/people/pyshkin/images/unittesting.jpg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99234" y="3933056"/>
            <a:ext cx="1196441" cy="1827564"/>
          </a:xfrm>
          <a:prstGeom prst="rect">
            <a:avLst/>
          </a:prstGeom>
          <a:noFill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861" y="4797152"/>
            <a:ext cx="1196441" cy="182923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343" y="5373216"/>
            <a:ext cx="928665" cy="1440160"/>
          </a:xfrm>
          <a:prstGeom prst="rect">
            <a:avLst/>
          </a:prstGeom>
        </p:spPr>
      </p:pic>
      <p:pic>
        <p:nvPicPr>
          <p:cNvPr id="35" name="Picture 19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3024554" y="2205039"/>
            <a:ext cx="1198685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 descr="kozlov-matem.jpg"/>
          <p:cNvPicPr>
            <a:picLocks noChangeAspect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auto">
          <a:xfrm>
            <a:off x="3688556" y="2996952"/>
            <a:ext cx="1129628" cy="1730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9" descr="http://www.bhv.ru/books/cover.php?id=184613"/>
          <p:cNvPicPr>
            <a:picLocks noChangeAspect="1" noChangeArrowheads="1"/>
          </p:cNvPicPr>
          <p:nvPr/>
        </p:nvPicPr>
        <p:blipFill>
          <a:blip r:embed="rId28" cstate="screen"/>
          <a:srcRect/>
          <a:stretch>
            <a:fillRect/>
          </a:stretch>
        </p:blipFill>
        <p:spPr bwMode="auto">
          <a:xfrm>
            <a:off x="3356212" y="4005064"/>
            <a:ext cx="1311519" cy="201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Рисунок 37" descr="tau-kozlov.jpg"/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 bwMode="auto">
          <a:xfrm>
            <a:off x="2957398" y="5085184"/>
            <a:ext cx="1016190" cy="1546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51" descr="2"/>
          <p:cNvPicPr>
            <a:picLocks noChangeAspect="1" noChangeArrowheads="1"/>
          </p:cNvPicPr>
          <p:nvPr/>
        </p:nvPicPr>
        <p:blipFill>
          <a:blip r:embed="rId30" cstate="screen"/>
          <a:srcRect/>
          <a:stretch>
            <a:fillRect/>
          </a:stretch>
        </p:blipFill>
        <p:spPr bwMode="auto">
          <a:xfrm>
            <a:off x="4884997" y="1268760"/>
            <a:ext cx="101706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 descr="criptography.jpg"/>
          <p:cNvPicPr>
            <a:picLocks noChangeAspect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7172091" y="457200"/>
            <a:ext cx="1096686" cy="1648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53"/>
          <p:cNvPicPr>
            <a:picLocks noChangeAspect="1" noChangeArrowheads="1"/>
          </p:cNvPicPr>
          <p:nvPr/>
        </p:nvPicPr>
        <p:blipFill>
          <a:blip r:embed="rId32" cstate="screen"/>
          <a:srcRect/>
          <a:stretch>
            <a:fillRect/>
          </a:stretch>
        </p:blipFill>
        <p:spPr bwMode="auto">
          <a:xfrm>
            <a:off x="5749093" y="4221089"/>
            <a:ext cx="1318846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Рисунок 41" descr="okrepilov-book.jpg"/>
          <p:cNvPicPr>
            <a:picLocks noChangeAspect="1"/>
          </p:cNvPicPr>
          <p:nvPr/>
        </p:nvPicPr>
        <p:blipFill>
          <a:blip r:embed="rId33" cstate="screen">
            <a:lum bright="20000" contrast="30000"/>
          </a:blip>
          <a:stretch>
            <a:fillRect/>
          </a:stretch>
        </p:blipFill>
        <p:spPr>
          <a:xfrm>
            <a:off x="3821495" y="4941169"/>
            <a:ext cx="1085521" cy="160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4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Международные контакты 2014-2015</a:t>
            </a:r>
            <a:endParaRPr lang="en-US" dirty="0"/>
          </a:p>
        </p:txBody>
      </p:sp>
      <p:pic>
        <p:nvPicPr>
          <p:cNvPr id="7" name="Рисунок 6" descr="leprevost-foru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415" y="1844824"/>
            <a:ext cx="1828800" cy="1702103"/>
          </a:xfrm>
          <a:prstGeom prst="rect">
            <a:avLst/>
          </a:prstGeom>
        </p:spPr>
      </p:pic>
      <p:pic>
        <p:nvPicPr>
          <p:cNvPr id="8" name="Рисунок 7" descr="fernandez-lectur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7595" y="4311758"/>
            <a:ext cx="1828801" cy="11321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27784" y="1484784"/>
            <a:ext cx="59436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1" indent="0">
              <a:spcBef>
                <a:spcPts val="75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Лекции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иностранных профессоров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741363" lvl="2" indent="0">
              <a:spcBef>
                <a:spcPts val="75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Franck </a:t>
            </a:r>
            <a:r>
              <a:rPr lang="en-US" sz="1400" dirty="0" err="1" smtClean="0">
                <a:solidFill>
                  <a:schemeClr val="tx1"/>
                </a:solidFill>
              </a:rPr>
              <a:t>Leprevost</a:t>
            </a:r>
            <a:r>
              <a:rPr lang="en-US" sz="1400" dirty="0" smtClean="0">
                <a:solidFill>
                  <a:schemeClr val="tx1"/>
                </a:solidFill>
              </a:rPr>
              <a:t> (University of </a:t>
            </a:r>
            <a:r>
              <a:rPr lang="en-US" sz="1400" dirty="0" err="1" smtClean="0">
                <a:solidFill>
                  <a:schemeClr val="tx1"/>
                </a:solidFill>
              </a:rPr>
              <a:t>Luxenbourg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 marL="741363" lvl="2" indent="0">
              <a:spcBef>
                <a:spcPts val="75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 Bertrand Meyer (ETH Zurich)</a:t>
            </a:r>
          </a:p>
          <a:p>
            <a:pPr marL="741363" lvl="2" indent="0">
              <a:spcBef>
                <a:spcPts val="75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 Ulrich Franck (University Duisburg-Essen)</a:t>
            </a:r>
          </a:p>
          <a:p>
            <a:pPr marL="741363" lvl="2" indent="0">
              <a:spcBef>
                <a:spcPts val="75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Eduardo Alonso-Fernandez (City)</a:t>
            </a:r>
          </a:p>
          <a:p>
            <a:pPr marL="341313" lvl="1" indent="0">
              <a:spcBef>
                <a:spcPts val="75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Лекции и семинары, проводимые преподавателями ИКНТ за рубежом</a:t>
            </a:r>
            <a:endParaRPr lang="ru-RU" sz="280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1363" lvl="2" indent="0">
              <a:spcBef>
                <a:spcPts val="75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City University London (</a:t>
            </a:r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Великобритания) </a:t>
            </a:r>
          </a:p>
          <a:p>
            <a:pPr marL="741363" lvl="2" indent="0">
              <a:spcBef>
                <a:spcPts val="75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Leibnitz University Hannover (</a:t>
            </a:r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Германия) </a:t>
            </a:r>
          </a:p>
          <a:p>
            <a:pPr marL="741363" lvl="2" indent="0">
              <a:spcBef>
                <a:spcPts val="75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University of </a:t>
            </a:r>
            <a:r>
              <a:rPr lang="en-US" sz="1400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Juvyaskula</a:t>
            </a:r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(Финляндия) </a:t>
            </a:r>
          </a:p>
          <a:p>
            <a:pPr marL="741363" lvl="2" indent="0">
              <a:spcBef>
                <a:spcPts val="75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University of Luxembourg</a:t>
            </a:r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(Люксембург)</a:t>
            </a:r>
            <a:endParaRPr lang="en-US" sz="140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1363" lvl="2" indent="0">
              <a:spcBef>
                <a:spcPts val="75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University of Aizu;</a:t>
            </a:r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Meiji University</a:t>
            </a:r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(Япония)</a:t>
            </a:r>
          </a:p>
          <a:p>
            <a:pPr marL="741363" lvl="2" indent="0">
              <a:spcBef>
                <a:spcPts val="75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Nanjing  University of Aeronautics and Astronautics (</a:t>
            </a:r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Китай)</a:t>
            </a:r>
          </a:p>
          <a:p>
            <a:pPr marL="741363" lvl="2" indent="0">
              <a:spcBef>
                <a:spcPts val="75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fr-FR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 Quy Don TU (</a:t>
            </a:r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Вьетнам)</a:t>
            </a:r>
            <a:endParaRPr lang="ru-RU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5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Направления научно-исследовательских работ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Базовый приоритет: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Создание и использование компьютерных средств хранения, обработки и обмена информацией  в рамках создаваемой глобальной инфраструктуры </a:t>
            </a:r>
            <a:r>
              <a:rPr lang="ru-RU" sz="2000" b="1" dirty="0" err="1" smtClean="0"/>
              <a:t>Internet</a:t>
            </a:r>
            <a:r>
              <a:rPr lang="ru-RU" sz="2000" b="1" dirty="0" smtClean="0"/>
              <a:t> of </a:t>
            </a:r>
            <a:r>
              <a:rPr lang="ru-RU" sz="2000" b="1" dirty="0" err="1" smtClean="0"/>
              <a:t>Everything</a:t>
            </a:r>
            <a:r>
              <a:rPr lang="ru-RU" sz="2000" dirty="0" smtClean="0"/>
              <a:t>, включая разработку</a:t>
            </a:r>
          </a:p>
          <a:p>
            <a:r>
              <a:rPr lang="ru-RU" sz="2000" dirty="0" smtClean="0"/>
              <a:t>Мобильных сетевых и встраиваемых технологий</a:t>
            </a:r>
          </a:p>
          <a:p>
            <a:r>
              <a:rPr lang="ru-RU" sz="2000" dirty="0" smtClean="0"/>
              <a:t>Сервисов «облачных вычислений», защиты  информации в среде «Интернет вещей» и «Больших данных» </a:t>
            </a:r>
          </a:p>
          <a:p>
            <a:r>
              <a:rPr lang="ru-RU" sz="2000" dirty="0" smtClean="0"/>
              <a:t>Применение суперкомпьютеров  и разработка «надежного» ПО для моделирования с использованием технологий  «вычисляемого интеллекта»</a:t>
            </a:r>
          </a:p>
        </p:txBody>
      </p:sp>
    </p:spTree>
    <p:extLst>
      <p:ext uri="{BB962C8B-B14F-4D97-AF65-F5344CB8AC3E}">
        <p14:creationId xmlns:p14="http://schemas.microsoft.com/office/powerpoint/2010/main" xmlns="" val="5445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Существующая структура выполняемых НИР и НИОКР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139381938"/>
              </p:ext>
            </p:extLst>
          </p:nvPr>
        </p:nvGraphicFramePr>
        <p:xfrm>
          <a:off x="179512" y="1196752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64907" y="594928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Хоздоговора – 32,5млн (32,5</a:t>
            </a:r>
            <a:r>
              <a:rPr lang="en-US" sz="1600" dirty="0" smtClean="0"/>
              <a:t>/</a:t>
            </a:r>
            <a:r>
              <a:rPr lang="ru-RU" sz="1600" dirty="0" smtClean="0"/>
              <a:t>47,1=69%)</a:t>
            </a:r>
          </a:p>
          <a:p>
            <a:r>
              <a:rPr lang="ru-RU" sz="1600" dirty="0" smtClean="0"/>
              <a:t>Договора с иностранными партнерами – 17,93млн (17,93/47,1=38% от объема НИР </a:t>
            </a:r>
            <a:r>
              <a:rPr lang="ru-RU" sz="1600" dirty="0" err="1" smtClean="0"/>
              <a:t>СПбГПУ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Приоритетные Направления деятельности ИКНТ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Научно-методическое руководство СКЦ «Политехнический»</a:t>
            </a:r>
          </a:p>
          <a:p>
            <a:r>
              <a:rPr lang="ru-RU" sz="2000" dirty="0" smtClean="0"/>
              <a:t>Разработка технологий создания безопасного и надежного  программного обеспечения для суперкомпьютеров, </a:t>
            </a:r>
            <a:r>
              <a:rPr lang="ru-RU" sz="2000" dirty="0" err="1" smtClean="0"/>
              <a:t>киберфизических</a:t>
            </a:r>
            <a:r>
              <a:rPr lang="ru-RU" sz="2000" dirty="0" smtClean="0"/>
              <a:t> и реконфигурируемых вычислительных систем</a:t>
            </a:r>
          </a:p>
          <a:p>
            <a:r>
              <a:rPr lang="ru-RU" sz="2000" dirty="0" smtClean="0"/>
              <a:t> Предсказательное моделирование объектов и систем с использованием суперкомпьютеров </a:t>
            </a:r>
          </a:p>
          <a:p>
            <a:r>
              <a:rPr lang="ru-RU" sz="2000" dirty="0" smtClean="0"/>
              <a:t>Высокоточная </a:t>
            </a:r>
            <a:r>
              <a:rPr lang="ru-RU" sz="2000" dirty="0" err="1" smtClean="0"/>
              <a:t>сенсорика</a:t>
            </a:r>
            <a:r>
              <a:rPr lang="ru-RU" sz="2000" dirty="0" smtClean="0"/>
              <a:t> и технологии обработки «Больших данных»  </a:t>
            </a:r>
            <a:r>
              <a:rPr lang="ru-RU" sz="2000" dirty="0" err="1" smtClean="0"/>
              <a:t>киберфизических</a:t>
            </a:r>
            <a:r>
              <a:rPr lang="ru-RU" sz="2000" dirty="0" smtClean="0"/>
              <a:t> систем</a:t>
            </a:r>
          </a:p>
          <a:p>
            <a:r>
              <a:rPr lang="ru-RU" sz="2000" dirty="0" smtClean="0"/>
              <a:t>Обеспечение </a:t>
            </a:r>
            <a:r>
              <a:rPr lang="ru-RU" sz="2000" dirty="0" err="1" smtClean="0"/>
              <a:t>кибербезопасности</a:t>
            </a:r>
            <a:r>
              <a:rPr lang="ru-RU" sz="2000" dirty="0" smtClean="0"/>
              <a:t> промышленных объектов и инфраструктур «Интернет вещей»</a:t>
            </a:r>
          </a:p>
        </p:txBody>
      </p:sp>
    </p:spTree>
    <p:extLst>
      <p:ext uri="{BB962C8B-B14F-4D97-AF65-F5344CB8AC3E}">
        <p14:creationId xmlns:p14="http://schemas.microsoft.com/office/powerpoint/2010/main" xmlns="" val="33472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Организационная форма реализации приоритетов 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Создание Научно-образовательных кластеров (НОК), деятельность которых направлена на решения приоритетных задач развития ИКНТ:</a:t>
            </a:r>
          </a:p>
          <a:p>
            <a:r>
              <a:rPr lang="ru-RU" sz="2000" dirty="0" smtClean="0"/>
              <a:t>НОК «Вычислительные технологии и суперкомпьютерные системы»</a:t>
            </a:r>
          </a:p>
          <a:p>
            <a:r>
              <a:rPr lang="ru-RU" sz="2000" dirty="0" smtClean="0"/>
              <a:t>НОК «Программная инженерия и компьютерное моделирование»</a:t>
            </a:r>
          </a:p>
          <a:p>
            <a:r>
              <a:rPr lang="ru-RU" sz="2000" dirty="0" smtClean="0"/>
              <a:t>НОК «</a:t>
            </a:r>
            <a:r>
              <a:rPr lang="ru-RU" sz="2000" dirty="0" err="1" smtClean="0"/>
              <a:t>Кибербезопасность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«Киберфизические системы, оптимизация и технологии управления»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40816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Группа 101"/>
          <p:cNvGrpSpPr/>
          <p:nvPr/>
        </p:nvGrpSpPr>
        <p:grpSpPr>
          <a:xfrm>
            <a:off x="113202" y="2204864"/>
            <a:ext cx="8796177" cy="4431248"/>
            <a:chOff x="113202" y="2204864"/>
            <a:chExt cx="8796177" cy="443124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113202" y="2204864"/>
              <a:ext cx="2056893" cy="4392488"/>
              <a:chOff x="113202" y="2204864"/>
              <a:chExt cx="2056893" cy="4392488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11320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30019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48718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67417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86116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104815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123514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142213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160912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179611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198310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2170095" y="2204864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Группа 61"/>
            <p:cNvGrpSpPr/>
            <p:nvPr/>
          </p:nvGrpSpPr>
          <p:grpSpPr>
            <a:xfrm>
              <a:off x="2359630" y="2217784"/>
              <a:ext cx="2056893" cy="4392488"/>
              <a:chOff x="113202" y="2204864"/>
              <a:chExt cx="2056893" cy="4392488"/>
            </a:xfrm>
          </p:grpSpPr>
          <p:cxnSp>
            <p:nvCxnSpPr>
              <p:cNvPr id="63" name="Прямая соединительная линия 62"/>
              <p:cNvCxnSpPr/>
              <p:nvPr/>
            </p:nvCxnSpPr>
            <p:spPr>
              <a:xfrm flipV="1">
                <a:off x="11320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flipV="1">
                <a:off x="30019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48718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flipV="1">
                <a:off x="67417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flipV="1">
                <a:off x="86116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flipV="1">
                <a:off x="104815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V="1">
                <a:off x="123514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flipV="1">
                <a:off x="142213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V="1">
                <a:off x="160912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179611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flipV="1">
                <a:off x="198310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V="1">
                <a:off x="2170095" y="2204864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Группа 74"/>
            <p:cNvGrpSpPr/>
            <p:nvPr/>
          </p:nvGrpSpPr>
          <p:grpSpPr>
            <a:xfrm>
              <a:off x="4606058" y="2230704"/>
              <a:ext cx="2056893" cy="4392488"/>
              <a:chOff x="113202" y="2204864"/>
              <a:chExt cx="2056893" cy="4392488"/>
            </a:xfrm>
          </p:grpSpPr>
          <p:cxnSp>
            <p:nvCxnSpPr>
              <p:cNvPr id="76" name="Прямая соединительная линия 75"/>
              <p:cNvCxnSpPr/>
              <p:nvPr/>
            </p:nvCxnSpPr>
            <p:spPr>
              <a:xfrm flipV="1">
                <a:off x="11320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flipV="1">
                <a:off x="30019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48718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flipV="1">
                <a:off x="67417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flipV="1">
                <a:off x="86116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flipV="1">
                <a:off x="104815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flipV="1">
                <a:off x="123514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 flipV="1">
                <a:off x="142213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flipV="1">
                <a:off x="160912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 flipV="1">
                <a:off x="179611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 flipV="1">
                <a:off x="198310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 flipV="1">
                <a:off x="2170095" y="2204864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Группа 87"/>
            <p:cNvGrpSpPr/>
            <p:nvPr/>
          </p:nvGrpSpPr>
          <p:grpSpPr>
            <a:xfrm>
              <a:off x="6852486" y="2243624"/>
              <a:ext cx="2056893" cy="4392488"/>
              <a:chOff x="113202" y="2204864"/>
              <a:chExt cx="2056893" cy="4392488"/>
            </a:xfrm>
          </p:grpSpPr>
          <p:cxnSp>
            <p:nvCxnSpPr>
              <p:cNvPr id="89" name="Прямая соединительная линия 88"/>
              <p:cNvCxnSpPr/>
              <p:nvPr/>
            </p:nvCxnSpPr>
            <p:spPr>
              <a:xfrm flipV="1">
                <a:off x="11320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flipV="1">
                <a:off x="30019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 flipV="1">
                <a:off x="48718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flipV="1">
                <a:off x="67417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 flipV="1">
                <a:off x="86116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/>
              <p:nvPr/>
            </p:nvCxnSpPr>
            <p:spPr>
              <a:xfrm flipV="1">
                <a:off x="104815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V="1">
                <a:off x="123514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flipV="1">
                <a:off x="142213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V="1">
                <a:off x="160912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 flipV="1">
                <a:off x="179611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 flipV="1">
                <a:off x="1983102" y="2204865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 flipV="1">
                <a:off x="2170095" y="2204864"/>
                <a:ext cx="0" cy="439248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ИКНТ. «Дорожная» карта развития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743340"/>
              </p:ext>
            </p:extLst>
          </p:nvPr>
        </p:nvGraphicFramePr>
        <p:xfrm>
          <a:off x="107496" y="1849130"/>
          <a:ext cx="9001008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  <a:gridCol w="187521"/>
              </a:tblGrid>
              <a:tr h="180020">
                <a:tc gridSpan="12">
                  <a:txBody>
                    <a:bodyPr/>
                    <a:lstStyle/>
                    <a:p>
                      <a:r>
                        <a:rPr lang="ru-RU" sz="1000" dirty="0" smtClean="0"/>
                        <a:t>2015</a:t>
                      </a:r>
                      <a:endParaRPr lang="ru-RU"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r>
                        <a:rPr lang="ru-RU" sz="1000" dirty="0" smtClean="0"/>
                        <a:t>2016</a:t>
                      </a:r>
                      <a:endParaRPr lang="ru-RU" sz="10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r>
                        <a:rPr lang="ru-RU" sz="1000" dirty="0" smtClean="0"/>
                        <a:t>2018                                               2019</a:t>
                      </a:r>
                      <a:endParaRPr lang="ru-RU" sz="10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/>
                </a:tc>
              </a:tr>
              <a:tr h="180020"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593" y="2507640"/>
            <a:ext cx="3816424" cy="81724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Создание НОК «Вычислительные технологии и суперкомпьютерные системы»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0064" y="3519223"/>
            <a:ext cx="3672408" cy="81724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Создание НОК «Программная инженерия и компьютерное моделирование»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4519" y="4530806"/>
            <a:ext cx="3666138" cy="57606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ru-RU" sz="1400" dirty="0" smtClean="0"/>
              <a:t>Создание НОК «</a:t>
            </a:r>
            <a:r>
              <a:rPr lang="ru-RU" sz="1400" dirty="0" err="1" smtClean="0"/>
              <a:t>Кибербезопасность</a:t>
            </a:r>
            <a:r>
              <a:rPr lang="ru-RU" sz="1400" dirty="0" smtClean="0"/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2705" y="5301208"/>
            <a:ext cx="3636797" cy="81724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ru-RU" sz="1400" dirty="0" smtClean="0"/>
              <a:t>Создание НОК «Киберфизические системы, оптимизация и технологии управления»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40260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Введение: что такое - компьютерные науки?</a:t>
            </a:r>
          </a:p>
          <a:p>
            <a:endParaRPr lang="ru-RU" dirty="0"/>
          </a:p>
          <a:p>
            <a:r>
              <a:rPr lang="ru-RU" dirty="0" smtClean="0"/>
              <a:t>Научный </a:t>
            </a:r>
            <a:r>
              <a:rPr lang="ru-RU" dirty="0"/>
              <a:t>потенциал ИКНТ</a:t>
            </a:r>
          </a:p>
          <a:p>
            <a:endParaRPr lang="ru-RU" dirty="0"/>
          </a:p>
          <a:p>
            <a:r>
              <a:rPr lang="ru-RU" dirty="0"/>
              <a:t>Приоритеты научно-исследовательской работы </a:t>
            </a:r>
            <a:br>
              <a:rPr lang="ru-RU" dirty="0"/>
            </a:br>
            <a:endParaRPr lang="ru-RU" dirty="0"/>
          </a:p>
          <a:p>
            <a:r>
              <a:rPr lang="ru-RU" dirty="0"/>
              <a:t>Опыт и решения</a:t>
            </a:r>
          </a:p>
          <a:p>
            <a:endParaRPr lang="ru-RU" dirty="0"/>
          </a:p>
          <a:p>
            <a:r>
              <a:rPr lang="ru-RU" dirty="0"/>
              <a:t>Заключение </a:t>
            </a:r>
          </a:p>
        </p:txBody>
      </p:sp>
    </p:spTree>
    <p:extLst>
      <p:ext uri="{BB962C8B-B14F-4D97-AF65-F5344CB8AC3E}">
        <p14:creationId xmlns:p14="http://schemas.microsoft.com/office/powerpoint/2010/main" xmlns="" val="7246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Развитие КН является важным фактором междисциплинарной интеграции институтов </a:t>
            </a:r>
            <a:r>
              <a:rPr lang="ru-RU" sz="2000" dirty="0" err="1" smtClean="0"/>
              <a:t>СПбПУ</a:t>
            </a:r>
            <a:endParaRPr lang="ru-RU" sz="2000" dirty="0" smtClean="0"/>
          </a:p>
          <a:p>
            <a:pPr algn="just"/>
            <a:r>
              <a:rPr lang="ru-RU" sz="2000" dirty="0" smtClean="0"/>
              <a:t>Приоритеты ИКНТ концентрируются в сфере суперкомпьютерных технологий, </a:t>
            </a:r>
            <a:r>
              <a:rPr lang="ru-RU" sz="2000" dirty="0" err="1" smtClean="0"/>
              <a:t>кибербезопасности</a:t>
            </a:r>
            <a:r>
              <a:rPr lang="ru-RU" sz="2000" dirty="0" smtClean="0"/>
              <a:t> и  программной инженерии </a:t>
            </a:r>
            <a:r>
              <a:rPr lang="ru-RU" sz="2000" dirty="0" err="1" smtClean="0"/>
              <a:t>киберфизических</a:t>
            </a:r>
            <a:r>
              <a:rPr lang="ru-RU" sz="2000" dirty="0" smtClean="0"/>
              <a:t> и </a:t>
            </a:r>
            <a:r>
              <a:rPr lang="ru-RU" sz="2000" dirty="0" err="1" smtClean="0"/>
              <a:t>сетецентрических</a:t>
            </a:r>
            <a:r>
              <a:rPr lang="ru-RU" sz="2000" dirty="0" smtClean="0"/>
              <a:t> систем</a:t>
            </a:r>
          </a:p>
          <a:p>
            <a:pPr algn="just"/>
            <a:r>
              <a:rPr lang="ru-RU" sz="2000" dirty="0" smtClean="0"/>
              <a:t>Достижение поставленных целей требует от сотрудников ИКНТ участия в выполнении ФЦП, увеличение «выработки» на одного ученого, повышение доли публикаций в журналах </a:t>
            </a:r>
            <a:r>
              <a:rPr lang="en-US" sz="2000" dirty="0" err="1" smtClean="0"/>
              <a:t>WoS</a:t>
            </a:r>
            <a:r>
              <a:rPr lang="ru-RU" sz="2000" dirty="0" smtClean="0"/>
              <a:t>, </a:t>
            </a:r>
            <a:r>
              <a:rPr lang="en-US" sz="2000" dirty="0" smtClean="0"/>
              <a:t>Scopus</a:t>
            </a:r>
            <a:r>
              <a:rPr lang="ru-RU" sz="2000" dirty="0" smtClean="0"/>
              <a:t> и широкого применения суперкомпьютерных технологий в научной и учебной деятельности.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988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Введение: Компьютерные науки – это: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147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Компьютерные науки относятся к физическим наукам (</a:t>
            </a:r>
            <a:r>
              <a:rPr lang="ru-RU" dirty="0" err="1"/>
              <a:t>physical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sciences</a:t>
            </a:r>
            <a:r>
              <a:rPr lang="ru-RU" dirty="0" smtClean="0"/>
              <a:t>), представляя собой совокупность </a:t>
            </a:r>
            <a:r>
              <a:rPr lang="ru-RU" dirty="0"/>
              <a:t>теоретических и практических знаний, </a:t>
            </a:r>
            <a:r>
              <a:rPr lang="ru-RU" dirty="0" smtClean="0"/>
              <a:t>развиваемых в рамках т.н. </a:t>
            </a:r>
            <a:r>
              <a:rPr lang="ru-RU" b="1" dirty="0" smtClean="0"/>
              <a:t>парадигмы</a:t>
            </a:r>
            <a:r>
              <a:rPr lang="ru-RU" dirty="0" smtClean="0"/>
              <a:t>  информационно-вычислительного натурализма  - </a:t>
            </a:r>
            <a:r>
              <a:rPr lang="ru-RU" dirty="0" err="1" smtClean="0"/>
              <a:t>Computo</a:t>
            </a:r>
            <a:r>
              <a:rPr lang="ru-RU" dirty="0"/>
              <a:t>, </a:t>
            </a:r>
            <a:r>
              <a:rPr lang="ru-RU" dirty="0" err="1"/>
              <a:t>ergo</a:t>
            </a:r>
            <a:r>
              <a:rPr lang="ru-RU" dirty="0"/>
              <a:t> </a:t>
            </a:r>
            <a:r>
              <a:rPr lang="ru-RU" dirty="0" err="1"/>
              <a:t>sum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«Вычисляю, значит существую</a:t>
            </a:r>
            <a:r>
              <a:rPr lang="ru-RU" dirty="0" smtClean="0"/>
              <a:t>»,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96321"/>
            <a:ext cx="1872208" cy="17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22202"/>
            <a:ext cx="2016224" cy="12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03198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Штриховая стрелка вправо 3"/>
          <p:cNvSpPr/>
          <p:nvPr/>
        </p:nvSpPr>
        <p:spPr>
          <a:xfrm>
            <a:off x="2987824" y="5157192"/>
            <a:ext cx="432048" cy="216024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5358476" y="5139302"/>
            <a:ext cx="432048" cy="216024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Базис компьютерных наук – «</a:t>
            </a:r>
            <a:r>
              <a:rPr lang="ru-RU" dirty="0" err="1" smtClean="0"/>
              <a:t>computer</a:t>
            </a:r>
            <a:r>
              <a:rPr lang="ru-RU" dirty="0" smtClean="0"/>
              <a:t> </a:t>
            </a:r>
            <a:r>
              <a:rPr lang="en-US" dirty="0" smtClean="0"/>
              <a:t>&amp; </a:t>
            </a:r>
            <a:r>
              <a:rPr lang="ru-RU" dirty="0" err="1" smtClean="0"/>
              <a:t>software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engineering</a:t>
            </a:r>
            <a:r>
              <a:rPr lang="ru-RU" dirty="0" smtClean="0"/>
              <a:t>»: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Прикладная математика</a:t>
            </a:r>
          </a:p>
          <a:p>
            <a:r>
              <a:rPr lang="ru-RU" smtClean="0"/>
              <a:t>Программная инженерия</a:t>
            </a:r>
          </a:p>
          <a:p>
            <a:r>
              <a:rPr lang="ru-RU" smtClean="0"/>
              <a:t>Теория информации</a:t>
            </a:r>
          </a:p>
          <a:p>
            <a:r>
              <a:rPr lang="ru-RU" smtClean="0"/>
              <a:t>Моделирование и численный анализ</a:t>
            </a:r>
          </a:p>
          <a:p>
            <a:r>
              <a:rPr lang="ru-RU" smtClean="0"/>
              <a:t>Конструирование компьютеров (вычислительных машин), компьютерных сетей и интерфейсов</a:t>
            </a:r>
          </a:p>
          <a:p>
            <a:r>
              <a:rPr lang="ru-RU" smtClean="0"/>
              <a:t>Информационная безопасность</a:t>
            </a:r>
          </a:p>
          <a:p>
            <a:r>
              <a:rPr lang="ru-RU" smtClean="0"/>
              <a:t>Квантовая информатика</a:t>
            </a:r>
          </a:p>
          <a:p>
            <a:r>
              <a:rPr lang="ru-RU" smtClean="0"/>
              <a:t>Искусственный ( вычислимый) интеллект </a:t>
            </a:r>
          </a:p>
          <a:p>
            <a:r>
              <a:rPr lang="ru-RU" smtClean="0"/>
              <a:t>Робототехника (robotics)</a:t>
            </a:r>
            <a:br>
              <a:rPr lang="ru-RU" smtClean="0"/>
            </a:br>
            <a:r>
              <a:rPr lang="ru-RU" smtClean="0"/>
              <a:t>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96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Перспективы: Компьютерные науки как основа междисциплинарной интеграции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683568" y="2780928"/>
            <a:ext cx="2880320" cy="2952328"/>
            <a:chOff x="1153716" y="2132856"/>
            <a:chExt cx="1440160" cy="1440160"/>
          </a:xfrm>
        </p:grpSpPr>
        <p:sp>
          <p:nvSpPr>
            <p:cNvPr id="9" name="Овал 8"/>
            <p:cNvSpPr/>
            <p:nvPr/>
          </p:nvSpPr>
          <p:spPr>
            <a:xfrm rot="5400000">
              <a:off x="1153716" y="2132856"/>
              <a:ext cx="1440160" cy="144016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Компьютерные науки (КН)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Хорда 9"/>
            <p:cNvSpPr/>
            <p:nvPr/>
          </p:nvSpPr>
          <p:spPr>
            <a:xfrm rot="5400000">
              <a:off x="1153716" y="2132856"/>
              <a:ext cx="1440160" cy="1440160"/>
            </a:xfrm>
            <a:prstGeom prst="chord">
              <a:avLst>
                <a:gd name="adj1" fmla="val 6171960"/>
                <a:gd name="adj2" fmla="val 15451985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>
              <a:normAutofit/>
            </a:bodyPr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Инженерные </a:t>
              </a:r>
              <a:br>
                <a:rPr lang="ru-RU" sz="1400" dirty="0" smtClean="0">
                  <a:solidFill>
                    <a:schemeClr val="tx1"/>
                  </a:solidFill>
                </a:rPr>
              </a:br>
              <a:r>
                <a:rPr lang="ru-RU" sz="1400" dirty="0" smtClean="0">
                  <a:solidFill>
                    <a:schemeClr val="tx1"/>
                  </a:solidFill>
                </a:rPr>
                <a:t>науки (ИН)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Хорда 10"/>
            <p:cNvSpPr/>
            <p:nvPr/>
          </p:nvSpPr>
          <p:spPr>
            <a:xfrm rot="16200000" flipV="1">
              <a:off x="1153716" y="2132856"/>
              <a:ext cx="1440160" cy="1440160"/>
            </a:xfrm>
            <a:prstGeom prst="chord">
              <a:avLst>
                <a:gd name="adj1" fmla="val 6167921"/>
                <a:gd name="adj2" fmla="val 15425277"/>
              </a:avLst>
            </a:prstGeom>
            <a:solidFill>
              <a:schemeClr val="accent6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b" anchorCtr="0">
              <a:normAutofit/>
            </a:bodyPr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Фундаментальные науки (ФН)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2204864"/>
            <a:ext cx="4248472" cy="4104456"/>
            <a:chOff x="1153716" y="2132856"/>
            <a:chExt cx="1440160" cy="1440160"/>
          </a:xfrm>
        </p:grpSpPr>
        <p:sp>
          <p:nvSpPr>
            <p:cNvPr id="14" name="Овал 13"/>
            <p:cNvSpPr/>
            <p:nvPr/>
          </p:nvSpPr>
          <p:spPr>
            <a:xfrm rot="5400000">
              <a:off x="1153716" y="2132856"/>
              <a:ext cx="1440160" cy="144016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Компьютерные науки (КН)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Хорда 14"/>
            <p:cNvSpPr/>
            <p:nvPr/>
          </p:nvSpPr>
          <p:spPr>
            <a:xfrm rot="5400000">
              <a:off x="1153716" y="2132856"/>
              <a:ext cx="1440160" cy="1440160"/>
            </a:xfrm>
            <a:prstGeom prst="chord">
              <a:avLst>
                <a:gd name="adj1" fmla="val 7077202"/>
                <a:gd name="adj2" fmla="val 14560904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>
              <a:normAutofit/>
            </a:bodyPr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Инженерные науки (ИН)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Хорда 15"/>
            <p:cNvSpPr/>
            <p:nvPr/>
          </p:nvSpPr>
          <p:spPr>
            <a:xfrm rot="16200000" flipV="1">
              <a:off x="1153716" y="2132856"/>
              <a:ext cx="1440160" cy="1440160"/>
            </a:xfrm>
            <a:prstGeom prst="chord">
              <a:avLst>
                <a:gd name="adj1" fmla="val 7257524"/>
                <a:gd name="adj2" fmla="val 14364141"/>
              </a:avLst>
            </a:prstGeom>
            <a:solidFill>
              <a:schemeClr val="accent6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b" anchorCtr="0">
              <a:normAutofit/>
            </a:bodyPr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Фундаментальные науки (ФН)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7544" y="167119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metrics: </a:t>
            </a:r>
            <a:r>
              <a:rPr lang="ru-RU" dirty="0" smtClean="0"/>
              <a:t>объем </a:t>
            </a:r>
            <a:r>
              <a:rPr lang="en-US" dirty="0" smtClean="0"/>
              <a:t>PDF</a:t>
            </a:r>
            <a:r>
              <a:rPr lang="ru-RU" dirty="0" smtClean="0"/>
              <a:t> документов на академических и корпоративных </a:t>
            </a:r>
            <a:r>
              <a:rPr lang="ru-RU" dirty="0" err="1" smtClean="0"/>
              <a:t>интернет-ресурсах</a:t>
            </a:r>
            <a:endParaRPr lang="ru-RU" dirty="0"/>
          </a:p>
        </p:txBody>
      </p:sp>
      <p:sp>
        <p:nvSpPr>
          <p:cNvPr id="20" name="Стрелка вверх 19"/>
          <p:cNvSpPr/>
          <p:nvPr/>
        </p:nvSpPr>
        <p:spPr>
          <a:xfrm>
            <a:off x="6696236" y="3356992"/>
            <a:ext cx="360040" cy="36004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flipV="1">
            <a:off x="6696236" y="4941168"/>
            <a:ext cx="360040" cy="36004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691680" y="598063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527442" y="651869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3635896" y="4077072"/>
            <a:ext cx="648072" cy="432048"/>
          </a:xfrm>
          <a:prstGeom prst="stripedRightArrow">
            <a:avLst>
              <a:gd name="adj1" fmla="val 58219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39828" y="39859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/>
              <a:t>до </a:t>
            </a:r>
          </a:p>
          <a:p>
            <a:pPr algn="r"/>
            <a:r>
              <a:rPr lang="ru-RU" sz="1400" dirty="0" smtClean="0"/>
              <a:t>15%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067944" y="3985900"/>
            <a:ext cx="685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/>
              <a:t>более</a:t>
            </a:r>
          </a:p>
          <a:p>
            <a:pPr algn="r"/>
            <a:r>
              <a:rPr lang="ru-RU" sz="1400" dirty="0" smtClean="0"/>
              <a:t>40%</a:t>
            </a:r>
            <a:endParaRPr lang="ru-RU" sz="14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753581" y="3985900"/>
            <a:ext cx="4210907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734798" y="4581128"/>
            <a:ext cx="4210907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97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Общая информация об институте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Структура</a:t>
            </a:r>
          </a:p>
          <a:p>
            <a:r>
              <a:rPr lang="en-US" dirty="0" smtClean="0"/>
              <a:t>9 </a:t>
            </a:r>
            <a:r>
              <a:rPr lang="ru-RU" dirty="0" smtClean="0"/>
              <a:t>выпускающих кафедр</a:t>
            </a:r>
          </a:p>
          <a:p>
            <a:r>
              <a:rPr lang="en-US" dirty="0" smtClean="0"/>
              <a:t>7</a:t>
            </a:r>
            <a:r>
              <a:rPr lang="ru-RU" dirty="0" smtClean="0"/>
              <a:t> базовых кафедр</a:t>
            </a:r>
          </a:p>
          <a:p>
            <a:r>
              <a:rPr lang="ru-RU" dirty="0" smtClean="0"/>
              <a:t>12 научных центров</a:t>
            </a:r>
          </a:p>
          <a:p>
            <a:r>
              <a:rPr lang="ru-RU" dirty="0" smtClean="0"/>
              <a:t>1 научно исследовательская лаборатория</a:t>
            </a:r>
          </a:p>
          <a:p>
            <a:pPr marL="0" indent="0">
              <a:buNone/>
            </a:pPr>
            <a:r>
              <a:rPr lang="ru-RU" b="1" dirty="0" smtClean="0"/>
              <a:t>Преподавательский состав</a:t>
            </a:r>
          </a:p>
          <a:p>
            <a:r>
              <a:rPr lang="en-US" dirty="0" smtClean="0"/>
              <a:t>32</a:t>
            </a:r>
            <a:r>
              <a:rPr lang="ru-RU" dirty="0" smtClean="0"/>
              <a:t>(+19)</a:t>
            </a:r>
            <a:r>
              <a:rPr lang="en-US" dirty="0" smtClean="0"/>
              <a:t> </a:t>
            </a:r>
            <a:r>
              <a:rPr lang="ru-RU" dirty="0" smtClean="0"/>
              <a:t>доктора наук (совместительство)</a:t>
            </a:r>
            <a:endParaRPr lang="en-US" dirty="0" smtClean="0"/>
          </a:p>
          <a:p>
            <a:r>
              <a:rPr lang="en-US" dirty="0" smtClean="0"/>
              <a:t>113 </a:t>
            </a:r>
            <a:r>
              <a:rPr lang="ru-RU" dirty="0" smtClean="0"/>
              <a:t>кандидатов наук</a:t>
            </a:r>
          </a:p>
          <a:p>
            <a:r>
              <a:rPr lang="ru-RU" dirty="0" smtClean="0"/>
              <a:t>204 (+70) общее количество штатных преподавателей</a:t>
            </a:r>
          </a:p>
          <a:p>
            <a:pPr marL="0" indent="0">
              <a:buNone/>
            </a:pPr>
            <a:r>
              <a:rPr lang="ru-RU" b="1" dirty="0" smtClean="0"/>
              <a:t>Студенческий состав</a:t>
            </a:r>
          </a:p>
          <a:p>
            <a:r>
              <a:rPr lang="ru-RU" dirty="0" smtClean="0"/>
              <a:t>874 обучающихся по программам специалистов </a:t>
            </a:r>
          </a:p>
          <a:p>
            <a:r>
              <a:rPr lang="ru-RU" dirty="0" smtClean="0"/>
              <a:t>1635 обучающихся по программам бакалавров</a:t>
            </a:r>
          </a:p>
          <a:p>
            <a:r>
              <a:rPr lang="ru-RU" dirty="0" smtClean="0"/>
              <a:t>322 обучающихся по программам магистров</a:t>
            </a:r>
            <a:endParaRPr lang="en-US" dirty="0" smtClean="0"/>
          </a:p>
          <a:p>
            <a:r>
              <a:rPr lang="en-US" dirty="0" smtClean="0"/>
              <a:t>51 </a:t>
            </a:r>
            <a:r>
              <a:rPr lang="ru-RU" dirty="0" smtClean="0"/>
              <a:t>иностранный студент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65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Кадровый потенциал ИКНТ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484784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Только </a:t>
            </a:r>
            <a:r>
              <a:rPr lang="ru-RU" sz="1600" dirty="0"/>
              <a:t>госбюджетные </a:t>
            </a:r>
            <a:r>
              <a:rPr lang="ru-RU" sz="1600" dirty="0" smtClean="0"/>
              <a:t>ставки</a:t>
            </a:r>
          </a:p>
          <a:p>
            <a:endParaRPr lang="ru-RU" sz="1600" dirty="0"/>
          </a:p>
          <a:p>
            <a:r>
              <a:rPr lang="ru-RU" sz="1600" dirty="0" smtClean="0"/>
              <a:t>9 </a:t>
            </a:r>
            <a:r>
              <a:rPr lang="ru-RU" sz="1600" dirty="0"/>
              <a:t>выпускающих кафедр и </a:t>
            </a:r>
            <a:r>
              <a:rPr lang="ru-RU" sz="1600" dirty="0" smtClean="0"/>
              <a:t>7 базовых</a:t>
            </a:r>
            <a:endParaRPr lang="ru-RU" sz="1600" dirty="0"/>
          </a:p>
          <a:p>
            <a:endParaRPr lang="ru-RU" sz="16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503667789"/>
              </p:ext>
            </p:extLst>
          </p:nvPr>
        </p:nvGraphicFramePr>
        <p:xfrm>
          <a:off x="3923928" y="2780928"/>
          <a:ext cx="4968552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65194958"/>
              </p:ext>
            </p:extLst>
          </p:nvPr>
        </p:nvGraphicFramePr>
        <p:xfrm>
          <a:off x="0" y="2636912"/>
          <a:ext cx="496855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871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ИКНТ в конкурсе грантов студентов </a:t>
            </a:r>
            <a:r>
              <a:rPr lang="ru-RU" dirty="0"/>
              <a:t>в 2015г.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65194958"/>
              </p:ext>
            </p:extLst>
          </p:nvPr>
        </p:nvGraphicFramePr>
        <p:xfrm>
          <a:off x="0" y="1484784"/>
          <a:ext cx="45365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65194958"/>
              </p:ext>
            </p:extLst>
          </p:nvPr>
        </p:nvGraphicFramePr>
        <p:xfrm>
          <a:off x="4607496" y="1484784"/>
          <a:ext cx="45365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258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ИКНТ в конкурсе </a:t>
            </a:r>
            <a:r>
              <a:rPr lang="ru-RU" dirty="0" smtClean="0"/>
              <a:t>грантов </a:t>
            </a:r>
            <a:r>
              <a:rPr lang="ru-RU" dirty="0"/>
              <a:t>аспирантов в 2015г.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65194958"/>
              </p:ext>
            </p:extLst>
          </p:nvPr>
        </p:nvGraphicFramePr>
        <p:xfrm>
          <a:off x="0" y="1484784"/>
          <a:ext cx="45365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65194958"/>
              </p:ext>
            </p:extLst>
          </p:nvPr>
        </p:nvGraphicFramePr>
        <p:xfrm>
          <a:off x="4607496" y="1484784"/>
          <a:ext cx="45365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471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литех">
  <a:themeElements>
    <a:clrScheme name="Другая 5">
      <a:dk1>
        <a:srgbClr val="000000"/>
      </a:dk1>
      <a:lt1>
        <a:srgbClr val="FFFFFF"/>
      </a:lt1>
      <a:dk2>
        <a:srgbClr val="325446"/>
      </a:dk2>
      <a:lt2>
        <a:srgbClr val="21A649"/>
      </a:lt2>
      <a:accent1>
        <a:srgbClr val="97B0A4"/>
      </a:accent1>
      <a:accent2>
        <a:srgbClr val="CA531D"/>
      </a:accent2>
      <a:accent3>
        <a:srgbClr val="FFFFFF"/>
      </a:accent3>
      <a:accent4>
        <a:srgbClr val="325446"/>
      </a:accent4>
      <a:accent5>
        <a:srgbClr val="C6C4B6"/>
      </a:accent5>
      <a:accent6>
        <a:srgbClr val="CA531D"/>
      </a:accent6>
      <a:hlink>
        <a:srgbClr val="97B0A4"/>
      </a:hlink>
      <a:folHlink>
        <a:srgbClr val="32544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B2D1E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5E5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76594F"/>
        </a:dk2>
        <a:lt2>
          <a:srgbClr val="808080"/>
        </a:lt2>
        <a:accent1>
          <a:srgbClr val="94B6D2"/>
        </a:accent1>
        <a:accent2>
          <a:srgbClr val="E479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F6D3F"/>
        </a:accent6>
        <a:hlink>
          <a:srgbClr val="A5AB81"/>
        </a:hlink>
        <a:folHlink>
          <a:srgbClr val="D6B5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76594F"/>
        </a:dk1>
        <a:lt1>
          <a:srgbClr val="FFFFFF"/>
        </a:lt1>
        <a:dk2>
          <a:srgbClr val="76594F"/>
        </a:dk2>
        <a:lt2>
          <a:srgbClr val="808080"/>
        </a:lt2>
        <a:accent1>
          <a:srgbClr val="94B6D2"/>
        </a:accent1>
        <a:accent2>
          <a:srgbClr val="E47947"/>
        </a:accent2>
        <a:accent3>
          <a:srgbClr val="FFFFFF"/>
        </a:accent3>
        <a:accent4>
          <a:srgbClr val="644B42"/>
        </a:accent4>
        <a:accent5>
          <a:srgbClr val="C8D7E5"/>
        </a:accent5>
        <a:accent6>
          <a:srgbClr val="CF6D3F"/>
        </a:accent6>
        <a:hlink>
          <a:srgbClr val="A5AB81"/>
        </a:hlink>
        <a:folHlink>
          <a:srgbClr val="D6B5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6E534A"/>
        </a:dk1>
        <a:lt1>
          <a:srgbClr val="FFFFFF"/>
        </a:lt1>
        <a:dk2>
          <a:srgbClr val="76594F"/>
        </a:dk2>
        <a:lt2>
          <a:srgbClr val="808080"/>
        </a:lt2>
        <a:accent1>
          <a:srgbClr val="94B6D2"/>
        </a:accent1>
        <a:accent2>
          <a:srgbClr val="E47947"/>
        </a:accent2>
        <a:accent3>
          <a:srgbClr val="FFFFFF"/>
        </a:accent3>
        <a:accent4>
          <a:srgbClr val="5D463E"/>
        </a:accent4>
        <a:accent5>
          <a:srgbClr val="C8D7E5"/>
        </a:accent5>
        <a:accent6>
          <a:srgbClr val="CF6D3F"/>
        </a:accent6>
        <a:hlink>
          <a:srgbClr val="A5AB81"/>
        </a:hlink>
        <a:folHlink>
          <a:srgbClr val="D6B5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835</Words>
  <Application>Microsoft Office PowerPoint</Application>
  <PresentationFormat>Экран (4:3)</PresentationFormat>
  <Paragraphs>194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Политех</vt:lpstr>
      <vt:lpstr>Организация научно-исследовательской работы  в ИКНТ: Опыт и решения.</vt:lpstr>
      <vt:lpstr>Содержание</vt:lpstr>
      <vt:lpstr>Введение: Компьютерные науки – это: </vt:lpstr>
      <vt:lpstr>Базис компьютерных наук – «computer &amp; software engineering»:  </vt:lpstr>
      <vt:lpstr>Перспективы: Компьютерные науки как основа междисциплинарной интеграции</vt:lpstr>
      <vt:lpstr>Общая информация об институте</vt:lpstr>
      <vt:lpstr>Кадровый потенциал ИКНТ</vt:lpstr>
      <vt:lpstr>ИКНТ в конкурсе грантов студентов в 2015г.</vt:lpstr>
      <vt:lpstr>ИКНТ в конкурсе грантов аспирантов в 2015г.</vt:lpstr>
      <vt:lpstr>Конкурс грантов Правительства Санкт-Петербурга 2015г.  для молодых ученых</vt:lpstr>
      <vt:lpstr>Конкурс грантов Правительства Санкт-Петербурга 2015г.  для молодых кандидатов наук</vt:lpstr>
      <vt:lpstr>Научный потенциал: Центры и лаборатории</vt:lpstr>
      <vt:lpstr>Публикационная активность</vt:lpstr>
      <vt:lpstr>Международные контакты 2014-2015</vt:lpstr>
      <vt:lpstr>Направления научно-исследовательских работ</vt:lpstr>
      <vt:lpstr>Существующая структура выполняемых НИР и НИОКР</vt:lpstr>
      <vt:lpstr>Приоритетные Направления деятельности ИКНТ</vt:lpstr>
      <vt:lpstr>Организационная форма реализации приоритетов </vt:lpstr>
      <vt:lpstr>ИКНТ. «Дорожная» карта развития 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fox</dc:creator>
  <cp:lastModifiedBy>cmm</cp:lastModifiedBy>
  <cp:revision>74</cp:revision>
  <dcterms:created xsi:type="dcterms:W3CDTF">2015-10-16T11:52:04Z</dcterms:created>
  <dcterms:modified xsi:type="dcterms:W3CDTF">2015-10-23T12:10:06Z</dcterms:modified>
</cp:coreProperties>
</file>