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6" r:id="rId2"/>
    <p:sldId id="365" r:id="rId3"/>
    <p:sldId id="366" r:id="rId4"/>
    <p:sldId id="352" r:id="rId5"/>
    <p:sldId id="351" r:id="rId6"/>
    <p:sldId id="367" r:id="rId7"/>
    <p:sldId id="370" r:id="rId8"/>
    <p:sldId id="371" r:id="rId9"/>
    <p:sldId id="372" r:id="rId10"/>
    <p:sldId id="373" r:id="rId11"/>
    <p:sldId id="377" r:id="rId12"/>
    <p:sldId id="374" r:id="rId13"/>
    <p:sldId id="376" r:id="rId14"/>
    <p:sldId id="378" r:id="rId15"/>
    <p:sldId id="379" r:id="rId16"/>
    <p:sldId id="375" r:id="rId17"/>
    <p:sldId id="380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99"/>
    <a:srgbClr val="A6FC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14" autoAdjust="0"/>
  </p:normalViewPr>
  <p:slideViewPr>
    <p:cSldViewPr>
      <p:cViewPr varScale="1">
        <p:scale>
          <a:sx n="95" d="100"/>
          <a:sy n="95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6FE807-5AC4-4FF0-88E7-C8B8240AC9D7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2482" tIns="46241" rIns="92482" bIns="4624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E68E49-5041-48DA-B5E9-476FE60777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9297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D6AB53-6A68-4F28-8332-F4BC8AF55EB1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56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68E49-5041-48DA-B5E9-476FE60777C0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6393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68E49-5041-48DA-B5E9-476FE60777C0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6723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E8D087AA-560E-4CC0-ACEE-65A5A8FBB6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9068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5256F-0A6C-42E3-B637-7863C11EE0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6683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C3C89-703D-4BDD-9E8B-7B15D87383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5027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FusionDrive:Users:artemac:Яндекс.Диск:политех:1print:фонд бортника:up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7405"/>
            <a:ext cx="5112568" cy="672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25767"/>
            <a:ext cx="6059016" cy="9906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D60DD-B54A-42D2-956E-A1D6519355A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75882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1C12377E-2D07-4562-B795-541458F9AF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81138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6CBFB-FB92-485F-ACFB-224F042169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285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FA718-9964-46E9-86CB-9D2C2917C0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501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10AC-7584-47C5-A6E5-0A8CECF5AD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2728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FBF32-F212-41BF-A27A-1B0C0DC363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1039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Прямая соединительная линия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85D23-8055-4BDB-A73A-44F7737C37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8890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6A452-6E57-426E-B037-4425D776EA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60084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845139B9-754E-4CE5-962A-ECC58856ABF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1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1" r:id="rId2"/>
    <p:sldLayoutId id="2147484386" r:id="rId3"/>
    <p:sldLayoutId id="2147484382" r:id="rId4"/>
    <p:sldLayoutId id="2147484383" r:id="rId5"/>
    <p:sldLayoutId id="2147484387" r:id="rId6"/>
    <p:sldLayoutId id="2147484388" r:id="rId7"/>
    <p:sldLayoutId id="2147484389" r:id="rId8"/>
    <p:sldLayoutId id="2147484390" r:id="rId9"/>
    <p:sldLayoutId id="2147484384" r:id="rId10"/>
    <p:sldLayoutId id="21474843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FusionDrive:Users:artemac:Яндекс.Диск:политех:1print:фонд бортника:u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8696"/>
          <a:stretch/>
        </p:blipFill>
        <p:spPr bwMode="auto">
          <a:xfrm>
            <a:off x="899592" y="549275"/>
            <a:ext cx="2736304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900113" y="3644900"/>
            <a:ext cx="7272337" cy="1231900"/>
          </a:xfrm>
        </p:spPr>
        <p:txBody>
          <a:bodyPr/>
          <a:lstStyle/>
          <a:p>
            <a:r>
              <a:rPr lang="ru-RU" sz="2400" dirty="0"/>
              <a:t>О работе СПбПУ с фондом содействия  развитию малых предприятий в научно-технической сфере. Достижения и перспективы</a:t>
            </a:r>
            <a:endParaRPr lang="ru-RU" altLang="ru-RU" sz="2300" dirty="0" smtClean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0801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проф. д.э.н.</a:t>
            </a:r>
            <a:r>
              <a:rPr lang="ru-RU" sz="1800" dirty="0">
                <a:solidFill>
                  <a:srgbClr val="002060"/>
                </a:solidFill>
              </a:rPr>
              <a:t> Соловейчик </a:t>
            </a:r>
            <a:r>
              <a:rPr lang="ru-RU" sz="1800" dirty="0" err="1">
                <a:solidFill>
                  <a:srgbClr val="002060"/>
                </a:solidFill>
              </a:rPr>
              <a:t>К.А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научный руководитель технопарка «Политехнический»</a:t>
            </a:r>
          </a:p>
        </p:txBody>
      </p:sp>
      <p:pic>
        <p:nvPicPr>
          <p:cNvPr id="9220" name="Рисунок 4" descr="Technopark_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5" y="1663244"/>
            <a:ext cx="2602475" cy="14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7AA-560E-4CC0-ACEE-65A5A8FBB66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УМНИК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448528" y="6350174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10</a:t>
            </a:fld>
            <a:endParaRPr lang="ru-RU" altLang="ru-RU" dirty="0"/>
          </a:p>
        </p:txBody>
      </p:sp>
      <p:graphicFrame>
        <p:nvGraphicFramePr>
          <p:cNvPr id="7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50978001"/>
              </p:ext>
            </p:extLst>
          </p:nvPr>
        </p:nvGraphicFramePr>
        <p:xfrm>
          <a:off x="442416" y="1196752"/>
          <a:ext cx="8018016" cy="33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416"/>
                <a:gridCol w="1656184"/>
                <a:gridCol w="1800200"/>
                <a:gridCol w="1944216"/>
              </a:tblGrid>
              <a:tr h="5807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Финалы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Победителей (всего)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Победителей (СПбПУ)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Сумма,</a:t>
                      </a:r>
                      <a:r>
                        <a:rPr lang="ru-RU" sz="1800" baseline="0" dirty="0" smtClean="0">
                          <a:latin typeface="+mj-lt"/>
                        </a:rPr>
                        <a:t> млн. руб. (СПбПУ)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</a:tr>
              <a:tr h="58079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j-lt"/>
                        </a:rPr>
                        <a:t>Осенний финал 2013 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40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2,4</a:t>
                      </a:r>
                      <a:endParaRPr lang="ru-RU" sz="1800" dirty="0"/>
                    </a:p>
                  </a:txBody>
                  <a:tcPr marT="45733" marB="45733"/>
                </a:tc>
              </a:tr>
              <a:tr h="580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j-lt"/>
                        </a:rPr>
                        <a:t>Весенний финал 2014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40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4,8</a:t>
                      </a:r>
                      <a:endParaRPr lang="ru-RU" sz="1800" dirty="0"/>
                    </a:p>
                  </a:txBody>
                  <a:tcPr marT="45733" marB="45733"/>
                </a:tc>
              </a:tr>
              <a:tr h="580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j-lt"/>
                        </a:rPr>
                        <a:t>Осенний финал 2014 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41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</a:t>
                      </a:r>
                      <a:r>
                        <a:rPr lang="ru-RU" sz="1800" baseline="0" dirty="0" smtClean="0"/>
                        <a:t>2</a:t>
                      </a:r>
                      <a:endParaRPr lang="ru-RU" sz="1800" dirty="0"/>
                    </a:p>
                  </a:txBody>
                  <a:tcPr marT="45733" marB="45733"/>
                </a:tc>
              </a:tr>
              <a:tr h="580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j-lt"/>
                        </a:rPr>
                        <a:t>Весенний финал 2015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40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2,8</a:t>
                      </a:r>
                      <a:endParaRPr lang="ru-RU" sz="1800" dirty="0"/>
                    </a:p>
                  </a:txBody>
                  <a:tcPr marT="45733" marB="45733"/>
                </a:tc>
              </a:tr>
              <a:tr h="336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j-lt"/>
                        </a:rPr>
                        <a:t>Итого: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161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33</a:t>
                      </a:r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13,2</a:t>
                      </a:r>
                      <a:endParaRPr lang="ru-RU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pic>
        <p:nvPicPr>
          <p:cNvPr id="8" name="Picture 2" descr="http://umnik.fasie.ru/galleries/17517/1751714181603401418160340/6cc96f1e33f4051bfcf1801842bbfacb13121005.jpg?APP_ID=comm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096" b="8582"/>
          <a:stretch>
            <a:fillRect/>
          </a:stretch>
        </p:blipFill>
        <p:spPr bwMode="auto">
          <a:xfrm>
            <a:off x="107504" y="4660384"/>
            <a:ext cx="3600400" cy="189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http://umnik.fasie.ru/galleries/90259/9025914326612661432661266/8d7ab58f2c54d11645eee853e2f806ff16df29d7.jpg?APP_ID=comm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49" t="43440" r="4822" b="7246"/>
          <a:stretch>
            <a:fillRect/>
          </a:stretch>
        </p:blipFill>
        <p:spPr bwMode="auto">
          <a:xfrm>
            <a:off x="3779912" y="4653135"/>
            <a:ext cx="5104078" cy="190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828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УМНИК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448528" y="6350174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11</a:t>
            </a:fld>
            <a:endParaRPr lang="ru-RU" alt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8130" name="Диаграмма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98805" cy="515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743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УМНИК (отбор)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448528" y="6350174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12</a:t>
            </a:fld>
            <a:endParaRPr lang="ru-RU" alt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50" y="1412875"/>
          <a:ext cx="7777163" cy="2494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734"/>
                <a:gridCol w="1406041"/>
                <a:gridCol w="2592388"/>
              </a:tblGrid>
              <a:tr h="6399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Годы 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Кол-во</a:t>
                      </a:r>
                      <a:r>
                        <a:rPr lang="ru-RU" sz="1800" baseline="0" dirty="0" smtClean="0">
                          <a:latin typeface="+mj-lt"/>
                        </a:rPr>
                        <a:t> проведенных конференций/ полуфиналов, шт.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7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Всего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+mj-lt"/>
                        </a:rPr>
                        <a:t>СПбПУ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</a:tr>
              <a:tr h="37079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2013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25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5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</a:tr>
              <a:tr h="37079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2014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33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6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</a:tr>
              <a:tr h="37079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2015 весенний финал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16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2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44" marR="91444" marT="45714" marB="45714"/>
                </a:tc>
              </a:tr>
              <a:tr h="37079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2015 осенний финал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(план)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18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  <a:endParaRPr lang="ru-RU" sz="18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44" marR="91444" marT="45714" marB="45714"/>
                </a:tc>
              </a:tr>
            </a:tbl>
          </a:graphicData>
        </a:graphic>
      </p:graphicFrame>
      <p:sp>
        <p:nvSpPr>
          <p:cNvPr id="11" name="Содержимое 2"/>
          <p:cNvSpPr>
            <a:spLocks noGrp="1"/>
          </p:cNvSpPr>
          <p:nvPr>
            <p:ph sz="quarter" idx="1"/>
          </p:nvPr>
        </p:nvSpPr>
        <p:spPr>
          <a:xfrm>
            <a:off x="426432" y="4077072"/>
            <a:ext cx="8229600" cy="227310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График мероприятий для осеннего финала:</a:t>
            </a:r>
          </a:p>
          <a:p>
            <a:pPr>
              <a:defRPr/>
            </a:pP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до конца июня – аккредитация полуфиналов</a:t>
            </a:r>
          </a:p>
          <a:p>
            <a:pPr>
              <a:defRPr/>
            </a:pP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с 15 окт. по 23 ноября проведение школы УМНИК</a:t>
            </a:r>
          </a:p>
          <a:p>
            <a:pPr>
              <a:defRPr/>
            </a:pP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до 23 ноября – проведение полуфиналов</a:t>
            </a:r>
          </a:p>
          <a:p>
            <a:pPr>
              <a:defRPr/>
            </a:pP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до  25 ноября – предоставление презентации финалистами</a:t>
            </a:r>
          </a:p>
          <a:p>
            <a:pPr>
              <a:defRPr/>
            </a:pP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7-11 декабря – финал</a:t>
            </a:r>
            <a:endParaRPr lang="ru-RU" sz="1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8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УМНИК </a:t>
            </a:r>
            <a:br>
              <a:rPr lang="ru-RU" altLang="ru-RU" dirty="0" smtClean="0">
                <a:solidFill>
                  <a:srgbClr val="002060"/>
                </a:solidFill>
              </a:rPr>
            </a:br>
            <a:r>
              <a:rPr lang="ru-RU" altLang="ru-RU" dirty="0" smtClean="0">
                <a:solidFill>
                  <a:srgbClr val="002060"/>
                </a:solidFill>
              </a:rPr>
              <a:t>(подготовка и обучение)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448528" y="6350174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13</a:t>
            </a:fld>
            <a:endParaRPr lang="ru-RU" alt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sz="quarter" idx="1"/>
          </p:nvPr>
        </p:nvSpPr>
        <p:spPr>
          <a:xfrm>
            <a:off x="439544" y="1412776"/>
            <a:ext cx="8229600" cy="46085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Образовательные мероприятия (для всех):</a:t>
            </a:r>
          </a:p>
          <a:p>
            <a:pPr marL="0" indent="0">
              <a:buNone/>
            </a:pPr>
            <a:r>
              <a:rPr lang="ru-RU" sz="1800" dirty="0" smtClean="0"/>
              <a:t>Весна - </a:t>
            </a:r>
            <a:r>
              <a:rPr lang="ru-RU" sz="1800" dirty="0" err="1"/>
              <a:t>IV</a:t>
            </a:r>
            <a:r>
              <a:rPr lang="ru-RU" sz="1800" dirty="0"/>
              <a:t> Научно-практическая школа для молодежи «Методология и организация инновационной </a:t>
            </a:r>
            <a:r>
              <a:rPr lang="ru-RU" sz="1800" dirty="0" smtClean="0"/>
              <a:t>деятельности». 8 </a:t>
            </a:r>
            <a:r>
              <a:rPr lang="ru-RU" sz="1800" dirty="0"/>
              <a:t>занятий с 18.30 до 21.00. </a:t>
            </a:r>
            <a:endParaRPr lang="ru-RU" sz="1800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  <a:defRPr/>
            </a:pPr>
            <a:r>
              <a:rPr lang="ru-RU" sz="1800" dirty="0"/>
              <a:t>Осень - </a:t>
            </a:r>
            <a:r>
              <a:rPr lang="en-US" sz="1800" dirty="0" smtClean="0"/>
              <a:t>V</a:t>
            </a:r>
            <a:r>
              <a:rPr lang="ru-RU" sz="1800" dirty="0" smtClean="0"/>
              <a:t> </a:t>
            </a:r>
            <a:r>
              <a:rPr lang="ru-RU" sz="1800" dirty="0"/>
              <a:t>Научно-практическая школа для молодежи «Методология и организация инновационной деятельности». 8 занятий с 18.30 до 21.00. </a:t>
            </a:r>
          </a:p>
          <a:p>
            <a:pPr marL="0" indent="0">
              <a:buNone/>
              <a:defRPr/>
            </a:pPr>
            <a:endParaRPr lang="ru-RU" sz="1800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Консалтинговые </a:t>
            </a:r>
            <a:r>
              <a:rPr lang="ru-RU" dirty="0">
                <a:solidFill>
                  <a:srgbClr val="002060"/>
                </a:solidFill>
              </a:rPr>
              <a:t>мероприятия </a:t>
            </a:r>
            <a:r>
              <a:rPr lang="ru-RU" dirty="0" smtClean="0">
                <a:solidFill>
                  <a:srgbClr val="002060"/>
                </a:solidFill>
              </a:rPr>
              <a:t>(только для СПбПУ):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Тренинги для финалистов конкурса УМНИК</a:t>
            </a:r>
          </a:p>
          <a:p>
            <a:pPr marL="0" indent="0">
              <a:buNone/>
            </a:pPr>
            <a:endParaRPr lang="ru-RU" sz="18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Планируемые </a:t>
            </a:r>
            <a:r>
              <a:rPr lang="ru-RU" dirty="0">
                <a:solidFill>
                  <a:srgbClr val="002060"/>
                </a:solidFill>
              </a:rPr>
              <a:t>мероприятия </a:t>
            </a:r>
            <a:r>
              <a:rPr lang="ru-RU" dirty="0" smtClean="0">
                <a:solidFill>
                  <a:srgbClr val="002060"/>
                </a:solidFill>
              </a:rPr>
              <a:t>(для всех):</a:t>
            </a:r>
          </a:p>
          <a:p>
            <a:pPr marL="0" indent="0">
              <a:buNone/>
            </a:pPr>
            <a:r>
              <a:rPr lang="ru-RU" sz="1800" dirty="0"/>
              <a:t>Организация участия проектов на выставке Петербургского международного инновационного форума 7-9 октября 2015 (как проектов СПбПУ, так и финалистов конкурса УМНИК в СПб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8031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УМНИК </a:t>
            </a:r>
            <a:br>
              <a:rPr lang="ru-RU" altLang="ru-RU" dirty="0" smtClean="0">
                <a:solidFill>
                  <a:srgbClr val="002060"/>
                </a:solidFill>
              </a:rPr>
            </a:br>
            <a:r>
              <a:rPr lang="ru-RU" altLang="ru-RU" dirty="0" smtClean="0">
                <a:solidFill>
                  <a:srgbClr val="002060"/>
                </a:solidFill>
              </a:rPr>
              <a:t>(результаты по СПбПУ)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448528" y="6350174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14</a:t>
            </a:fld>
            <a:endParaRPr lang="ru-RU" alt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9154" name="Диаграмма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6" t="6078" r="1495" b="3038"/>
          <a:stretch>
            <a:fillRect/>
          </a:stretch>
        </p:blipFill>
        <p:spPr bwMode="auto">
          <a:xfrm>
            <a:off x="189383" y="1219200"/>
            <a:ext cx="8760941" cy="493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048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УМНИК </a:t>
            </a:r>
            <a:br>
              <a:rPr lang="ru-RU" altLang="ru-RU" dirty="0" smtClean="0">
                <a:solidFill>
                  <a:srgbClr val="002060"/>
                </a:solidFill>
              </a:rPr>
            </a:br>
            <a:r>
              <a:rPr lang="ru-RU" altLang="ru-RU" dirty="0" smtClean="0">
                <a:solidFill>
                  <a:srgbClr val="002060"/>
                </a:solidFill>
              </a:rPr>
              <a:t>(результаты по СПбПУ)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448528" y="6350174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15</a:t>
            </a:fld>
            <a:endParaRPr lang="ru-RU" alt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sz="quarter" idx="1"/>
          </p:nvPr>
        </p:nvSpPr>
        <p:spPr>
          <a:xfrm>
            <a:off x="439544" y="1412776"/>
            <a:ext cx="8229600" cy="5040560"/>
          </a:xfrm>
        </p:spPr>
        <p:txBody>
          <a:bodyPr/>
          <a:lstStyle/>
          <a:p>
            <a:pPr lvl="1"/>
            <a:r>
              <a:rPr lang="ru-RU" sz="2000" dirty="0"/>
              <a:t>Из СПбПУ представлено больше всего участников по сравнению с другими ВУЗами – 21 участник из 137 (15</a:t>
            </a:r>
            <a:r>
              <a:rPr lang="ru-RU" sz="2000" dirty="0" smtClean="0"/>
              <a:t>%).</a:t>
            </a:r>
            <a:endParaRPr lang="ru-RU" sz="2000" dirty="0"/>
          </a:p>
          <a:p>
            <a:pPr lvl="1"/>
            <a:r>
              <a:rPr lang="ru-RU" sz="2000" dirty="0"/>
              <a:t>СПбПУ получил больше всего грантов по сравнению с другими ВУЗами – 7 грантов из 40 (17,5%).</a:t>
            </a:r>
          </a:p>
          <a:p>
            <a:pPr lvl="1"/>
            <a:r>
              <a:rPr lang="ru-RU" sz="2000" dirty="0" smtClean="0"/>
              <a:t>Участники </a:t>
            </a:r>
            <a:r>
              <a:rPr lang="ru-RU" sz="2000" dirty="0"/>
              <a:t>из СПбПУ представили проекты во всех номинациях конкурсах.</a:t>
            </a:r>
          </a:p>
          <a:p>
            <a:pPr lvl="1"/>
            <a:r>
              <a:rPr lang="ru-RU" sz="2000" dirty="0"/>
              <a:t>Участники из СПбПУ получили гранты в </a:t>
            </a:r>
            <a:r>
              <a:rPr lang="ru-RU" sz="2000" dirty="0" smtClean="0"/>
              <a:t>4 </a:t>
            </a:r>
            <a:r>
              <a:rPr lang="ru-RU" sz="2000" dirty="0"/>
              <a:t>номинациях из 5, в которых представили проекты.</a:t>
            </a:r>
          </a:p>
          <a:p>
            <a:pPr lvl="1"/>
            <a:r>
              <a:rPr lang="ru-RU" sz="2000" dirty="0"/>
              <a:t>Высокие результаты показали участники из СПбПУ в номинации «Современные материалы» - получено 3 грантов из </a:t>
            </a:r>
            <a:r>
              <a:rPr lang="ru-RU" sz="2000" dirty="0" smtClean="0"/>
              <a:t>7.</a:t>
            </a:r>
            <a:endParaRPr lang="ru-RU" sz="2000" dirty="0"/>
          </a:p>
          <a:p>
            <a:pPr lvl="1"/>
            <a:r>
              <a:rPr lang="ru-RU" sz="2000" dirty="0" smtClean="0"/>
              <a:t>Наиболее активное участие Институт физики, нанотехнологий и телекоммуникаций и Институт металлургии, машиностроения и транспорта. Принимают участие студенты Институт компьютерных наук и технологий и Институт прикладной математики и механики. Студентов из других институтов в 2014 и 2015 году не было.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2714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СТАРТ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448528" y="6350174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16</a:t>
            </a:fld>
            <a:endParaRPr lang="ru-RU" altLang="ru-RU" dirty="0"/>
          </a:p>
        </p:txBody>
      </p:sp>
      <p:graphicFrame>
        <p:nvGraphicFramePr>
          <p:cNvPr id="7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755854986"/>
              </p:ext>
            </p:extLst>
          </p:nvPr>
        </p:nvGraphicFramePr>
        <p:xfrm>
          <a:off x="442416" y="1196752"/>
          <a:ext cx="8018016" cy="274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416"/>
                <a:gridCol w="1656184"/>
                <a:gridCol w="1800200"/>
                <a:gridCol w="1944216"/>
              </a:tblGrid>
              <a:tr h="5807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Год</a:t>
                      </a:r>
                      <a:r>
                        <a:rPr lang="ru-RU" sz="1800" baseline="0" dirty="0" smtClean="0">
                          <a:latin typeface="+mj-lt"/>
                        </a:rPr>
                        <a:t> 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Победителей (всего)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Победителей (СПбПУ)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Сумма,</a:t>
                      </a:r>
                      <a:r>
                        <a:rPr lang="ru-RU" sz="1800" baseline="0" dirty="0" smtClean="0">
                          <a:latin typeface="+mj-lt"/>
                        </a:rPr>
                        <a:t> млн. руб. (СПбПУ)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</a:tr>
              <a:tr h="58079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j-lt"/>
                        </a:rPr>
                        <a:t>2013 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36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T="45733" marB="45733"/>
                </a:tc>
              </a:tr>
              <a:tr h="580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j-lt"/>
                        </a:rPr>
                        <a:t>2014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64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T="45733" marB="45733"/>
                </a:tc>
              </a:tr>
              <a:tr h="580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j-lt"/>
                        </a:rPr>
                        <a:t>2015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j-lt"/>
                        </a:rPr>
                        <a:t>37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33" marB="45733"/>
                </a:tc>
              </a:tr>
              <a:tr h="336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j-lt"/>
                        </a:rPr>
                        <a:t>Итого: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j-lt"/>
                      </a:endParaRPr>
                    </a:p>
                  </a:txBody>
                  <a:tcPr marL="91450" marR="91450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77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25767"/>
            <a:ext cx="5039841" cy="990600"/>
          </a:xfrm>
        </p:spPr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Оказать содействие в распространении информации о программах Фонда в институтах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Назначить ответственных от института по работе с представительством Фонда и технопарком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Предоставить информацию о проектах института, имеющих потенциал коммерциализации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Сотрудникам Технопарка «Политехнический» оказать консультационную помощь по оформлению заявок для участия в </a:t>
            </a:r>
            <a:r>
              <a:rPr lang="ru-RU" smtClean="0"/>
              <a:t>Программах Фонда.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60DD-B54A-42D2-956E-A1D6519355AC}" type="slidenum">
              <a:rPr lang="ru-RU" altLang="ru-RU" smtClean="0"/>
              <a:pPr/>
              <a:t>17</a:t>
            </a:fld>
            <a:endParaRPr lang="ru-RU" altLang="ru-RU" dirty="0"/>
          </a:p>
        </p:txBody>
      </p:sp>
      <p:pic>
        <p:nvPicPr>
          <p:cNvPr id="5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67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Рисунок 3" descr="Technopark_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27784" y="215899"/>
            <a:ext cx="5039841" cy="900467"/>
          </a:xfrm>
        </p:spPr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Информация о Фонде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60DD-B54A-42D2-956E-A1D6519355AC}" type="slidenum">
              <a:rPr lang="ru-RU" altLang="ru-RU" smtClean="0"/>
              <a:pPr/>
              <a:t>2</a:t>
            </a:fld>
            <a:endParaRPr lang="ru-RU" altLang="ru-RU" dirty="0"/>
          </a:p>
        </p:txBody>
      </p:sp>
      <p:pic>
        <p:nvPicPr>
          <p:cNvPr id="8" name="Picture 12" descr="C:\Users\Bidnenko\Desktop\map_06101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6712" y="4724400"/>
            <a:ext cx="36972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5"/>
          <p:cNvSpPr txBox="1">
            <a:spLocks noChangeArrowheads="1"/>
          </p:cNvSpPr>
          <p:nvPr/>
        </p:nvSpPr>
        <p:spPr bwMode="auto">
          <a:xfrm>
            <a:off x="1835597" y="2283837"/>
            <a:ext cx="705688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поступило </a:t>
            </a: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свыше			заявок</a:t>
            </a:r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;</a:t>
            </a:r>
          </a:p>
          <a:p>
            <a:endParaRPr lang="ru-RU" altLang="ru-RU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заключено более		</a:t>
            </a: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	контрактов</a:t>
            </a:r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;</a:t>
            </a:r>
          </a:p>
          <a:p>
            <a:endParaRPr lang="ru-RU" altLang="ru-RU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поддержано более		</a:t>
            </a: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молодых </a:t>
            </a:r>
            <a:r>
              <a:rPr lang="ru-RU" altLang="ru-RU" dirty="0" err="1">
                <a:solidFill>
                  <a:srgbClr val="000000"/>
                </a:solidFill>
                <a:latin typeface="Franklin Gothic Medium" panose="020B0603020102020204" pitchFamily="34" charset="0"/>
              </a:rPr>
              <a:t>инноваторов</a:t>
            </a:r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;</a:t>
            </a:r>
            <a:endParaRPr lang="en-US" altLang="ru-RU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endParaRPr lang="en-US" altLang="ru-RU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r>
              <a:rPr lang="en-US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c</a:t>
            </a:r>
            <a:r>
              <a:rPr lang="ru-RU" altLang="ru-RU" dirty="0" err="1">
                <a:solidFill>
                  <a:srgbClr val="000000"/>
                </a:solidFill>
                <a:latin typeface="Franklin Gothic Medium" panose="020B0603020102020204" pitchFamily="34" charset="0"/>
              </a:rPr>
              <a:t>оздано</a:t>
            </a:r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более                                  </a:t>
            </a: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	стартапов</a:t>
            </a:r>
            <a:r>
              <a:rPr lang="en-US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;</a:t>
            </a:r>
            <a:endParaRPr lang="ru-RU" altLang="ru-RU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endParaRPr lang="ru-RU" altLang="ru-RU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работает 			</a:t>
            </a: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региональных </a:t>
            </a:r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представителей.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97613" y="1340768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SimSun"/>
                <a:cs typeface="SimSun"/>
              </a:rPr>
              <a:t>2</a:t>
            </a:r>
            <a:r>
              <a:rPr lang="ru-RU" sz="5400" b="1" dirty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SimSun"/>
                <a:cs typeface="SimSun"/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16809" y="2185700"/>
            <a:ext cx="128592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SimSun"/>
                <a:cs typeface="SimSun"/>
              </a:rPr>
              <a:t>55 000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21571" y="2708920"/>
            <a:ext cx="128592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SimSun"/>
                <a:cs typeface="SimSun"/>
              </a:rPr>
              <a:t>13 000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3265820"/>
            <a:ext cx="198163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SimSun"/>
                <a:cs typeface="SimSun"/>
              </a:rPr>
              <a:t> </a:t>
            </a:r>
            <a:r>
              <a:rPr lang="en-US" sz="2800" b="1" dirty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SimSun"/>
                <a:cs typeface="SimSun"/>
              </a:rPr>
              <a:t>1</a:t>
            </a:r>
            <a:r>
              <a:rPr lang="ru-RU" sz="2800" b="1" dirty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SimSun"/>
                <a:cs typeface="SimSun"/>
              </a:rPr>
              <a:t>2 000     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13953" y="4422646"/>
            <a:ext cx="58541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SimSun"/>
                <a:cs typeface="SimSun"/>
              </a:rPr>
              <a:t>67</a:t>
            </a: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682625" y="1765300"/>
            <a:ext cx="770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За    	       год работы Фонда: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3789040"/>
            <a:ext cx="1085554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SimSun"/>
                <a:cs typeface="SimSun"/>
              </a:rPr>
              <a:t>4 500</a:t>
            </a:r>
          </a:p>
        </p:txBody>
      </p:sp>
    </p:spTree>
    <p:extLst>
      <p:ext uri="{BB962C8B-B14F-4D97-AF65-F5344CB8AC3E}">
        <p14:creationId xmlns:p14="http://schemas.microsoft.com/office/powerpoint/2010/main" xmlns="" val="18675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Рисунок 3" descr="Technopark_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27784" y="215899"/>
            <a:ext cx="5039841" cy="900467"/>
          </a:xfrm>
        </p:spPr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Информация о Фонде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60DD-B54A-42D2-956E-A1D6519355AC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grpSp>
        <p:nvGrpSpPr>
          <p:cNvPr id="18" name="Группа 1"/>
          <p:cNvGrpSpPr>
            <a:grpSpLocks/>
          </p:cNvGrpSpPr>
          <p:nvPr/>
        </p:nvGrpSpPr>
        <p:grpSpPr bwMode="auto">
          <a:xfrm>
            <a:off x="34925" y="1201922"/>
            <a:ext cx="5833219" cy="5108391"/>
            <a:chOff x="-6729" y="832784"/>
            <a:chExt cx="8393286" cy="3872905"/>
          </a:xfrm>
        </p:grpSpPr>
        <p:graphicFrame>
          <p:nvGraphicFramePr>
            <p:cNvPr id="19" name="Объект 2"/>
            <p:cNvGraphicFramePr>
              <a:graphicFrameLocks/>
            </p:cNvGraphicFramePr>
            <p:nvPr/>
          </p:nvGraphicFramePr>
          <p:xfrm>
            <a:off x="439014" y="832784"/>
            <a:ext cx="7947543" cy="3872905"/>
          </p:xfrm>
          <a:graphic>
            <a:graphicData uri="http://schemas.openxmlformats.org/presentationml/2006/ole">
              <p:oleObj spid="_x0000_s47121" r:id="rId5" imgW="6937849" imgH="4511431" progId="Excel.Sheet.8">
                <p:embed/>
              </p:oleObj>
            </a:graphicData>
          </a:graphic>
        </p:graphicFrame>
        <p:sp>
          <p:nvSpPr>
            <p:cNvPr id="20" name="Прямоугольник 2"/>
            <p:cNvSpPr>
              <a:spLocks noChangeArrowheads="1"/>
            </p:cNvSpPr>
            <p:nvPr/>
          </p:nvSpPr>
          <p:spPr bwMode="auto">
            <a:xfrm>
              <a:off x="-6729" y="930609"/>
              <a:ext cx="1205877" cy="303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МЛРД.</a:t>
              </a:r>
            </a:p>
            <a:p>
              <a:pPr algn="ctr"/>
              <a:r>
                <a:rPr lang="ru-RU" altLang="ru-RU" sz="1000" b="1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РУБ</a:t>
              </a:r>
              <a:endParaRPr lang="ru-RU" altLang="ru-RU" sz="10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21" name="Picture 9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89" t="11691" r="35457" b="12172"/>
          <a:stretch>
            <a:fillRect/>
          </a:stretch>
        </p:blipFill>
        <p:spPr bwMode="auto">
          <a:xfrm>
            <a:off x="872993" y="1201922"/>
            <a:ext cx="1580402" cy="276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5868143" y="1501588"/>
            <a:ext cx="3082181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Приоритетные направления:</a:t>
            </a:r>
          </a:p>
          <a:p>
            <a:endParaRPr lang="ru-RU" altLang="ru-RU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Информационные технологии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Новые материалы и технологии их получения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Новые приборы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Биотехнологии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altLang="ru-RU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Медицина будущего</a:t>
            </a:r>
            <a:endParaRPr lang="ru-RU" altLang="ru-RU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0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3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76226"/>
            <a:ext cx="2336317" cy="126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376226"/>
            <a:ext cx="8207697" cy="4456112"/>
          </a:xfrm>
        </p:spPr>
        <p:txBody>
          <a:bodyPr/>
          <a:lstStyle/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                             С октября 2013 года региональным </a:t>
            </a:r>
          </a:p>
          <a:p>
            <a:pPr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                            представительством Фонда  </a:t>
            </a:r>
          </a:p>
          <a:p>
            <a:pPr marL="0" indent="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                            содействия развитию малых форм предприятий в научно-технической сфере</a:t>
            </a:r>
            <a:br>
              <a:rPr lang="ru-RU" sz="2800" dirty="0" smtClean="0">
                <a:solidFill>
                  <a:srgbClr val="002060"/>
                </a:solidFill>
                <a:latin typeface="+mj-lt"/>
              </a:rPr>
            </a:b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в Санкт-Петербурге  является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технопарк «Политехнический»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СПбПУ </a:t>
            </a:r>
          </a:p>
          <a:p>
            <a:pPr>
              <a:spcBef>
                <a:spcPts val="0"/>
              </a:spcBef>
              <a:defRPr/>
            </a:pP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243" name="Рисунок 3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1476535" y="4653136"/>
            <a:ext cx="6480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200" b="1" dirty="0">
                <a:solidFill>
                  <a:srgbClr val="002060"/>
                </a:solidFill>
              </a:rPr>
              <a:t>umnik.fasie.ru/</a:t>
            </a:r>
            <a:r>
              <a:rPr lang="en-US" altLang="ru-RU" sz="3200" b="1" dirty="0" err="1">
                <a:solidFill>
                  <a:srgbClr val="002060"/>
                </a:solidFill>
              </a:rPr>
              <a:t>saint_petersburg</a:t>
            </a:r>
            <a:endParaRPr lang="ru-RU" alt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27784" y="215899"/>
            <a:ext cx="5039841" cy="900467"/>
          </a:xfrm>
        </p:spPr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Информация о Представительстве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60DD-B54A-42D2-956E-A1D6519355AC}" type="slidenum">
              <a:rPr lang="ru-RU" altLang="ru-RU" smtClean="0"/>
              <a:pPr/>
              <a:t>4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Программы Фонда</a:t>
            </a:r>
          </a:p>
        </p:txBody>
      </p:sp>
      <p:grpSp>
        <p:nvGrpSpPr>
          <p:cNvPr id="2" name="Группа 6"/>
          <p:cNvGrpSpPr/>
          <p:nvPr/>
        </p:nvGrpSpPr>
        <p:grpSpPr>
          <a:xfrm>
            <a:off x="467544" y="1341376"/>
            <a:ext cx="1533520" cy="504057"/>
            <a:chOff x="314586" y="3262544"/>
            <a:chExt cx="3136540" cy="864097"/>
          </a:xfrm>
          <a:solidFill>
            <a:srgbClr val="0070C0"/>
          </a:solidFill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14586" y="3262544"/>
              <a:ext cx="3136540" cy="86409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b="1" i="1" dirty="0">
                  <a:latin typeface="+mj-lt"/>
                </a:rPr>
                <a:t>  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06416" y="3279893"/>
              <a:ext cx="2636694" cy="79142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j-lt"/>
                </a:rPr>
                <a:t>УМНИК</a:t>
              </a: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395536" y="2886176"/>
            <a:ext cx="2880320" cy="504057"/>
            <a:chOff x="314586" y="1700806"/>
            <a:chExt cx="4248472" cy="864097"/>
          </a:xfrm>
          <a:solidFill>
            <a:srgbClr val="0070C0"/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14586" y="1700806"/>
              <a:ext cx="4248472" cy="86409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b="1" i="1" dirty="0">
                  <a:latin typeface="+mj-lt"/>
                </a:rPr>
                <a:t>  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63036" y="1700806"/>
              <a:ext cx="3938383" cy="79142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j-lt"/>
                </a:rPr>
                <a:t>УМНИК на Старт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95536" y="1982203"/>
            <a:ext cx="26642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400 тыс. руб. – 2 года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5536" y="3573165"/>
            <a:ext cx="24511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до 1 млн. руб. – 1 год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5536" y="4941502"/>
            <a:ext cx="24511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до 1 млн. руб. – 1 год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до 2 млн. руб. – 2 год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до 3 млн. руб. – 3 год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Группа 39"/>
          <p:cNvGrpSpPr/>
          <p:nvPr/>
        </p:nvGrpSpPr>
        <p:grpSpPr>
          <a:xfrm>
            <a:off x="395536" y="4309149"/>
            <a:ext cx="2226581" cy="504057"/>
            <a:chOff x="314586" y="1988840"/>
            <a:chExt cx="3136540" cy="864097"/>
          </a:xfrm>
          <a:solidFill>
            <a:srgbClr val="0070C0"/>
          </a:solidFill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314586" y="1988840"/>
              <a:ext cx="3136540" cy="86409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b="1" i="1" dirty="0">
                  <a:latin typeface="+mj-lt"/>
                </a:rPr>
                <a:t>   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62337" y="2018554"/>
              <a:ext cx="1441040" cy="79142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j-lt"/>
                </a:rPr>
                <a:t>Старт</a:t>
              </a:r>
            </a:p>
          </p:txBody>
        </p:sp>
      </p:grp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640917" y="6381328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721100" y="1330582"/>
            <a:ext cx="496570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 smtClean="0">
                <a:latin typeface="Arial" panose="020B0604020202020204" pitchFamily="34" charset="0"/>
              </a:rPr>
              <a:t>Вовлечение </a:t>
            </a:r>
            <a:r>
              <a:rPr lang="ru-RU" altLang="ru-RU" sz="1800" dirty="0">
                <a:latin typeface="Arial" panose="020B0604020202020204" pitchFamily="34" charset="0"/>
              </a:rPr>
              <a:t>молодых </a:t>
            </a:r>
            <a:r>
              <a:rPr lang="ru-RU" altLang="ru-RU" sz="1800" dirty="0" smtClean="0">
                <a:latin typeface="Arial" panose="020B0604020202020204" pitchFamily="34" charset="0"/>
              </a:rPr>
              <a:t>ученых</a:t>
            </a:r>
            <a:r>
              <a:rPr lang="en-US" altLang="ru-RU" sz="1800" dirty="0" smtClean="0">
                <a:latin typeface="Arial" panose="020B0604020202020204" pitchFamily="34" charset="0"/>
              </a:rPr>
              <a:t> </a:t>
            </a:r>
            <a:r>
              <a:rPr lang="ru-RU" altLang="ru-RU" sz="1800" dirty="0" smtClean="0">
                <a:latin typeface="Arial" panose="020B0604020202020204" pitchFamily="34" charset="0"/>
              </a:rPr>
              <a:t>(до 28 лет) </a:t>
            </a:r>
            <a:r>
              <a:rPr lang="ru-RU" altLang="ru-RU" sz="1800" dirty="0">
                <a:latin typeface="Arial" panose="020B0604020202020204" pitchFamily="34" charset="0"/>
              </a:rPr>
              <a:t>в инновационное </a:t>
            </a:r>
            <a:r>
              <a:rPr lang="ru-RU" altLang="ru-RU" sz="1800" dirty="0" smtClean="0">
                <a:latin typeface="Arial" panose="020B0604020202020204" pitchFamily="34" charset="0"/>
              </a:rPr>
              <a:t>предпринимательство.</a:t>
            </a:r>
            <a:endParaRPr lang="ru-RU" altLang="ru-RU" sz="1800" dirty="0">
              <a:latin typeface="Arial" panose="020B0604020202020204" pitchFamily="34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721100" y="2813948"/>
            <a:ext cx="4965700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 smtClean="0">
                <a:latin typeface="Arial" panose="020B0604020202020204" pitchFamily="34" charset="0"/>
              </a:rPr>
              <a:t>Промежуточная программа между УМНИК и СТАРТ. Наличие юридического лица не требуется.</a:t>
            </a:r>
            <a:endParaRPr lang="ru-RU" altLang="ru-RU" sz="1800" dirty="0">
              <a:latin typeface="Arial" panose="020B0604020202020204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725044" y="4309149"/>
            <a:ext cx="4965700" cy="147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 smtClean="0">
                <a:latin typeface="Arial" panose="020B0604020202020204" pitchFamily="34" charset="0"/>
              </a:rPr>
              <a:t>Развитие малого бизнеса (требуется юридическое лицо).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 smtClean="0">
                <a:latin typeface="Arial" panose="020B0604020202020204" pitchFamily="34" charset="0"/>
              </a:rPr>
              <a:t>Фонд финансирует </a:t>
            </a:r>
            <a:r>
              <a:rPr lang="ru-RU" altLang="ru-RU" sz="1800" dirty="0" err="1" smtClean="0">
                <a:latin typeface="Arial" panose="020B0604020202020204" pitchFamily="34" charset="0"/>
              </a:rPr>
              <a:t>НИОКР</a:t>
            </a:r>
            <a:r>
              <a:rPr lang="ru-RU" altLang="ru-RU" sz="1800" dirty="0" smtClean="0">
                <a:latin typeface="Arial" panose="020B0604020202020204" pitchFamily="34" charset="0"/>
              </a:rPr>
              <a:t>. </a:t>
            </a:r>
            <a:br>
              <a:rPr lang="ru-RU" altLang="ru-RU" sz="1800" dirty="0" smtClean="0">
                <a:latin typeface="Arial" panose="020B0604020202020204" pitchFamily="34" charset="0"/>
              </a:rPr>
            </a:br>
            <a:r>
              <a:rPr lang="ru-RU" altLang="ru-RU" sz="1800" dirty="0" smtClean="0">
                <a:latin typeface="Arial" panose="020B0604020202020204" pitchFamily="34" charset="0"/>
              </a:rPr>
              <a:t>Расходы на маркетинг и продвижение должен обеспечить другой инвестор.</a:t>
            </a:r>
            <a:endParaRPr lang="ru-RU" altLang="ru-RU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Программы Фонда</a:t>
            </a:r>
          </a:p>
        </p:txBody>
      </p:sp>
      <p:grpSp>
        <p:nvGrpSpPr>
          <p:cNvPr id="6" name="Группа 20"/>
          <p:cNvGrpSpPr/>
          <p:nvPr/>
        </p:nvGrpSpPr>
        <p:grpSpPr>
          <a:xfrm>
            <a:off x="467544" y="1507481"/>
            <a:ext cx="3528392" cy="504057"/>
            <a:chOff x="314586" y="1700807"/>
            <a:chExt cx="4248472" cy="864097"/>
          </a:xfrm>
          <a:solidFill>
            <a:srgbClr val="0070C0"/>
          </a:solidFill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314586" y="1700807"/>
              <a:ext cx="4248472" cy="86409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b="1" i="1" dirty="0">
                  <a:latin typeface="+mj-lt"/>
                </a:rPr>
                <a:t>   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6727" y="1748065"/>
              <a:ext cx="3954717" cy="79142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j-lt"/>
                </a:rPr>
                <a:t>Коммерциализация</a:t>
              </a:r>
            </a:p>
          </p:txBody>
        </p:sp>
      </p:grpSp>
      <p:grpSp>
        <p:nvGrpSpPr>
          <p:cNvPr id="7" name="Группа 23"/>
          <p:cNvGrpSpPr/>
          <p:nvPr/>
        </p:nvGrpSpPr>
        <p:grpSpPr>
          <a:xfrm>
            <a:off x="467544" y="3393467"/>
            <a:ext cx="2664296" cy="504057"/>
            <a:chOff x="314586" y="1700806"/>
            <a:chExt cx="4248472" cy="864097"/>
          </a:xfrm>
          <a:solidFill>
            <a:srgbClr val="0070C0"/>
          </a:solidFill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314586" y="1700806"/>
              <a:ext cx="4248472" cy="86409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b="1" i="1" dirty="0">
                  <a:latin typeface="+mj-lt"/>
                </a:rPr>
                <a:t>   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6727" y="1732232"/>
              <a:ext cx="3954717" cy="79142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j-lt"/>
                </a:rPr>
                <a:t>Кооперация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98335" y="2070696"/>
            <a:ext cx="26384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до 15 млн. руб. –  1 год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6021" y="3939465"/>
            <a:ext cx="2978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до 20 млн. руб. –  до 2 лет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646584" y="6381328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6</a:t>
            </a:fld>
            <a:endParaRPr lang="ru-RU" altLang="ru-RU" dirty="0"/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4358303" y="1469441"/>
            <a:ext cx="4402832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ru-RU" altLang="ru-RU" sz="1800" dirty="0"/>
              <a:t>Поддержка малых инновационных предприятий, планирующих создание или расширение производства инновационной продукции.  </a:t>
            </a:r>
          </a:p>
        </p:txBody>
      </p:sp>
      <p:sp>
        <p:nvSpPr>
          <p:cNvPr id="47" name="Прямоугольник 6"/>
          <p:cNvSpPr>
            <a:spLocks noChangeArrowheads="1"/>
          </p:cNvSpPr>
          <p:nvPr/>
        </p:nvSpPr>
        <p:spPr bwMode="auto">
          <a:xfrm>
            <a:off x="3661421" y="3393467"/>
            <a:ext cx="5159051" cy="285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ru-RU" altLang="ru-RU" sz="1600" dirty="0">
                <a:solidFill>
                  <a:srgbClr val="000000"/>
                </a:solidFill>
              </a:rPr>
              <a:t>Тематики конкурсов формируются по инициативе крупных предприятий (выручка более </a:t>
            </a:r>
            <a:r>
              <a:rPr lang="en-US" altLang="ru-RU" sz="1600" b="1" dirty="0">
                <a:solidFill>
                  <a:srgbClr val="000000"/>
                </a:solidFill>
              </a:rPr>
              <a:t>8</a:t>
            </a:r>
            <a:r>
              <a:rPr lang="ru-RU" altLang="ru-RU" sz="1600" b="1" dirty="0">
                <a:solidFill>
                  <a:srgbClr val="000000"/>
                </a:solidFill>
              </a:rPr>
              <a:t>00 млн руб.) </a:t>
            </a:r>
            <a:r>
              <a:rPr lang="ru-RU" altLang="ru-RU" sz="1600" dirty="0">
                <a:solidFill>
                  <a:srgbClr val="000000"/>
                </a:solidFill>
              </a:rPr>
              <a:t>реального сектора экономики.</a:t>
            </a:r>
          </a:p>
          <a:p>
            <a:pPr>
              <a:spcBef>
                <a:spcPts val="400"/>
              </a:spcBef>
            </a:pPr>
            <a:r>
              <a:rPr lang="ru-RU" altLang="ru-RU" sz="16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400"/>
              </a:spcBef>
            </a:pPr>
            <a:r>
              <a:rPr lang="ru-RU" altLang="ru-RU" sz="1600" dirty="0">
                <a:solidFill>
                  <a:srgbClr val="000000"/>
                </a:solidFill>
              </a:rPr>
              <a:t>Фонд содействия выделяет гранты </a:t>
            </a:r>
            <a:r>
              <a:rPr lang="ru-RU" altLang="ru-RU" sz="1600" b="1" dirty="0">
                <a:solidFill>
                  <a:srgbClr val="000000"/>
                </a:solidFill>
              </a:rPr>
              <a:t>до 20 млн руб. </a:t>
            </a:r>
            <a:r>
              <a:rPr lang="ru-RU" altLang="ru-RU" sz="1600" dirty="0">
                <a:solidFill>
                  <a:srgbClr val="000000"/>
                </a:solidFill>
              </a:rPr>
              <a:t>на </a:t>
            </a:r>
            <a:r>
              <a:rPr lang="ru-RU" altLang="ru-RU" sz="1600" dirty="0" err="1">
                <a:solidFill>
                  <a:srgbClr val="000000"/>
                </a:solidFill>
              </a:rPr>
              <a:t>НИОКР</a:t>
            </a:r>
            <a:endParaRPr lang="ru-RU" altLang="ru-RU" sz="1600" b="1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</a:pPr>
            <a:endParaRPr lang="ru-RU" altLang="ru-RU" sz="1600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</a:pPr>
            <a:r>
              <a:rPr lang="ru-RU" altLang="ru-RU" sz="1600" dirty="0">
                <a:solidFill>
                  <a:srgbClr val="000000"/>
                </a:solidFill>
              </a:rPr>
              <a:t>Крупная компания вкладывает </a:t>
            </a:r>
            <a:br>
              <a:rPr lang="ru-RU" altLang="ru-RU" sz="1600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до 20 млн руб.</a:t>
            </a:r>
            <a:r>
              <a:rPr lang="ru-RU" altLang="ru-RU" sz="1600" dirty="0">
                <a:solidFill>
                  <a:srgbClr val="000000"/>
                </a:solidFill>
              </a:rPr>
              <a:t> в коммерциализацию результатов </a:t>
            </a:r>
            <a:r>
              <a:rPr lang="ru-RU" altLang="ru-RU" sz="1600" dirty="0" err="1">
                <a:solidFill>
                  <a:srgbClr val="000000"/>
                </a:solidFill>
              </a:rPr>
              <a:t>НИОКР</a:t>
            </a:r>
            <a:r>
              <a:rPr lang="ru-RU" altLang="ru-RU" sz="16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618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Программы Фонда</a:t>
            </a:r>
          </a:p>
        </p:txBody>
      </p:sp>
      <p:grpSp>
        <p:nvGrpSpPr>
          <p:cNvPr id="5" name="Группа 17"/>
          <p:cNvGrpSpPr/>
          <p:nvPr/>
        </p:nvGrpSpPr>
        <p:grpSpPr>
          <a:xfrm>
            <a:off x="402111" y="1556623"/>
            <a:ext cx="2225673" cy="504057"/>
            <a:chOff x="-1149595" y="5346833"/>
            <a:chExt cx="3188560" cy="864097"/>
          </a:xfrm>
          <a:solidFill>
            <a:srgbClr val="0070C0"/>
          </a:solidFill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-1149595" y="5346833"/>
              <a:ext cx="3188560" cy="86409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 sz="2400" b="1" i="1" dirty="0">
                <a:latin typeface="+mj-lt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753436" y="5364182"/>
              <a:ext cx="2418313" cy="79142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400" b="1" i="1" dirty="0">
                  <a:latin typeface="+mj-lt"/>
                </a:rPr>
                <a:t> </a:t>
              </a:r>
              <a:r>
                <a:rPr lang="ru-RU" sz="2400" b="1" dirty="0">
                  <a:solidFill>
                    <a:schemeClr val="bg1"/>
                  </a:solidFill>
                  <a:latin typeface="+mj-lt"/>
                </a:rPr>
                <a:t>Развитие</a:t>
              </a:r>
            </a:p>
          </p:txBody>
        </p:sp>
      </p:grpSp>
      <p:grpSp>
        <p:nvGrpSpPr>
          <p:cNvPr id="10" name="Группа 26"/>
          <p:cNvGrpSpPr/>
          <p:nvPr/>
        </p:nvGrpSpPr>
        <p:grpSpPr>
          <a:xfrm>
            <a:off x="404192" y="3601784"/>
            <a:ext cx="3924944" cy="504057"/>
            <a:chOff x="314586" y="1700807"/>
            <a:chExt cx="4248472" cy="864097"/>
          </a:xfrm>
          <a:solidFill>
            <a:srgbClr val="0070C0"/>
          </a:solidFill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14586" y="1700807"/>
              <a:ext cx="4248472" cy="86409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b="1" i="1" dirty="0">
                  <a:latin typeface="+mj-lt"/>
                </a:rPr>
                <a:t>   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54108" y="1748065"/>
              <a:ext cx="4055856" cy="79142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j-lt"/>
                </a:rPr>
                <a:t>Интернационализация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02111" y="4210777"/>
            <a:ext cx="29797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до 15 млн. руб. –  до 2 лет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2111" y="2134926"/>
            <a:ext cx="1870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до 15 млн. руб. 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647890" y="6381328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7</a:t>
            </a:fld>
            <a:endParaRPr lang="ru-RU" altLang="ru-RU" dirty="0"/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059832" y="1469441"/>
            <a:ext cx="5701303" cy="2033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ru-RU" sz="1800" dirty="0" smtClean="0"/>
              <a:t>Предусматривает </a:t>
            </a:r>
            <a:r>
              <a:rPr lang="ru-RU" sz="1800" dirty="0"/>
              <a:t>финансирование предприятий, </a:t>
            </a:r>
            <a:r>
              <a:rPr lang="ru-RU" sz="1800" dirty="0" smtClean="0"/>
              <a:t>выпускающих </a:t>
            </a:r>
            <a:r>
              <a:rPr lang="ru-RU" sz="1800" dirty="0"/>
              <a:t>продукцию, но ощущающих необходимость проведения дополнительных </a:t>
            </a:r>
            <a:r>
              <a:rPr lang="ru-RU" sz="1800" dirty="0" err="1"/>
              <a:t>НИОКР</a:t>
            </a:r>
            <a:r>
              <a:rPr lang="ru-RU" sz="1800" dirty="0"/>
              <a:t>, позволяющих повысить эффективность работы путем диверсификации своего производства или снижения издержек за счет внедрения новых технических решений</a:t>
            </a:r>
            <a:endParaRPr lang="ru-RU" altLang="ru-RU" sz="1800" dirty="0"/>
          </a:p>
        </p:txBody>
      </p:sp>
      <p:sp>
        <p:nvSpPr>
          <p:cNvPr id="47" name="Прямоугольник 6"/>
          <p:cNvSpPr>
            <a:spLocks noChangeArrowheads="1"/>
          </p:cNvSpPr>
          <p:nvPr/>
        </p:nvSpPr>
        <p:spPr bwMode="auto">
          <a:xfrm>
            <a:off x="4525983" y="3601784"/>
            <a:ext cx="424847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ru-RU" sz="1600" dirty="0" smtClean="0"/>
              <a:t>Оказание </a:t>
            </a:r>
            <a:r>
              <a:rPr lang="ru-RU" sz="1600" dirty="0"/>
              <a:t>прямой финансовой поддержки малым инновационным предприятиям, реализующим проекты по разработке и освоению новых видов наукоемкой продукции и технологий на основе принадлежащей этим предприятиям или государственным научным организациям интеллектуальной собственности, вводимой в хозяйственный оборот</a:t>
            </a:r>
            <a:endParaRPr lang="ru-RU" altLang="ru-RU" sz="1600" dirty="0">
              <a:solidFill>
                <a:srgbClr val="000000"/>
              </a:solidFill>
            </a:endParaRPr>
          </a:p>
        </p:txBody>
      </p:sp>
      <p:pic>
        <p:nvPicPr>
          <p:cNvPr id="30" name="Рисунок 12" descr="imag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2229" y="5706188"/>
            <a:ext cx="1136907" cy="69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Documents and Settings\Handogina\Рабочий стол\BMBF_Logo_DEU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848" y="4694812"/>
            <a:ext cx="1800225" cy="84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723" y="5774311"/>
            <a:ext cx="1240957" cy="50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Kuva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796" y="4797152"/>
            <a:ext cx="1303044" cy="4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Рисунок 11" descr="CRDF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8397" y="5778626"/>
            <a:ext cx="777418" cy="54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8720" y="4671136"/>
            <a:ext cx="1000296" cy="53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188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Программы Фонда</a:t>
            </a:r>
          </a:p>
        </p:txBody>
      </p:sp>
      <p:grpSp>
        <p:nvGrpSpPr>
          <p:cNvPr id="5" name="Группа 17"/>
          <p:cNvGrpSpPr/>
          <p:nvPr/>
        </p:nvGrpSpPr>
        <p:grpSpPr>
          <a:xfrm>
            <a:off x="402111" y="1556623"/>
            <a:ext cx="2225673" cy="504057"/>
            <a:chOff x="-1149595" y="5346833"/>
            <a:chExt cx="3188560" cy="864097"/>
          </a:xfrm>
          <a:solidFill>
            <a:srgbClr val="0070C0"/>
          </a:solidFill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-1149595" y="5346833"/>
              <a:ext cx="3188560" cy="86409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 sz="2400" b="1" i="1" dirty="0">
                <a:latin typeface="+mj-lt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332209" y="5364182"/>
              <a:ext cx="1575863" cy="79142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400" b="1" i="1" dirty="0">
                  <a:latin typeface="+mj-lt"/>
                </a:rPr>
                <a:t> </a:t>
              </a:r>
              <a:r>
                <a:rPr lang="ru-RU" sz="2400" b="1" dirty="0" smtClean="0">
                  <a:solidFill>
                    <a:schemeClr val="bg1"/>
                  </a:solidFill>
                  <a:latin typeface="+mj-lt"/>
                </a:rPr>
                <a:t>МОСТ</a:t>
              </a:r>
              <a:endParaRPr lang="ru-RU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644551" y="6376243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8</a:t>
            </a:fld>
            <a:endParaRPr lang="ru-RU" altLang="ru-RU" dirty="0"/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059832" y="1469441"/>
            <a:ext cx="5701303" cy="10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ru-RU" sz="1800" b="1" dirty="0" smtClean="0"/>
              <a:t>Обучение:</a:t>
            </a:r>
            <a:r>
              <a:rPr lang="ru-RU" sz="1800" b="1" dirty="0"/>
              <a:t> 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dirty="0" smtClean="0"/>
              <a:t>1</a:t>
            </a:r>
            <a:r>
              <a:rPr lang="ru-RU" sz="1400" dirty="0"/>
              <a:t>. Естественнонаучные лабораторные комплексы.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2</a:t>
            </a:r>
            <a:r>
              <a:rPr lang="ru-RU" sz="1400" dirty="0"/>
              <a:t>. Оборудование для развития технологических умений и навыков.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3</a:t>
            </a:r>
            <a:r>
              <a:rPr lang="ru-RU" sz="1400" dirty="0"/>
              <a:t>. Разработки для предметных областей. </a:t>
            </a:r>
            <a:endParaRPr lang="ru-RU" altLang="ru-RU" sz="1400" dirty="0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02111" y="2088708"/>
            <a:ext cx="2225673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ru-RU" altLang="ru-RU" sz="1800" dirty="0" smtClean="0"/>
              <a:t>Модернизация Образования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ru-RU" altLang="ru-RU" sz="1800" dirty="0" smtClean="0"/>
              <a:t>Современными Технологиями</a:t>
            </a:r>
            <a:endParaRPr lang="ru-RU" altLang="ru-RU" sz="18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059832" y="2553365"/>
            <a:ext cx="5701303" cy="123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ru-RU" sz="1800" b="1" dirty="0" smtClean="0"/>
              <a:t>Здоровье:</a:t>
            </a:r>
            <a:r>
              <a:rPr lang="ru-RU" sz="1800" b="1" dirty="0"/>
              <a:t> 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dirty="0" smtClean="0"/>
              <a:t>1</a:t>
            </a:r>
            <a:r>
              <a:rPr lang="ru-RU" sz="1400" dirty="0"/>
              <a:t>. Кабинет психолога.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2</a:t>
            </a:r>
            <a:r>
              <a:rPr lang="ru-RU" sz="1400" dirty="0"/>
              <a:t>. Питание учащихся.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3</a:t>
            </a:r>
            <a:r>
              <a:rPr lang="ru-RU" sz="1400" dirty="0"/>
              <a:t>. Медицинский кабинет.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4</a:t>
            </a:r>
            <a:r>
              <a:rPr lang="ru-RU" sz="1400" dirty="0"/>
              <a:t>. Спортивный зал и спортплощадка. </a:t>
            </a:r>
            <a:endParaRPr lang="ru-RU" altLang="ru-RU" sz="1400" dirty="0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3059832" y="3904779"/>
            <a:ext cx="5701303" cy="123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ru-RU" sz="1800" b="1" dirty="0" smtClean="0"/>
              <a:t>Оснащение:</a:t>
            </a:r>
            <a:r>
              <a:rPr lang="ru-RU" sz="1800" b="1" dirty="0"/>
              <a:t> 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1. </a:t>
            </a:r>
            <a:r>
              <a:rPr lang="ru-RU" sz="1400" dirty="0" smtClean="0"/>
              <a:t>Информационный </a:t>
            </a:r>
            <a:r>
              <a:rPr lang="ru-RU" sz="1400" dirty="0"/>
              <a:t>центр (библиотека).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2</a:t>
            </a:r>
            <a:r>
              <a:rPr lang="ru-RU" sz="1400" dirty="0"/>
              <a:t>. Разработки в области оснащения школьных помещений.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3</a:t>
            </a:r>
            <a:r>
              <a:rPr lang="ru-RU" sz="1400" dirty="0"/>
              <a:t>. Системы поддержки образовательного процесса.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altLang="ru-RU" sz="1400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049460" y="4997353"/>
            <a:ext cx="5701303" cy="123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ru-RU" sz="1800" b="1" dirty="0" smtClean="0"/>
              <a:t>Инфраструктура:</a:t>
            </a:r>
            <a:r>
              <a:rPr lang="ru-RU" sz="1800" b="1" dirty="0"/>
              <a:t> 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dirty="0" smtClean="0"/>
              <a:t>1</a:t>
            </a:r>
            <a:r>
              <a:rPr lang="ru-RU" sz="1400" dirty="0"/>
              <a:t>. Безопасность.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2</a:t>
            </a:r>
            <a:r>
              <a:rPr lang="ru-RU" sz="1400" dirty="0"/>
              <a:t>. Новые материалы.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3</a:t>
            </a:r>
            <a:r>
              <a:rPr lang="ru-RU" sz="1400" dirty="0"/>
              <a:t>. Ресурсосберегающие технологии.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4</a:t>
            </a:r>
            <a:r>
              <a:rPr lang="ru-RU" sz="1400" dirty="0"/>
              <a:t>. Инженерные системы и телекоммуникации. </a:t>
            </a: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4256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2060"/>
                </a:solidFill>
              </a:rPr>
              <a:t>Результаты работы представительства</a:t>
            </a:r>
          </a:p>
        </p:txBody>
      </p:sp>
      <p:pic>
        <p:nvPicPr>
          <p:cNvPr id="11281" name="Рисунок 37" descr="Technopark_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5900"/>
            <a:ext cx="12827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664552" y="6381328"/>
            <a:ext cx="1981200" cy="365125"/>
          </a:xfrm>
        </p:spPr>
        <p:txBody>
          <a:bodyPr/>
          <a:lstStyle/>
          <a:p>
            <a:fld id="{203D60DD-B54A-42D2-956E-A1D6519355AC}" type="slidenum">
              <a:rPr lang="ru-RU" altLang="ru-RU" smtClean="0"/>
              <a:pPr/>
              <a:t>9</a:t>
            </a:fld>
            <a:endParaRPr lang="ru-RU" altLang="ru-RU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64552" y="1511300"/>
            <a:ext cx="8022248" cy="364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buFont typeface="PT Sans" pitchFamily="34" charset="-52"/>
              <a:buNone/>
            </a:pPr>
            <a:r>
              <a:rPr lang="ru-RU" dirty="0" smtClean="0"/>
              <a:t>1. Сформирован новый экспертный совет  (58 экспертов)</a:t>
            </a:r>
          </a:p>
          <a:p>
            <a:pPr marL="355600" indent="-355600" eaLnBrk="1" hangingPunct="1">
              <a:buFont typeface="PT Sans" pitchFamily="34" charset="-52"/>
              <a:buNone/>
            </a:pPr>
            <a:r>
              <a:rPr lang="ru-RU" dirty="0" smtClean="0"/>
              <a:t>2. Разработана новая система отбора и подготовки проектов</a:t>
            </a:r>
          </a:p>
          <a:p>
            <a:pPr marL="355600" indent="-355600" eaLnBrk="1" hangingPunct="1">
              <a:buFont typeface="PT Sans" pitchFamily="34" charset="-52"/>
              <a:buNone/>
            </a:pPr>
            <a:r>
              <a:rPr lang="ru-RU" dirty="0" smtClean="0"/>
              <a:t>3. Разработаны новые форматы отборочных мероприятий </a:t>
            </a:r>
            <a:endParaRPr lang="ru-RU" dirty="0"/>
          </a:p>
          <a:p>
            <a:pPr marL="355600" indent="-355600" eaLnBrk="1" hangingPunct="1">
              <a:buFont typeface="PT Sans" pitchFamily="34" charset="-52"/>
              <a:buNone/>
            </a:pPr>
            <a:r>
              <a:rPr lang="ru-RU" dirty="0" smtClean="0"/>
              <a:t>4. Расширен список университетов-партнеров (18 в 2013 г. и 26 в 2015)</a:t>
            </a:r>
          </a:p>
        </p:txBody>
      </p:sp>
    </p:spTree>
    <p:extLst>
      <p:ext uri="{BB962C8B-B14F-4D97-AF65-F5344CB8AC3E}">
        <p14:creationId xmlns:p14="http://schemas.microsoft.com/office/powerpoint/2010/main" xmlns="" val="37037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3711</TotalTime>
  <Words>844</Words>
  <Application>Microsoft Office PowerPoint</Application>
  <PresentationFormat>Экран (4:3)</PresentationFormat>
  <Paragraphs>196</Paragraphs>
  <Slides>17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Начальная</vt:lpstr>
      <vt:lpstr>Лист Microsoft Office Excel 97-2003</vt:lpstr>
      <vt:lpstr>О работе СПбПУ с фондом содействия  развитию малых предприятий в научно-технической сфере. Достижения и перспективы</vt:lpstr>
      <vt:lpstr>Информация о Фонде</vt:lpstr>
      <vt:lpstr>Информация о Фонде</vt:lpstr>
      <vt:lpstr>Информация о Представительстве</vt:lpstr>
      <vt:lpstr>Программы Фонда</vt:lpstr>
      <vt:lpstr>Программы Фонда</vt:lpstr>
      <vt:lpstr>Программы Фонда</vt:lpstr>
      <vt:lpstr>Программы Фонда</vt:lpstr>
      <vt:lpstr>Результаты работы представительства</vt:lpstr>
      <vt:lpstr>УМНИК</vt:lpstr>
      <vt:lpstr>УМНИК</vt:lpstr>
      <vt:lpstr>УМНИК (отбор)</vt:lpstr>
      <vt:lpstr>УМНИК  (подготовка и обучение)</vt:lpstr>
      <vt:lpstr>УМНИК  (результаты по СПбПУ)</vt:lpstr>
      <vt:lpstr>УМНИК  (результаты по СПбПУ)</vt:lpstr>
      <vt:lpstr>СТАРТ</vt:lpstr>
      <vt:lpstr>Предложения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Информационно-аналитическая система SCIENCE INDEX</dc:title>
  <dc:creator>Admin</dc:creator>
  <cp:lastModifiedBy>cmm</cp:lastModifiedBy>
  <cp:revision>349</cp:revision>
  <dcterms:created xsi:type="dcterms:W3CDTF">2013-02-03T21:07:26Z</dcterms:created>
  <dcterms:modified xsi:type="dcterms:W3CDTF">2015-06-23T09:43:33Z</dcterms:modified>
</cp:coreProperties>
</file>