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305" r:id="rId3"/>
    <p:sldId id="326" r:id="rId4"/>
    <p:sldId id="333" r:id="rId5"/>
    <p:sldId id="327" r:id="rId6"/>
    <p:sldId id="328" r:id="rId7"/>
    <p:sldId id="329" r:id="rId8"/>
    <p:sldId id="313" r:id="rId9"/>
    <p:sldId id="330" r:id="rId10"/>
    <p:sldId id="331" r:id="rId11"/>
    <p:sldId id="332" r:id="rId12"/>
    <p:sldId id="281" r:id="rId13"/>
  </p:sldIdLst>
  <p:sldSz cx="16257588" cy="9144000"/>
  <p:notesSz cx="9296400" cy="14782800"/>
  <p:custDataLst>
    <p:tags r:id="rId15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62F"/>
    <a:srgbClr val="1AE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1B0D19-01A5-41CE-AF53-6B1E94C0B6E0}">
  <a:tblStyle styleId="{8C1B0D19-01A5-41CE-AF53-6B1E94C0B6E0}" styleName="Table_0"/>
  <a:tblStyle styleId="{362892BC-E114-4AB2-8197-4FF65A420CA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1V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2"/>
          </a:solidFill>
        </a:fill>
      </a:tcStyle>
    </a:firstRow>
  </a:tblStyle>
  <a:tblStyle styleId="{E5DC856E-DA45-4C2F-AAB7-DAC28675835C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DEDED"/>
          </a:solidFill>
        </a:fill>
      </a:tcStyle>
    </a:band1H>
    <a:band1V>
      <a:tcStyle>
        <a:tcBdr/>
        <a:fill>
          <a:solidFill>
            <a:srgbClr val="EDEDED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290E505-8BC9-4A2A-A6FB-898CAA30AFB7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9F7EE"/>
          </a:solidFill>
        </a:fill>
      </a:tcStyle>
    </a:band1H>
    <a:band1V>
      <a:tcStyle>
        <a:tcBdr/>
        <a:fill>
          <a:solidFill>
            <a:srgbClr val="E9F7EE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86892-9EB4-4E21-8249-3E5AEC5E1A68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1"/>
          </a:solidFill>
        </a:fill>
      </a:tcStyle>
    </a:firstRow>
  </a:tblStyle>
  <a:tblStyle styleId="{66A71FD6-E65D-44C0-91D9-84FBE15382D1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F7EE"/>
          </a:solidFill>
        </a:fill>
      </a:tcStyle>
    </a:wholeTbl>
    <a:band1H>
      <a:tcStyle>
        <a:tcBdr/>
        <a:fill>
          <a:solidFill>
            <a:srgbClr val="CFEFDA"/>
          </a:solidFill>
        </a:fill>
      </a:tcStyle>
    </a:band1H>
    <a:band1V>
      <a:tcStyle>
        <a:tcBdr/>
        <a:fill>
          <a:solidFill>
            <a:srgbClr val="CFEFDA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3"/>
    <p:restoredTop sz="94690"/>
  </p:normalViewPr>
  <p:slideViewPr>
    <p:cSldViewPr>
      <p:cViewPr>
        <p:scale>
          <a:sx n="51" d="100"/>
          <a:sy n="51" d="100"/>
        </p:scale>
        <p:origin x="-108" y="-37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%202016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7;&#1074;&#1077;&#1090;&#1083;&#1072;&#1085;&#1072;\Desktop\&#1056;&#1086;&#1076;&#1080;&#1086;&#1085;&#1086;&#1074;\&#1054;&#1090;&#1095;&#1077;&#1090;&#1099;\2016%20&#1076;&#1083;&#1103;%20&#1053;&#1058;&#1057;\&#1044;&#1080;&#1089;&#1089;&#1086;&#1074;&#1077;&#1090;&#1099;%20&#1080;%20&#1076;&#1086;&#1082;&#1090;&#1086;&#1088;&#1072;&#1085;&#1090;&#1091;&#1088;&#1072;%202014-2016%20(&#1075;&#1088;&#1072;&#1092;&#1080;&#1095;&#1077;&#1089;&#1082;&#1080;&#1081;%20&#1084;&#1072;&#1090;&#1077;&#1088;&#1080;&#1072;&#1083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esktop\&#1056;&#1086;&#1076;&#1080;&#1086;&#1085;&#1086;&#1074;\&#1054;&#1090;&#1095;&#1077;&#1090;&#1099;\2016%20&#1076;&#1083;&#1103;%20&#1053;&#1058;&#1057;\&#1044;&#1080;&#1089;&#1089;&#1086;&#1074;&#1077;&#1090;&#1099;%20&#1080;%20&#1076;&#1086;&#1082;&#1090;&#1086;&#1088;&#1072;&#1085;&#1090;&#1091;&#1088;&#1072;%202014-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esktop\&#1056;&#1086;&#1076;&#1080;&#1086;&#1085;&#1086;&#1074;\&#1054;&#1090;&#1095;&#1077;&#1090;&#1099;\2016%20&#1076;&#1083;&#1103;%20&#1053;&#1058;&#1057;\&#1044;&#1080;&#1089;&#1089;&#1086;&#1074;&#1077;&#1090;&#1099;%20&#1080;%20&#1076;&#1086;&#1082;&#1090;&#1086;&#1088;&#1072;&#1085;&#1090;&#1091;&#1088;&#1072;%202014-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esktop\&#1056;&#1086;&#1076;&#1080;&#1086;&#1085;&#1086;&#1074;\&#1054;&#1090;&#1095;&#1077;&#1090;&#1099;\2016%20&#1076;&#1083;&#1103;%20&#1053;&#1058;&#1057;\&#1044;&#1080;&#1089;&#1089;&#1086;&#1074;&#1077;&#1090;&#1099;%20&#1080;%20&#1076;&#1086;&#1082;&#1090;&#1086;&#1088;&#1072;&#1085;&#1090;&#1091;&#1088;&#1072;%202014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2014</c:v>
                </c:pt>
              </c:strCache>
            </c:strRef>
          </c:tx>
          <c:spPr>
            <a:ln w="762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Лист1!$A$3:$A$10</c:f>
              <c:strCache>
                <c:ptCount val="8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16 декабря</c:v>
                </c:pt>
                <c:pt idx="7">
                  <c:v>декабрь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473</c:v>
                </c:pt>
                <c:pt idx="1">
                  <c:v>525</c:v>
                </c:pt>
                <c:pt idx="2">
                  <c:v>628</c:v>
                </c:pt>
                <c:pt idx="3">
                  <c:v>781</c:v>
                </c:pt>
                <c:pt idx="4">
                  <c:v>858</c:v>
                </c:pt>
                <c:pt idx="5">
                  <c:v>1191</c:v>
                </c:pt>
                <c:pt idx="6">
                  <c:v>1221</c:v>
                </c:pt>
                <c:pt idx="7">
                  <c:v>1439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rgbClr val="DE862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862F"/>
              </a:solidFill>
              <a:ln w="9525">
                <a:solidFill>
                  <a:srgbClr val="DE862F"/>
                </a:solidFill>
              </a:ln>
              <a:effectLst/>
            </c:spPr>
          </c:marker>
          <c:cat>
            <c:strRef>
              <c:f>Лист1!$A$3:$A$10</c:f>
              <c:strCache>
                <c:ptCount val="8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16 декабря</c:v>
                </c:pt>
                <c:pt idx="7">
                  <c:v>декабрь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679</c:v>
                </c:pt>
                <c:pt idx="1">
                  <c:v>786</c:v>
                </c:pt>
                <c:pt idx="2">
                  <c:v>810</c:v>
                </c:pt>
                <c:pt idx="3">
                  <c:v>861</c:v>
                </c:pt>
                <c:pt idx="4">
                  <c:v>1010</c:v>
                </c:pt>
                <c:pt idx="5">
                  <c:v>1226</c:v>
                </c:pt>
                <c:pt idx="6">
                  <c:v>1291</c:v>
                </c:pt>
                <c:pt idx="7">
                  <c:v>1580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2016</c:v>
                </c:pt>
              </c:strCache>
            </c:strRef>
          </c:tx>
          <c:spPr>
            <a:ln w="762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Лист1!$A$3:$A$10</c:f>
              <c:strCache>
                <c:ptCount val="8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  <c:pt idx="6">
                  <c:v>16 декабря</c:v>
                </c:pt>
                <c:pt idx="7">
                  <c:v>декабрь</c:v>
                </c:pt>
              </c:strCache>
            </c:strRef>
          </c:cat>
          <c:val>
            <c:numRef>
              <c:f>Лист1!$D$3:$D$10</c:f>
              <c:numCache>
                <c:formatCode>General</c:formatCode>
                <c:ptCount val="8"/>
                <c:pt idx="0">
                  <c:v>719</c:v>
                </c:pt>
                <c:pt idx="1">
                  <c:v>819</c:v>
                </c:pt>
                <c:pt idx="2">
                  <c:v>867</c:v>
                </c:pt>
                <c:pt idx="3">
                  <c:v>1002</c:v>
                </c:pt>
                <c:pt idx="4">
                  <c:v>1102</c:v>
                </c:pt>
                <c:pt idx="5">
                  <c:v>1317</c:v>
                </c:pt>
                <c:pt idx="6">
                  <c:v>1356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20064"/>
        <c:axId val="124130048"/>
      </c:lineChart>
      <c:catAx>
        <c:axId val="124120064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30048"/>
        <c:crosses val="autoZero"/>
        <c:auto val="1"/>
        <c:lblAlgn val="ctr"/>
        <c:lblOffset val="100"/>
        <c:noMultiLvlLbl val="0"/>
      </c:catAx>
      <c:valAx>
        <c:axId val="1241300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2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Лист1!$F$35:$F$37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 formatCode="dd/mm/yyyy">
                  <c:v>42714</c:v>
                </c:pt>
              </c:numCache>
            </c:numRef>
          </c:cat>
          <c:val>
            <c:numRef>
              <c:f>Лист1!$G$35:$G$37</c:f>
              <c:numCache>
                <c:formatCode>General</c:formatCode>
                <c:ptCount val="3"/>
                <c:pt idx="0">
                  <c:v>108</c:v>
                </c:pt>
                <c:pt idx="1">
                  <c:v>220</c:v>
                </c:pt>
                <c:pt idx="2">
                  <c:v>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51680"/>
        <c:axId val="124153216"/>
      </c:barChart>
      <c:catAx>
        <c:axId val="12415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153216"/>
        <c:crosses val="autoZero"/>
        <c:auto val="1"/>
        <c:lblAlgn val="ctr"/>
        <c:lblOffset val="100"/>
        <c:noMultiLvlLbl val="0"/>
      </c:catAx>
      <c:valAx>
        <c:axId val="12415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15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Лист1!$I$35:$I$37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 formatCode="dd/mm/yyyy">
                  <c:v>42714</c:v>
                </c:pt>
              </c:numCache>
            </c:numRef>
          </c:cat>
          <c:val>
            <c:numRef>
              <c:f>Лист1!$J$35:$J$37</c:f>
              <c:numCache>
                <c:formatCode>0%</c:formatCode>
                <c:ptCount val="3"/>
                <c:pt idx="0">
                  <c:v>0.25925925925925902</c:v>
                </c:pt>
                <c:pt idx="1">
                  <c:v>0.18181818181818205</c:v>
                </c:pt>
                <c:pt idx="2">
                  <c:v>0.19067796610169499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38848"/>
        <c:axId val="124240640"/>
      </c:barChart>
      <c:catAx>
        <c:axId val="12423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240640"/>
        <c:crosses val="autoZero"/>
        <c:auto val="1"/>
        <c:lblAlgn val="ctr"/>
        <c:lblOffset val="100"/>
        <c:noMultiLvlLbl val="0"/>
      </c:catAx>
      <c:valAx>
        <c:axId val="124240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23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Лист1!$F$39:$F$41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 formatCode="dd/mm/yyyy">
                  <c:v>42714</c:v>
                </c:pt>
              </c:numCache>
            </c:numRef>
          </c:cat>
          <c:val>
            <c:numRef>
              <c:f>Лист1!$G$39:$G$41</c:f>
              <c:numCache>
                <c:formatCode>General</c:formatCode>
                <c:ptCount val="3"/>
                <c:pt idx="0">
                  <c:v>128</c:v>
                </c:pt>
                <c:pt idx="1">
                  <c:v>82.4</c:v>
                </c:pt>
                <c:pt idx="2">
                  <c:v>136.80000000000001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48576"/>
        <c:axId val="125450112"/>
      </c:barChart>
      <c:catAx>
        <c:axId val="12544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450112"/>
        <c:crosses val="autoZero"/>
        <c:auto val="1"/>
        <c:lblAlgn val="ctr"/>
        <c:lblOffset val="100"/>
        <c:noMultiLvlLbl val="0"/>
      </c:catAx>
      <c:valAx>
        <c:axId val="125450112"/>
        <c:scaling>
          <c:orientation val="minMax"/>
          <c:max val="1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44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2014</c:v>
                </c:pt>
              </c:strCache>
            </c:strRef>
          </c:tx>
          <c:spPr>
            <a:ln w="762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Лист1!$C$20:$D$20</c:f>
              <c:strCache>
                <c:ptCount val="2"/>
                <c:pt idx="0">
                  <c:v>На 31.12</c:v>
                </c:pt>
                <c:pt idx="1">
                  <c:v>Всего</c:v>
                </c:pt>
              </c:strCache>
            </c:strRef>
          </c:cat>
          <c:val>
            <c:numRef>
              <c:f>Лист1!$C$21:$D$21</c:f>
              <c:numCache>
                <c:formatCode>General</c:formatCode>
                <c:ptCount val="2"/>
                <c:pt idx="0">
                  <c:v>890</c:v>
                </c:pt>
                <c:pt idx="1">
                  <c:v>1230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Лист1!$B$22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rgbClr val="DE862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862F"/>
              </a:solidFill>
              <a:ln w="25400">
                <a:solidFill>
                  <a:srgbClr val="DE862F"/>
                </a:solidFill>
              </a:ln>
              <a:effectLst/>
            </c:spPr>
          </c:marker>
          <c:cat>
            <c:strRef>
              <c:f>Лист1!$C$20:$D$20</c:f>
              <c:strCache>
                <c:ptCount val="2"/>
                <c:pt idx="0">
                  <c:v>На 31.12</c:v>
                </c:pt>
                <c:pt idx="1">
                  <c:v>Всего</c:v>
                </c:pt>
              </c:strCache>
            </c:strRef>
          </c:cat>
          <c:val>
            <c:numRef>
              <c:f>Лист1!$C$22:$D$22</c:f>
              <c:numCache>
                <c:formatCode>General</c:formatCode>
                <c:ptCount val="2"/>
                <c:pt idx="0">
                  <c:v>1020</c:v>
                </c:pt>
                <c:pt idx="1">
                  <c:v>1539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Лист1!$B$23</c:f>
              <c:strCache>
                <c:ptCount val="1"/>
                <c:pt idx="0">
                  <c:v>2016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strRef>
              <c:f>Лист1!$C$20:$D$20</c:f>
              <c:strCache>
                <c:ptCount val="2"/>
                <c:pt idx="0">
                  <c:v>На 31.12</c:v>
                </c:pt>
                <c:pt idx="1">
                  <c:v>Всего</c:v>
                </c:pt>
              </c:strCache>
            </c:strRef>
          </c:cat>
          <c:val>
            <c:numRef>
              <c:f>Лист1!$C$23:$D$23</c:f>
              <c:numCache>
                <c:formatCode>General</c:formatCode>
                <c:ptCount val="2"/>
                <c:pt idx="0">
                  <c:v>1266</c:v>
                </c:pt>
                <c:pt idx="1">
                  <c:v>1800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87296"/>
        <c:axId val="125688832"/>
      </c:lineChart>
      <c:catAx>
        <c:axId val="12568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688832"/>
        <c:crosses val="autoZero"/>
        <c:auto val="1"/>
        <c:lblAlgn val="ctr"/>
        <c:lblOffset val="100"/>
        <c:noMultiLvlLbl val="0"/>
      </c:catAx>
      <c:valAx>
        <c:axId val="12568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68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Кандидатские диссертации</c:v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('Защиты 2014-2016'!$B$1,'Защиты 2014-2016'!$D$1,'Защиты 2014-2016'!$F$1)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('Защиты 2014-2016'!$B$3,'Защиты 2014-2016'!$D$3,'Защиты 2014-2016'!$F$3)</c:f>
              <c:numCache>
                <c:formatCode>General</c:formatCode>
                <c:ptCount val="3"/>
                <c:pt idx="0">
                  <c:v>37</c:v>
                </c:pt>
                <c:pt idx="1">
                  <c:v>52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v>Докторские диссертации</c:v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('Защиты 2014-2016'!$B$1,'Защиты 2014-2016'!$D$1,'Защиты 2014-2016'!$F$1)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('Защиты 2014-2016'!$C$3,'Защиты 2014-2016'!$E$3,'Защиты 2014-2016'!$G$3)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762944"/>
        <c:axId val="125764736"/>
        <c:axId val="0"/>
      </c:bar3DChart>
      <c:catAx>
        <c:axId val="1257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764736"/>
        <c:crosses val="autoZero"/>
        <c:auto val="1"/>
        <c:lblAlgn val="ctr"/>
        <c:lblOffset val="100"/>
        <c:noMultiLvlLbl val="0"/>
      </c:catAx>
      <c:valAx>
        <c:axId val="12576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762944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bg2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'Количество диссоветов и спец.'!$A$2</c:f>
              <c:strCache>
                <c:ptCount val="1"/>
                <c:pt idx="0">
                  <c:v>Количество диссертационных советов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62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666666666666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06E-3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'Количество диссоветов и спец.'!$B$1:$D$1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'Количество диссоветов и спец.'!$B$2:$D$2</c:f>
              <c:numCache>
                <c:formatCode>General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'Количество диссоветов и спец.'!$A$3</c:f>
              <c:strCache>
                <c:ptCount val="1"/>
                <c:pt idx="0">
                  <c:v>Количество специальностей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7306E-3"/>
                  <c:y val="0.24537037037037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06E-3"/>
                  <c:y val="0.27777777777777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419E-3"/>
                  <c:y val="0.23148148148148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'Количество диссоветов и спец.'!$B$1:$D$1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'Количество диссоветов и спец.'!$B$3:$D$3</c:f>
              <c:numCache>
                <c:formatCode>General</c:formatCode>
                <c:ptCount val="3"/>
                <c:pt idx="0">
                  <c:v>51</c:v>
                </c:pt>
                <c:pt idx="1">
                  <c:v>53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797120"/>
        <c:axId val="125798656"/>
        <c:axId val="0"/>
      </c:bar3DChart>
      <c:catAx>
        <c:axId val="1257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798656"/>
        <c:crosses val="autoZero"/>
        <c:auto val="1"/>
        <c:lblAlgn val="ctr"/>
        <c:lblOffset val="100"/>
        <c:noMultiLvlLbl val="0"/>
      </c:catAx>
      <c:valAx>
        <c:axId val="12579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797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596544264203801E-2"/>
          <c:y val="0.8227224766476301"/>
          <c:w val="0.93890653676514102"/>
          <c:h val="0.156147042633934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'Количество доктор. и прикрепл.'!$A$2</c:f>
              <c:strCache>
                <c:ptCount val="1"/>
                <c:pt idx="0">
                  <c:v>Докторанты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2433510466997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718E-3"/>
                  <c:y val="8.507156368335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07E-3"/>
                  <c:y val="8.179958046476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'Количество доктор. и прикрепл.'!$B$1:$D$1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'Количество доктор. и прикрепл.'!$B$2:$D$2</c:f>
              <c:numCache>
                <c:formatCode>General</c:formatCode>
                <c:ptCount val="3"/>
                <c:pt idx="0">
                  <c:v>30</c:v>
                </c:pt>
                <c:pt idx="1">
                  <c:v>27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'Количество доктор. и прикрепл.'!$A$3</c:f>
              <c:strCache>
                <c:ptCount val="1"/>
                <c:pt idx="0">
                  <c:v>Прикрепленные лица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7.852759724617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17995804647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718E-3"/>
                  <c:y val="0.117791395869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'Количество доктор. и прикрепл.'!$B$1:$D$1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'Количество доктор. и прикрепл.'!$B$3:$D$3</c:f>
              <c:numCache>
                <c:formatCode>General</c:formatCode>
                <c:ptCount val="3"/>
                <c:pt idx="0">
                  <c:v>20</c:v>
                </c:pt>
                <c:pt idx="1">
                  <c:v>32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876480"/>
        <c:axId val="125886464"/>
        <c:axId val="0"/>
      </c:bar3DChart>
      <c:catAx>
        <c:axId val="12587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886464"/>
        <c:crosses val="autoZero"/>
        <c:auto val="1"/>
        <c:lblAlgn val="ctr"/>
        <c:lblOffset val="100"/>
        <c:noMultiLvlLbl val="0"/>
      </c:catAx>
      <c:valAx>
        <c:axId val="12588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876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'Количество поступивших'!$A$2</c:f>
              <c:strCache>
                <c:ptCount val="1"/>
                <c:pt idx="0">
                  <c:v>Докторанты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4.8750761730652009E-3"/>
                  <c:y val="9.487504028720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375380865326013E-3"/>
                  <c:y val="0.10842861747109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'Количество поступивших'!$B$1:$D$1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'Количество поступивших'!$B$2:$D$2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'Количество поступивших'!$A$3</c:f>
              <c:strCache>
                <c:ptCount val="1"/>
                <c:pt idx="0">
                  <c:v>Прикрепленные лица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8750761730652009E-3"/>
                  <c:y val="0.101651828879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375364034364E-17"/>
                  <c:y val="0.11520540606303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126142595978001E-3"/>
                  <c:y val="0.142312560430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'Количество поступивших'!$B$1:$D$1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'Количество поступивших'!$B$3:$D$3</c:f>
              <c:numCache>
                <c:formatCode>General</c:formatCode>
                <c:ptCount val="3"/>
                <c:pt idx="0">
                  <c:v>6</c:v>
                </c:pt>
                <c:pt idx="1">
                  <c:v>14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438464"/>
        <c:axId val="131440000"/>
        <c:axId val="0"/>
      </c:bar3DChart>
      <c:catAx>
        <c:axId val="13143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440000"/>
        <c:crosses val="autoZero"/>
        <c:auto val="1"/>
        <c:lblAlgn val="ctr"/>
        <c:lblOffset val="100"/>
        <c:noMultiLvlLbl val="0"/>
      </c:catAx>
      <c:valAx>
        <c:axId val="1314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438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0.24377</cdr:x>
      <cdr:y>0.1736</cdr:y>
    </cdr:from>
    <cdr:to>
      <cdr:x>0.40367</cdr:x>
      <cdr:y>0.2203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1651" y="814389"/>
          <a:ext cx="11620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0.58978</cdr:x>
      <cdr:y>0.03315</cdr:y>
    </cdr:from>
    <cdr:to>
      <cdr:x>0.82183</cdr:x>
      <cdr:y>0.13226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0555" y="158220"/>
          <a:ext cx="1688141" cy="472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/>
            <a:t>5</a:t>
          </a:r>
          <a:r>
            <a:rPr lang="en-US" sz="2000" b="1" dirty="0"/>
            <a:t>7</a:t>
          </a:r>
          <a:r>
            <a:rPr lang="ru-RU" sz="2000" b="1" dirty="0"/>
            <a:t>%</a:t>
          </a:r>
          <a:r>
            <a:rPr lang="ru-RU" sz="2000" b="1" baseline="0" dirty="0"/>
            <a:t> </a:t>
          </a:r>
          <a:r>
            <a:rPr lang="ru-RU" sz="2000" b="1" baseline="0" dirty="0" err="1"/>
            <a:t>СПбПУ</a:t>
          </a:r>
          <a:endParaRPr lang="ru-RU" sz="2000" b="1" baseline="0" dirty="0"/>
        </a:p>
      </cdr:txBody>
    </cdr:sp>
  </cdr:relSizeAnchor>
  <cdr:relSizeAnchor xmlns:cdr="http://schemas.openxmlformats.org/drawingml/2006/chartDrawing">
    <cdr:from>
      <cdr:x>0.73275</cdr:x>
      <cdr:y>0.27573</cdr:y>
    </cdr:from>
    <cdr:to>
      <cdr:x>0.96465</cdr:x>
      <cdr:y>0.37701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30625" y="1315822"/>
          <a:ext cx="1687050" cy="483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/>
            <a:t>56</a:t>
          </a:r>
          <a:r>
            <a:rPr lang="ru-RU" sz="2000" b="1" dirty="0"/>
            <a:t>%</a:t>
          </a:r>
          <a:r>
            <a:rPr lang="ru-RU" sz="2000" b="1" baseline="0" dirty="0"/>
            <a:t> </a:t>
          </a:r>
          <a:r>
            <a:rPr lang="ru-RU" sz="2000" b="1" baseline="0" dirty="0" err="1"/>
            <a:t>СПбПУ</a:t>
          </a:r>
          <a:endParaRPr lang="ru-RU" sz="2000" b="1" baseline="0" dirty="0"/>
        </a:p>
      </cdr:txBody>
    </cdr:sp>
  </cdr:relSizeAnchor>
  <cdr:relSizeAnchor xmlns:cdr="http://schemas.openxmlformats.org/drawingml/2006/chartDrawing">
    <cdr:from>
      <cdr:x>0.17335</cdr:x>
      <cdr:y>0.11122</cdr:y>
    </cdr:from>
    <cdr:to>
      <cdr:x>0.40433</cdr:x>
      <cdr:y>0.22898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61088" y="530773"/>
          <a:ext cx="1680361" cy="56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bg2"/>
              </a:solidFill>
            </a:rPr>
            <a:t>5</a:t>
          </a:r>
          <a:r>
            <a:rPr lang="en-US" sz="2000" b="1" dirty="0">
              <a:solidFill>
                <a:schemeClr val="bg2"/>
              </a:solidFill>
            </a:rPr>
            <a:t>3</a:t>
          </a:r>
          <a:r>
            <a:rPr lang="ru-RU" sz="2000" b="1" dirty="0">
              <a:solidFill>
                <a:schemeClr val="bg2"/>
              </a:solidFill>
            </a:rPr>
            <a:t>%</a:t>
          </a:r>
          <a:r>
            <a:rPr lang="ru-RU" sz="2000" b="1" baseline="0" dirty="0">
              <a:solidFill>
                <a:schemeClr val="bg2"/>
              </a:solidFill>
            </a:rPr>
            <a:t> </a:t>
          </a:r>
          <a:r>
            <a:rPr lang="ru-RU" sz="2000" b="1" baseline="0" dirty="0" err="1">
              <a:solidFill>
                <a:schemeClr val="bg2"/>
              </a:solidFill>
            </a:rPr>
            <a:t>СПбПУ</a:t>
          </a:r>
          <a:endParaRPr lang="ru-RU" sz="2000" b="1" baseline="0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9074" cy="739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12722" marR="0" indent="-368222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5442" marR="0" indent="-723741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164" marR="0" indent="-1079264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0886" marR="0" indent="-1434786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78" marR="0" indent="-12477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35" marR="0" indent="-12435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90" marR="0" indent="-12389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46" marR="0" indent="-12346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5265737" y="0"/>
            <a:ext cx="4029074" cy="739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12722" marR="0" indent="-368222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5442" marR="0" indent="-723741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164" marR="0" indent="-1079264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0886" marR="0" indent="-1434786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78" marR="0" indent="-12477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35" marR="0" indent="-12435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90" marR="0" indent="-12389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46" marR="0" indent="-12346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-279400" y="1108075"/>
            <a:ext cx="9855199" cy="5543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30275" y="7021513"/>
            <a:ext cx="7435850" cy="6653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30"/>
              </a:spcBef>
              <a:spcAft>
                <a:spcPts val="0"/>
              </a:spcAft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12722" marR="0" indent="-12622" algn="l" rtl="0">
              <a:spcBef>
                <a:spcPts val="630"/>
              </a:spcBef>
              <a:spcAft>
                <a:spcPts val="0"/>
              </a:spcAft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5442" marR="0" indent="-12541" algn="l" rtl="0">
              <a:spcBef>
                <a:spcPts val="630"/>
              </a:spcBef>
              <a:spcAft>
                <a:spcPts val="0"/>
              </a:spcAft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164" marR="0" indent="-12463" algn="l" rtl="0">
              <a:spcBef>
                <a:spcPts val="630"/>
              </a:spcBef>
              <a:spcAft>
                <a:spcPts val="0"/>
              </a:spcAft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0886" marR="0" indent="-12386" algn="l" rtl="0">
              <a:spcBef>
                <a:spcPts val="630"/>
              </a:spcBef>
              <a:spcAft>
                <a:spcPts val="0"/>
              </a:spcAft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063658" marR="0" indent="-12358" algn="l" rtl="0">
              <a:spcBef>
                <a:spcPts val="0"/>
              </a:spcBef>
              <a:defRPr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876390" marR="0" indent="-12289" algn="l" rtl="0">
              <a:spcBef>
                <a:spcPts val="0"/>
              </a:spcBef>
              <a:defRPr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89121" marR="0" indent="-12220" algn="l" rtl="0">
              <a:spcBef>
                <a:spcPts val="0"/>
              </a:spcBef>
              <a:defRPr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501852" marR="0" indent="-12151" algn="l" rtl="0">
              <a:spcBef>
                <a:spcPts val="0"/>
              </a:spcBef>
              <a:defRPr sz="2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14041440"/>
            <a:ext cx="4029074" cy="738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12722" marR="0" indent="-368222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5442" marR="0" indent="-723741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164" marR="0" indent="-1079264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0886" marR="0" indent="-1434786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78" marR="0" indent="-12477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35" marR="0" indent="-12435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90" marR="0" indent="-12389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46" marR="0" indent="-12346" algn="l" rtl="0">
              <a:spcBef>
                <a:spcPts val="0"/>
              </a:spcBef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5265737" y="14041440"/>
            <a:ext cx="4029074" cy="738187"/>
          </a:xfrm>
          <a:prstGeom prst="rect">
            <a:avLst/>
          </a:prstGeom>
          <a:noFill/>
          <a:ln>
            <a:noFill/>
          </a:ln>
        </p:spPr>
        <p:txBody>
          <a:bodyPr lIns="137550" tIns="68775" rIns="137550" bIns="68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97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-279400" y="1108075"/>
            <a:ext cx="9855200" cy="5543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30275" y="7021513"/>
            <a:ext cx="7435850" cy="6653213"/>
          </a:xfrm>
          <a:prstGeom prst="rect">
            <a:avLst/>
          </a:prstGeom>
          <a:noFill/>
          <a:ln>
            <a:noFill/>
          </a:ln>
        </p:spPr>
        <p:txBody>
          <a:bodyPr lIns="137550" tIns="68775" rIns="137550" bIns="68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5265737" y="14041440"/>
            <a:ext cx="4029074" cy="738187"/>
          </a:xfrm>
          <a:prstGeom prst="rect">
            <a:avLst/>
          </a:prstGeom>
          <a:noFill/>
          <a:ln>
            <a:noFill/>
          </a:ln>
        </p:spPr>
        <p:txBody>
          <a:bodyPr lIns="137550" tIns="68775" rIns="137550" bIns="68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ru-RU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37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-279400" y="1108075"/>
            <a:ext cx="9855200" cy="5543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930275" y="7021513"/>
            <a:ext cx="7435850" cy="6653213"/>
          </a:xfrm>
          <a:prstGeom prst="rect">
            <a:avLst/>
          </a:prstGeom>
          <a:noFill/>
          <a:ln>
            <a:noFill/>
          </a:ln>
        </p:spPr>
        <p:txBody>
          <a:bodyPr lIns="137550" tIns="68775" rIns="137550" bIns="68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5265737" y="14041440"/>
            <a:ext cx="4029074" cy="738187"/>
          </a:xfrm>
          <a:prstGeom prst="rect">
            <a:avLst/>
          </a:prstGeom>
          <a:noFill/>
          <a:ln>
            <a:noFill/>
          </a:ln>
        </p:spPr>
        <p:txBody>
          <a:bodyPr lIns="137550" tIns="68775" rIns="137550" bIns="68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12</a:t>
            </a:fld>
            <a:endParaRPr lang="ru-RU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67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Main 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6257588" cy="1719263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5498" y="110474"/>
            <a:ext cx="1478426" cy="147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0" y="4283968"/>
            <a:ext cx="16257588" cy="2160240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 hasCustomPrompt="1"/>
          </p:nvPr>
        </p:nvSpPr>
        <p:spPr>
          <a:xfrm>
            <a:off x="783979" y="4499992"/>
            <a:ext cx="14132172" cy="1508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sz="3200" b="1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r>
              <a:rPr lang="ru-RU" dirty="0" smtClean="0"/>
              <a:t>Подготовка кадров и исследования в области ядерной энергетики / </a:t>
            </a:r>
            <a:r>
              <a:rPr lang="en-US" dirty="0" smtClean="0"/>
              <a:t>Training of specialists and scientific research in the field of nuclear energy</a:t>
            </a:r>
            <a:endParaRPr dirty="0"/>
          </a:p>
        </p:txBody>
      </p:sp>
      <p:sp>
        <p:nvSpPr>
          <p:cNvPr id="15" name="Shape 15"/>
          <p:cNvSpPr txBox="1"/>
          <p:nvPr/>
        </p:nvSpPr>
        <p:spPr>
          <a:xfrm>
            <a:off x="5943601" y="-1333500"/>
            <a:ext cx="184730" cy="402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8186057"/>
            <a:ext cx="16257588" cy="957942"/>
          </a:xfrm>
          <a:prstGeom prst="rect">
            <a:avLst/>
          </a:prstGeom>
          <a:solidFill>
            <a:srgbClr val="FFFFFF">
              <a:alpha val="8901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842778" y="8343902"/>
            <a:ext cx="4952998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Arial"/>
              <a:buNone/>
              <a:defRPr sz="2400" b="1" baseline="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" y="269081"/>
            <a:ext cx="44450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Image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8261371" y="1890184"/>
            <a:ext cx="7183336" cy="2880986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261371" y="4802703"/>
            <a:ext cx="7183336" cy="230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38383"/>
              </a:buClr>
              <a:buNone/>
              <a:defRPr sz="1101" baseline="0">
                <a:solidFill>
                  <a:srgbClr val="838383"/>
                </a:solidFill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812881" y="1890186"/>
            <a:ext cx="7183256" cy="6356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idx="4"/>
          </p:nvPr>
        </p:nvSpPr>
        <p:spPr>
          <a:xfrm>
            <a:off x="8261371" y="5136887"/>
            <a:ext cx="7183336" cy="2880986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5"/>
          </p:nvPr>
        </p:nvSpPr>
        <p:spPr>
          <a:xfrm>
            <a:off x="8261371" y="8049407"/>
            <a:ext cx="7183336" cy="230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38383"/>
              </a:buClr>
              <a:buNone/>
              <a:defRPr sz="1101" baseline="0">
                <a:solidFill>
                  <a:srgbClr val="838383"/>
                </a:solidFill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6" name="Shape 106"/>
          <p:cNvGrpSpPr/>
          <p:nvPr/>
        </p:nvGrpSpPr>
        <p:grpSpPr>
          <a:xfrm>
            <a:off x="0" y="-12579"/>
            <a:ext cx="16274521" cy="1206499"/>
            <a:chOff x="0" y="-12580"/>
            <a:chExt cx="16274521" cy="1206499"/>
          </a:xfrm>
        </p:grpSpPr>
        <p:sp>
          <p:nvSpPr>
            <p:cNvPr id="107" name="Shape 107"/>
            <p:cNvSpPr/>
            <p:nvPr/>
          </p:nvSpPr>
          <p:spPr>
            <a:xfrm>
              <a:off x="0" y="-5129"/>
              <a:ext cx="16274521" cy="11493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Shape 10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45068" y="-12580"/>
              <a:ext cx="1206499" cy="1206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951568" y="-12580"/>
            <a:ext cx="13491631" cy="1011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0" y="8680449"/>
            <a:ext cx="16257588" cy="463550"/>
            <a:chOff x="0" y="8680450"/>
            <a:chExt cx="16257588" cy="463550"/>
          </a:xfrm>
        </p:grpSpPr>
        <p:pic>
          <p:nvPicPr>
            <p:cNvPr id="111" name="Shape 1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Shape 112"/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4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_with_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0" y="-12579"/>
            <a:ext cx="16274521" cy="1206499"/>
            <a:chOff x="0" y="-12580"/>
            <a:chExt cx="16274521" cy="1206499"/>
          </a:xfrm>
        </p:grpSpPr>
        <p:sp>
          <p:nvSpPr>
            <p:cNvPr id="115" name="Shape 115"/>
            <p:cNvSpPr/>
            <p:nvPr/>
          </p:nvSpPr>
          <p:spPr>
            <a:xfrm>
              <a:off x="0" y="-5129"/>
              <a:ext cx="16274521" cy="11493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6" name="Shape 1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45068" y="-12580"/>
              <a:ext cx="1206499" cy="1206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951568" y="-12580"/>
            <a:ext cx="13491631" cy="1011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0" y="8680449"/>
            <a:ext cx="16257588" cy="463550"/>
            <a:chOff x="0" y="8680450"/>
            <a:chExt cx="16257588" cy="463550"/>
          </a:xfrm>
        </p:grpSpPr>
        <p:pic>
          <p:nvPicPr>
            <p:cNvPr id="119" name="Shape 1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Shape 120"/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4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52500" y="1422929"/>
            <a:ext cx="14490699" cy="7043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319" y="2840568"/>
            <a:ext cx="13818950" cy="196003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638" y="5181600"/>
            <a:ext cx="11380312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12880" y="8326967"/>
            <a:ext cx="3793437" cy="635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54676" y="8326967"/>
            <a:ext cx="5148236" cy="635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1272" y="8326967"/>
            <a:ext cx="3793437" cy="635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424D1-6F85-4DA3-8281-B03720E3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838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(1 column)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-5128"/>
            <a:ext cx="16274521" cy="114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951568" y="-12580"/>
            <a:ext cx="13491631" cy="1011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 dirty="0"/>
          </a:p>
        </p:txBody>
      </p:sp>
      <p:grpSp>
        <p:nvGrpSpPr>
          <p:cNvPr id="28" name="Shape 28"/>
          <p:cNvGrpSpPr/>
          <p:nvPr/>
        </p:nvGrpSpPr>
        <p:grpSpPr>
          <a:xfrm>
            <a:off x="0" y="8680449"/>
            <a:ext cx="16257588" cy="463550"/>
            <a:chOff x="0" y="8680450"/>
            <a:chExt cx="16257588" cy="463550"/>
          </a:xfrm>
        </p:grpSpPr>
        <p:pic>
          <p:nvPicPr>
            <p:cNvPr id="29" name="Shape 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30"/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4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Изображение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5"/>
          <a:stretch/>
        </p:blipFill>
        <p:spPr>
          <a:xfrm>
            <a:off x="248726" y="-33155"/>
            <a:ext cx="1521256" cy="11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4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 (1 column)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-12579"/>
            <a:ext cx="16274521" cy="1206499"/>
            <a:chOff x="0" y="-12580"/>
            <a:chExt cx="16274521" cy="1206499"/>
          </a:xfrm>
        </p:grpSpPr>
        <p:sp>
          <p:nvSpPr>
            <p:cNvPr id="25" name="Shape 25"/>
            <p:cNvSpPr/>
            <p:nvPr/>
          </p:nvSpPr>
          <p:spPr>
            <a:xfrm>
              <a:off x="0" y="-5129"/>
              <a:ext cx="16274521" cy="11493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Shape 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45068" y="-12580"/>
              <a:ext cx="1206499" cy="1206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951568" y="-12580"/>
            <a:ext cx="13491631" cy="1011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 dirty="0"/>
          </a:p>
        </p:txBody>
      </p:sp>
      <p:grpSp>
        <p:nvGrpSpPr>
          <p:cNvPr id="28" name="Shape 28"/>
          <p:cNvGrpSpPr/>
          <p:nvPr/>
        </p:nvGrpSpPr>
        <p:grpSpPr>
          <a:xfrm>
            <a:off x="0" y="8680449"/>
            <a:ext cx="16257588" cy="463550"/>
            <a:chOff x="0" y="8680450"/>
            <a:chExt cx="16257588" cy="463550"/>
          </a:xfrm>
        </p:grpSpPr>
        <p:pic>
          <p:nvPicPr>
            <p:cNvPr id="29" name="Shape 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30"/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4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49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Main 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16257588" cy="1719263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5180805" y="245609"/>
            <a:ext cx="7618412" cy="12223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Санкт-Петербургский</a:t>
            </a:r>
            <a:b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политехнический университет</a:t>
            </a:r>
            <a:b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Петра Великого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3366" y="102171"/>
            <a:ext cx="1478426" cy="147842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0" y="4379067"/>
            <a:ext cx="16257588" cy="1882032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86857" y="4885269"/>
            <a:ext cx="12091193" cy="944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sz="4800" b="1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5943601" y="-1333500"/>
            <a:ext cx="184730" cy="402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0" y="8186057"/>
            <a:ext cx="16257588" cy="957942"/>
          </a:xfrm>
          <a:prstGeom prst="rect">
            <a:avLst/>
          </a:prstGeom>
          <a:solidFill>
            <a:srgbClr val="FFFFFF">
              <a:alpha val="8901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ain 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16257588" cy="1719263"/>
          </a:xfrm>
          <a:prstGeom prst="rect">
            <a:avLst/>
          </a:prstGeom>
          <a:solidFill>
            <a:schemeClr val="lt2">
              <a:alpha val="7372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5180805" y="245609"/>
            <a:ext cx="7618412" cy="12223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Санкт-Петербургский</a:t>
            </a:r>
            <a:b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политехнический университет</a:t>
            </a:r>
            <a:b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Петра Великого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3366" y="102171"/>
            <a:ext cx="1478426" cy="14784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4531467"/>
            <a:ext cx="16257588" cy="1882032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824957" y="4784566"/>
            <a:ext cx="12091193" cy="1375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5943601" y="-1333500"/>
            <a:ext cx="184730" cy="402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0" y="8186057"/>
            <a:ext cx="16257588" cy="957942"/>
          </a:xfrm>
          <a:prstGeom prst="rect">
            <a:avLst/>
          </a:prstGeom>
          <a:solidFill>
            <a:schemeClr val="lt2">
              <a:alpha val="7372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842778" y="8343902"/>
            <a:ext cx="4952998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Arial"/>
              <a:buNone/>
              <a:defRPr sz="2999" baseline="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ain 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16257588" cy="1719263"/>
          </a:xfrm>
          <a:prstGeom prst="rect">
            <a:avLst/>
          </a:prstGeom>
          <a:solidFill>
            <a:schemeClr val="lt2">
              <a:alpha val="7372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5180805" y="245609"/>
            <a:ext cx="7618412" cy="12223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Санкт-Петербургский</a:t>
            </a:r>
            <a:b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политехнический университет</a:t>
            </a:r>
            <a:b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Петра Великого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3366" y="102171"/>
            <a:ext cx="1478426" cy="14784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0" y="4531467"/>
            <a:ext cx="16257588" cy="1882032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824957" y="4784566"/>
            <a:ext cx="12091193" cy="1375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5943601" y="-1333500"/>
            <a:ext cx="184730" cy="402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0" y="8186057"/>
            <a:ext cx="16257588" cy="957942"/>
          </a:xfrm>
          <a:prstGeom prst="rect">
            <a:avLst/>
          </a:prstGeom>
          <a:solidFill>
            <a:schemeClr val="lt2">
              <a:alpha val="7372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842778" y="8343902"/>
            <a:ext cx="4952998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Arial"/>
              <a:buNone/>
              <a:defRPr sz="2999" baseline="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2426765"/>
            <a:ext cx="16257588" cy="4088335"/>
          </a:xfrm>
          <a:prstGeom prst="rect">
            <a:avLst/>
          </a:prstGeom>
          <a:gradFill>
            <a:gsLst>
              <a:gs pos="0">
                <a:srgbClr val="FFFFFF">
                  <a:alpha val="87843"/>
                </a:srgbClr>
              </a:gs>
              <a:gs pos="20000">
                <a:srgbClr val="FFFFFF">
                  <a:alpha val="87843"/>
                </a:srgbClr>
              </a:gs>
              <a:gs pos="100000">
                <a:srgbClr val="FFFFFF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102000" tIns="51000" rIns="102000" bIns="5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12881" y="3090725"/>
            <a:ext cx="9596240" cy="1606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313131"/>
              </a:buClr>
              <a:buFont typeface="Arial"/>
              <a:buNone/>
              <a:defRPr sz="4500" b="1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812885" y="4711737"/>
            <a:ext cx="9596237" cy="571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  <a:defRPr sz="3200" b="0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812881" y="5283001"/>
            <a:ext cx="9596240" cy="4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  <a:defRPr sz="2400" b="0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812881" y="5689601"/>
            <a:ext cx="9596240" cy="4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  <a:defRPr sz="2400" b="0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/Chapter 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589" y="2871265"/>
            <a:ext cx="16255999" cy="3162300"/>
          </a:xfrm>
          <a:prstGeom prst="rect">
            <a:avLst/>
          </a:prstGeom>
          <a:gradFill>
            <a:gsLst>
              <a:gs pos="0">
                <a:srgbClr val="FFFFFF">
                  <a:alpha val="87843"/>
                </a:srgbClr>
              </a:gs>
              <a:gs pos="20000">
                <a:srgbClr val="FFFFFF">
                  <a:alpha val="87843"/>
                </a:srgbClr>
              </a:gs>
              <a:gs pos="100000">
                <a:srgbClr val="FFFFFF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91425" rIns="91425" bIns="91425" anchor="ctr" anchorCtr="0"/>
          <a:lstStyle>
            <a:lvl1pPr marL="822917" algn="l" rtl="0">
              <a:spcBef>
                <a:spcPts val="0"/>
              </a:spcBef>
              <a:defRPr sz="5999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9378" y="8011210"/>
            <a:ext cx="15955485" cy="464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A5A5A5"/>
              </a:buClr>
              <a:buNone/>
              <a:defRPr sz="1101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6257588" cy="861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13131"/>
              </a:buClr>
              <a:buFont typeface="Arial"/>
              <a:buNone/>
              <a:defRPr sz="14400" b="1" baseline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32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699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content_radial_grad">
    <p:bg>
      <p:bgPr>
        <a:gradFill>
          <a:gsLst>
            <a:gs pos="0">
              <a:schemeClr val="lt1"/>
            </a:gs>
            <a:gs pos="46000">
              <a:schemeClr val="lt1"/>
            </a:gs>
            <a:gs pos="100000">
              <a:srgbClr val="D8D8D8">
                <a:alpha val="7098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12879" y="1921718"/>
            <a:ext cx="14631906" cy="6356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09577" indent="-222226" rtl="0">
              <a:spcBef>
                <a:spcPts val="0"/>
              </a:spcBef>
              <a:buClr>
                <a:srgbClr val="13B14A"/>
              </a:buClr>
              <a:buFont typeface="Noto Symbol"/>
              <a:buChar char="▪"/>
              <a:defRPr sz="4500" b="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20746" indent="-241246" rtl="0">
              <a:spcBef>
                <a:spcPts val="0"/>
              </a:spcBef>
              <a:buClr>
                <a:srgbClr val="13B14A"/>
              </a:buClr>
              <a:buFont typeface="Noto Symbol"/>
              <a:buChar char="▪"/>
              <a:defRPr sz="3600" b="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31918" indent="-215818" rtl="0">
              <a:spcBef>
                <a:spcPts val="0"/>
              </a:spcBef>
              <a:buClr>
                <a:srgbClr val="13B14A"/>
              </a:buClr>
              <a:buFont typeface="Noto Symbol"/>
              <a:buChar char="▪"/>
              <a:defRPr sz="3200" b="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844686" indent="-196799" rtl="0">
              <a:spcBef>
                <a:spcPts val="0"/>
              </a:spcBef>
              <a:buClr>
                <a:srgbClr val="13B14A"/>
              </a:buClr>
              <a:buFont typeface="Noto Symbol"/>
              <a:buChar char="▪"/>
              <a:defRPr sz="2699" b="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7453" indent="-177653" rtl="0">
              <a:spcBef>
                <a:spcPts val="0"/>
              </a:spcBef>
              <a:buClr>
                <a:srgbClr val="13B14A"/>
              </a:buClr>
              <a:buFont typeface="Noto Symbol"/>
              <a:buChar char="▪"/>
              <a:defRPr sz="2400" b="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9" name="Shape 89"/>
          <p:cNvGrpSpPr/>
          <p:nvPr/>
        </p:nvGrpSpPr>
        <p:grpSpPr>
          <a:xfrm>
            <a:off x="0" y="-12579"/>
            <a:ext cx="16274521" cy="1206499"/>
            <a:chOff x="0" y="-12580"/>
            <a:chExt cx="16274521" cy="1206499"/>
          </a:xfrm>
        </p:grpSpPr>
        <p:sp>
          <p:nvSpPr>
            <p:cNvPr id="90" name="Shape 90"/>
            <p:cNvSpPr/>
            <p:nvPr/>
          </p:nvSpPr>
          <p:spPr>
            <a:xfrm>
              <a:off x="0" y="-5129"/>
              <a:ext cx="16274521" cy="11493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" name="Shape 9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45068" y="-12580"/>
              <a:ext cx="1206499" cy="1206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951568" y="-12580"/>
            <a:ext cx="13491631" cy="1011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2pPr>
            <a:lvl3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3pPr>
            <a:lvl4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4pPr>
            <a:lvl5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5pPr>
            <a:lvl6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6pPr>
            <a:lvl7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7pPr>
            <a:lvl8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8pPr>
            <a:lvl9pPr rtl="0">
              <a:spcBef>
                <a:spcPts val="0"/>
              </a:spcBef>
              <a:defRPr sz="4500" b="1">
                <a:solidFill>
                  <a:srgbClr val="1B58A8"/>
                </a:solidFill>
              </a:defRPr>
            </a:lvl9pPr>
          </a:lstStyle>
          <a:p>
            <a:endParaRPr/>
          </a:p>
        </p:txBody>
      </p:sp>
      <p:grpSp>
        <p:nvGrpSpPr>
          <p:cNvPr id="93" name="Shape 93"/>
          <p:cNvGrpSpPr/>
          <p:nvPr/>
        </p:nvGrpSpPr>
        <p:grpSpPr>
          <a:xfrm>
            <a:off x="0" y="8680449"/>
            <a:ext cx="16257588" cy="463550"/>
            <a:chOff x="0" y="8680450"/>
            <a:chExt cx="16257588" cy="463550"/>
          </a:xfrm>
        </p:grpSpPr>
        <p:pic>
          <p:nvPicPr>
            <p:cNvPr id="94" name="Shape 9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Shape 95"/>
            <p:cNvSpPr/>
            <p:nvPr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4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6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(1 column)">
    <p:bg>
      <p:bgPr>
        <a:blipFill rotWithShape="1">
          <a:blip r:embed="rId2">
            <a:alphaModFix/>
          </a:blip>
          <a:stretch>
            <a:fillRect t="-8999" b="-8998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6936021"/>
            <a:ext cx="16257588" cy="1149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6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950" y="6906992"/>
            <a:ext cx="1206499" cy="1206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370144" y="7118199"/>
            <a:ext cx="10001820" cy="7080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Политех – знания высоких достижений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6" r:id="rId12"/>
    <p:sldLayoutId id="2147483667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824538" y="8244408"/>
            <a:ext cx="4952998" cy="8275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ru-RU" dirty="0" smtClean="0">
                <a:solidFill>
                  <a:schemeClr val="dk1"/>
                </a:solidFill>
              </a:rPr>
              <a:t>19.12.</a:t>
            </a:r>
            <a:r>
              <a:rPr lang="ru-RU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ru-RU" dirty="0" smtClean="0">
                <a:solidFill>
                  <a:schemeClr val="dk1"/>
                </a:solidFill>
              </a:rPr>
              <a:t>Санкт-Петербург</a:t>
            </a:r>
            <a:endParaRPr lang="ru-RU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8990014" y="584200"/>
            <a:ext cx="18473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-89572" y="4572000"/>
            <a:ext cx="16193690" cy="1584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sz="4400" smtClean="0"/>
              <a:t>Отчет </a:t>
            </a:r>
            <a:r>
              <a:rPr lang="ru-RU" sz="4400" dirty="0" smtClean="0"/>
              <a:t>о научной </a:t>
            </a:r>
            <a:r>
              <a:rPr lang="ru-RU" sz="4400" smtClean="0"/>
              <a:t>деятельности </a:t>
            </a:r>
            <a:br>
              <a:rPr lang="ru-RU" sz="4400" smtClean="0"/>
            </a:br>
            <a:r>
              <a:rPr lang="ru-RU" sz="4400" smtClean="0"/>
              <a:t>за </a:t>
            </a:r>
            <a:r>
              <a:rPr lang="ru-RU" sz="4400" dirty="0" smtClean="0"/>
              <a:t>2016 год</a:t>
            </a:r>
            <a:br>
              <a:rPr lang="ru-RU" sz="4400" dirty="0" smtClean="0"/>
            </a:br>
            <a:endParaRPr lang="ru-RU" b="1" i="0" u="none" strike="noStrike" cap="none" baseline="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698" y="7308304"/>
            <a:ext cx="9005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Проректор по научной работе В.В. Сергеев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489067" y="1403648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927994" y="1187624"/>
            <a:ext cx="12313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Молодежная наука</a:t>
            </a:r>
            <a:endParaRPr lang="en-US" alt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7994" y="1362078"/>
            <a:ext cx="10515600" cy="896587"/>
          </a:xfrm>
          <a:prstGeom prst="rect">
            <a:avLst/>
          </a:prstGeom>
        </p:spPr>
        <p:txBody>
          <a:bodyPr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Результаты федеральных молодежных конкурсов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3503"/>
              </p:ext>
            </p:extLst>
          </p:nvPr>
        </p:nvGraphicFramePr>
        <p:xfrm>
          <a:off x="207914" y="2195736"/>
          <a:ext cx="15488598" cy="2697650"/>
        </p:xfrm>
        <a:graphic>
          <a:graphicData uri="http://schemas.openxmlformats.org/drawingml/2006/table">
            <a:tbl>
              <a:tblPr/>
              <a:tblGrid>
                <a:gridCol w="1053906"/>
                <a:gridCol w="1562033"/>
                <a:gridCol w="1599672"/>
                <a:gridCol w="1599673"/>
                <a:gridCol w="1599673"/>
                <a:gridCol w="2390101"/>
                <a:gridCol w="2088984"/>
                <a:gridCol w="1964179"/>
                <a:gridCol w="1630377"/>
              </a:tblGrid>
              <a:tr h="7933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Конкурс грантов Президента РФ для молодых  ученых – кандидатов и докторов наук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Стипендии Президента РФ для молодых ученых и аспирантов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Медали РАН с премиями для молодых ученых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8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Заявки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Победы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Заявки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Победы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Заявки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Победы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К.н.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Д.н.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К.н.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Д.н.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2014/15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2015/16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2016/17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60"/>
                        </a:lnSpc>
                      </a:pP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927994" y="4932040"/>
            <a:ext cx="15049671" cy="3693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Лидирующие позиции в региональных молодежных научных конкурсах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Основные молодежные научно-технические мероприятия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фестиваль научно-технического творчества молодежи «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Полифест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 (6 тыс. участников)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Международный экологический Фестиваль «GREENDAY &amp; CO2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Green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Drive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 (4 тыс. участников)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Международный Форум  «Политехническая неделя в Санкт-Петербурге», включая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Polytech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Science Slam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финал Всероссийского инженерного конкурса,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Хакатон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победы и призовые места команды МКТБ (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Polytech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Solar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и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Polytech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NCM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);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победы и призовые места команды клуба «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Политех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Яхтинг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»;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регулярные мероприятия «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ФабЛаб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Проблемы и меры по их преодолению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4364"/>
              </p:ext>
            </p:extLst>
          </p:nvPr>
        </p:nvGraphicFramePr>
        <p:xfrm>
          <a:off x="207914" y="1259632"/>
          <a:ext cx="15913768" cy="671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451"/>
                <a:gridCol w="10634317"/>
              </a:tblGrid>
              <a:tr h="401599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Проблемы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6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Практически не растет объем НИОКР</a:t>
                      </a:r>
                    </a:p>
                    <a:p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Вариация долей</a:t>
                      </a:r>
                      <a:r>
                        <a:rPr lang="ru-RU" sz="1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накладных расходов в зависимости:</a:t>
                      </a:r>
                    </a:p>
                    <a:p>
                      <a:r>
                        <a:rPr lang="ru-RU" sz="1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от объема контракта,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от эффективности работы структурного подразделения (объем на 1 НПР)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Противодействие «вымиранию» НИЛ – нужны свободные средства в распоряжении проректора по НР для кредитования НИЛ, ожидающих заключение контрактов.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Участие малых</a:t>
                      </a:r>
                      <a:r>
                        <a:rPr lang="ru-RU" sz="19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инновационных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предприятий, работающих</a:t>
                      </a:r>
                      <a:r>
                        <a:rPr lang="ru-RU" sz="19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связке с 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Университетом в соответствующих конкурентных закупках. 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6145">
                <a:tc>
                  <a:txBody>
                    <a:bodyPr/>
                    <a:lstStyle/>
                    <a:p>
                      <a:pPr lvl="0"/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Низкая эффективность работы в сфере охраны интеллектуальной</a:t>
                      </a:r>
                      <a:r>
                        <a:rPr lang="ru-RU" sz="19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собственности</a:t>
                      </a:r>
                      <a:endParaRPr lang="ru-RU" sz="19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Разработка локальных актов, регламентирующих оценку и постановку на баланс нематериальных активов университета.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Разработка механизма передачи прав на использование объектов интеллектуальной собственности университета третьим лицам.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6912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защит (как кандидатских, так и докторских) недопустимо низкое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Поддержка докторантов из средств </a:t>
                      </a:r>
                      <a:r>
                        <a:rPr lang="ru-RU" sz="19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госзадания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на НИР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Другие меры по стимулированию соискателей ученых степеней, научных руководителей (научных консультантов) соискателей и членов  ДС - обсуждаются.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7304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Низкая эффективность (неравномерность вклада) научных журналов </a:t>
                      </a:r>
                      <a:r>
                        <a:rPr lang="ru-RU" sz="19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СПбПУ</a:t>
                      </a: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 параметру «репутация</a:t>
                      </a:r>
                      <a:r>
                        <a:rPr lang="en-US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затраты»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Размещение журналов НТВ на платформе </a:t>
                      </a:r>
                      <a:r>
                        <a:rPr lang="en-US" sz="19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elPub</a:t>
                      </a:r>
                      <a:endParaRPr lang="ru-RU" sz="19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Получение </a:t>
                      </a:r>
                      <a:r>
                        <a:rPr lang="en-US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ISSN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на электронные версии журналов НТВ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Индексация журналов НТВ в базе </a:t>
                      </a:r>
                      <a:r>
                        <a:rPr lang="en-US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DOAJ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(рекомендуется для </a:t>
                      </a:r>
                      <a:r>
                        <a:rPr lang="en-US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Scopus 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599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Проблемы молодежной науки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Большой список предложений от УНТДМ и СМУС – отдельный вопрос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783979" y="4932040"/>
            <a:ext cx="14132172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8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</a:t>
            </a:r>
            <a:r>
              <a:rPr lang="ru-RU"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внимание</a:t>
            </a:r>
            <a:r>
              <a:rPr lang="ru-RU" sz="4800" b="1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ru-RU" sz="48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489067" y="1619672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927994" y="1406828"/>
            <a:ext cx="10820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Объем НИОКР</a:t>
            </a:r>
            <a:r>
              <a:rPr lang="ru-RU" altLang="ru-RU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(поступление средств), млн. руб.</a:t>
            </a:r>
            <a:endParaRPr lang="en-US" alt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177136"/>
              </p:ext>
            </p:extLst>
          </p:nvPr>
        </p:nvGraphicFramePr>
        <p:xfrm>
          <a:off x="1504058" y="2057399"/>
          <a:ext cx="13969552" cy="647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555432" y="1359281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927994" y="1187624"/>
            <a:ext cx="1082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Результативность службы конкурсов</a:t>
            </a:r>
            <a:endParaRPr lang="en-US" alt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93136"/>
              </p:ext>
            </p:extLst>
          </p:nvPr>
        </p:nvGraphicFramePr>
        <p:xfrm>
          <a:off x="279922" y="1763688"/>
          <a:ext cx="10721082" cy="3300193"/>
        </p:xfrm>
        <a:graphic>
          <a:graphicData uri="http://schemas.openxmlformats.org/drawingml/2006/table">
            <a:tbl>
              <a:tblPr/>
              <a:tblGrid>
                <a:gridCol w="7480722"/>
                <a:gridCol w="936104"/>
                <a:gridCol w="864096"/>
                <a:gridCol w="1440160"/>
              </a:tblGrid>
              <a:tr h="425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  <a:endParaRPr lang="ru-RU" sz="2000" b="1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2000" b="1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10.12.2016 </a:t>
                      </a:r>
                      <a:endParaRPr lang="ru-RU" sz="2000" b="1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предложений </a:t>
                      </a: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 участию в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конкурентных закупках, направленных в институты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646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1210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конкурсных заявок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236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контрактов/договоров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Объем финансирования по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контрактам/договорам</a:t>
                      </a: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128,0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82,4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136,8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банковских </a:t>
                      </a: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гарантий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Стоимость банковских гарантий, </a:t>
                      </a: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40,0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16,7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63,0</a:t>
                      </a:r>
                    </a:p>
                  </a:txBody>
                  <a:tcPr marL="81980" marR="81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34028173"/>
              </p:ext>
            </p:extLst>
          </p:nvPr>
        </p:nvGraphicFramePr>
        <p:xfrm>
          <a:off x="187197" y="5548174"/>
          <a:ext cx="5209309" cy="320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210" y="5148064"/>
            <a:ext cx="473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Количество конкурсных заявок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25279356"/>
              </p:ext>
            </p:extLst>
          </p:nvPr>
        </p:nvGraphicFramePr>
        <p:xfrm>
          <a:off x="6255132" y="5578951"/>
          <a:ext cx="4969165" cy="313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71805" y="5148064"/>
            <a:ext cx="473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Доля побед в конкурсах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595542"/>
              </p:ext>
            </p:extLst>
          </p:nvPr>
        </p:nvGraphicFramePr>
        <p:xfrm>
          <a:off x="11225138" y="1721297"/>
          <a:ext cx="4945890" cy="378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24297" y="1259632"/>
            <a:ext cx="473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Объем контрактов,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971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555432" y="1359281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927994" y="1259632"/>
            <a:ext cx="10820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участия в конкурсах: ФЦП, РНФ, РФФИ, 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Правительства РФ, Правительства СПб</a:t>
            </a:r>
            <a:endParaRPr lang="en-US" alt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6026" y="2195736"/>
          <a:ext cx="13681519" cy="5528018"/>
        </p:xfrm>
        <a:graphic>
          <a:graphicData uri="http://schemas.openxmlformats.org/drawingml/2006/table">
            <a:tbl>
              <a:tblPr/>
              <a:tblGrid>
                <a:gridCol w="673213"/>
                <a:gridCol w="3858434"/>
                <a:gridCol w="2076511"/>
                <a:gridCol w="1892070"/>
                <a:gridCol w="2131844"/>
                <a:gridCol w="3049447"/>
              </a:tblGrid>
              <a:tr h="2976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Название конкурса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Подано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Выиграно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Подано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Выиграно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2015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19 декабря 2016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ФЦП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Конкурсы РНФ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218 Постановление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220 Постановление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69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Конкурс грантов Президента РФ – НШ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3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РФФИ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Результаты  не объявлены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РГНФ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Результаты  не объявлены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Конкурсы Правительства СПб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  <a:tab pos="485775" algn="ctr"/>
                        </a:tabLs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76466" y="7884368"/>
            <a:ext cx="640871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Объем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контрактов за 2016 год: 427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971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489067" y="1619672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927994" y="1406828"/>
            <a:ext cx="12313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Число публикаций, проиндексированных в базе </a:t>
            </a:r>
            <a:r>
              <a:rPr lang="en-US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SCOPUS</a:t>
            </a:r>
            <a:endParaRPr lang="en-US" alt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13030"/>
              </p:ext>
            </p:extLst>
          </p:nvPr>
        </p:nvGraphicFramePr>
        <p:xfrm>
          <a:off x="3232250" y="2282815"/>
          <a:ext cx="9289032" cy="596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01002" y="2483768"/>
            <a:ext cx="205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489067" y="1619672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3214" y="1461450"/>
            <a:ext cx="10515600" cy="504825"/>
          </a:xfrm>
          <a:prstGeom prst="rect">
            <a:avLst/>
          </a:prstGeom>
        </p:spPr>
        <p:txBody>
          <a:bodyPr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Диссертационные советы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29002236"/>
              </p:ext>
            </p:extLst>
          </p:nvPr>
        </p:nvGraphicFramePr>
        <p:xfrm>
          <a:off x="277889" y="3146141"/>
          <a:ext cx="7274841" cy="545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96523" y="2192034"/>
            <a:ext cx="67310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защит в диссертационных советах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СПбПУ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640962" y="2192035"/>
            <a:ext cx="5242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диссертационных советов и специальностей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55617058"/>
              </p:ext>
            </p:extLst>
          </p:nvPr>
        </p:nvGraphicFramePr>
        <p:xfrm>
          <a:off x="8200802" y="3146141"/>
          <a:ext cx="7488832" cy="545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6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489067" y="1619672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3214" y="1461450"/>
            <a:ext cx="10515600" cy="504825"/>
          </a:xfrm>
          <a:prstGeom prst="rect">
            <a:avLst/>
          </a:prstGeom>
        </p:spPr>
        <p:txBody>
          <a:bodyPr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Диссертационные советы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96523" y="2192034"/>
            <a:ext cx="67310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докторантов и прикрепленных лиц 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560842" y="2192035"/>
            <a:ext cx="63226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поступивших в докторантуру и прикрепившихся 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60139982"/>
              </p:ext>
            </p:extLst>
          </p:nvPr>
        </p:nvGraphicFramePr>
        <p:xfrm>
          <a:off x="199810" y="3371900"/>
          <a:ext cx="7640951" cy="50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91420203"/>
              </p:ext>
            </p:extLst>
          </p:nvPr>
        </p:nvGraphicFramePr>
        <p:xfrm>
          <a:off x="8056786" y="3371900"/>
          <a:ext cx="7743817" cy="50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55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7914" y="1259632"/>
            <a:ext cx="15564991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Периодические научные издания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>
                <a:solidFill>
                  <a:srgbClr val="7030A0"/>
                </a:solidFill>
              </a:rPr>
              <a:t>введен в эксплуатацию англоязычный сайт журналов «Научно-технические ведомости </a:t>
            </a:r>
            <a:r>
              <a:rPr lang="ru-RU" sz="2500" dirty="0" err="1">
                <a:solidFill>
                  <a:srgbClr val="7030A0"/>
                </a:solidFill>
              </a:rPr>
              <a:t>СПбГПУ</a:t>
            </a:r>
            <a:r>
              <a:rPr lang="ru-RU" sz="2500" dirty="0">
                <a:solidFill>
                  <a:srgbClr val="7030A0"/>
                </a:solidFill>
              </a:rPr>
              <a:t>»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>
                <a:solidFill>
                  <a:srgbClr val="7030A0"/>
                </a:solidFill>
              </a:rPr>
              <a:t>внедрена система «Электронная редакция журналов </a:t>
            </a:r>
            <a:r>
              <a:rPr lang="ru-RU" sz="2500" dirty="0" err="1" smtClean="0">
                <a:solidFill>
                  <a:srgbClr val="7030A0"/>
                </a:solidFill>
              </a:rPr>
              <a:t>СПбПУ</a:t>
            </a:r>
            <a:r>
              <a:rPr lang="ru-RU" sz="2500" dirty="0">
                <a:solidFill>
                  <a:srgbClr val="7030A0"/>
                </a:solidFill>
              </a:rPr>
              <a:t>»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>
                <a:solidFill>
                  <a:srgbClr val="7030A0"/>
                </a:solidFill>
              </a:rPr>
              <a:t>журналы «НТВ» включены в базы </a:t>
            </a:r>
            <a:r>
              <a:rPr lang="en-US" sz="2500" dirty="0">
                <a:solidFill>
                  <a:srgbClr val="7030A0"/>
                </a:solidFill>
              </a:rPr>
              <a:t>EBSCO, Google Scholar, Math-</a:t>
            </a:r>
            <a:r>
              <a:rPr lang="en-US" sz="2500" dirty="0" err="1">
                <a:solidFill>
                  <a:srgbClr val="7030A0"/>
                </a:solidFill>
              </a:rPr>
              <a:t>Net.ru</a:t>
            </a:r>
            <a:endParaRPr lang="ru-RU" sz="2500" dirty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/>
              <a:t>журналы «НТВ» включены в новый Перечень ВАК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/>
              <a:t>внедрено присвоение </a:t>
            </a:r>
            <a:r>
              <a:rPr lang="en-US" sz="2500" dirty="0"/>
              <a:t>DOI</a:t>
            </a:r>
            <a:r>
              <a:rPr lang="ru-RU" sz="2500" dirty="0"/>
              <a:t>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/>
              <a:t>включение в международную полнотекстовую базу статей «</a:t>
            </a:r>
            <a:r>
              <a:rPr lang="en-US" sz="2500" dirty="0"/>
              <a:t>ProQuest</a:t>
            </a:r>
            <a:r>
              <a:rPr lang="ru-RU" sz="2500" dirty="0"/>
              <a:t>».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/>
              <a:t>принят Регламент деятельности научных журналов, определяющий основные этические принципы, соответствующие международным стандартам научных журналов, а также правила рецензирования,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500" dirty="0"/>
              <a:t>журналы «Научно-технические ведомости </a:t>
            </a:r>
            <a:r>
              <a:rPr lang="ru-RU" sz="2500" dirty="0" err="1"/>
              <a:t>СПбГПУ</a:t>
            </a:r>
            <a:r>
              <a:rPr lang="ru-RU" sz="2500" dirty="0"/>
              <a:t>» </a:t>
            </a:r>
            <a:r>
              <a:rPr lang="ru-RU" sz="2500" dirty="0" smtClean="0"/>
              <a:t>и </a:t>
            </a:r>
            <a:r>
              <a:rPr lang="ru-RU" sz="2500" dirty="0"/>
              <a:t>«Инженерно-строительный журнал» вошли базу данных </a:t>
            </a:r>
            <a:r>
              <a:rPr lang="ru-RU" sz="2500" dirty="0" err="1"/>
              <a:t>Russian</a:t>
            </a:r>
            <a:r>
              <a:rPr lang="ru-RU" sz="2500" dirty="0"/>
              <a:t> </a:t>
            </a:r>
            <a:r>
              <a:rPr lang="ru-RU" sz="2500" dirty="0" err="1"/>
              <a:t>Science</a:t>
            </a:r>
            <a:r>
              <a:rPr lang="ru-RU" sz="2500" dirty="0"/>
              <a:t> </a:t>
            </a:r>
            <a:r>
              <a:rPr lang="ru-RU" sz="2500" dirty="0" err="1"/>
              <a:t>Citation</a:t>
            </a:r>
            <a:r>
              <a:rPr lang="ru-RU" sz="2500" dirty="0"/>
              <a:t> </a:t>
            </a:r>
            <a:r>
              <a:rPr lang="ru-RU" sz="2500" dirty="0" err="1"/>
              <a:t>Index</a:t>
            </a:r>
            <a:r>
              <a:rPr lang="ru-RU" sz="2500" dirty="0"/>
              <a:t> (RSCI), размещенную на платформе  </a:t>
            </a:r>
            <a:r>
              <a:rPr lang="ru-RU" sz="2500" dirty="0" err="1"/>
              <a:t>Web</a:t>
            </a:r>
            <a:r>
              <a:rPr lang="ru-RU" sz="2500" dirty="0"/>
              <a:t> </a:t>
            </a:r>
            <a:r>
              <a:rPr lang="ru-RU" sz="2500" dirty="0" err="1"/>
              <a:t>of</a:t>
            </a:r>
            <a:r>
              <a:rPr lang="ru-RU" sz="2500" dirty="0"/>
              <a:t> </a:t>
            </a:r>
            <a:r>
              <a:rPr lang="ru-RU" sz="2500" dirty="0" err="1"/>
              <a:t>Science</a:t>
            </a:r>
            <a:endParaRPr lang="ru-RU" sz="2500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500" dirty="0"/>
              <a:t>выпуск журнала «Научно-технические ведомости </a:t>
            </a:r>
            <a:r>
              <a:rPr lang="ru-RU" sz="2500" dirty="0" err="1"/>
              <a:t>СПбГПУ</a:t>
            </a:r>
            <a:r>
              <a:rPr lang="ru-RU" sz="2500" dirty="0"/>
              <a:t>. Физико-математические науки» на английском языке и его размещение на платформе </a:t>
            </a:r>
            <a:r>
              <a:rPr lang="en-US" sz="2500" dirty="0" err="1"/>
              <a:t>ScienceDirect</a:t>
            </a:r>
            <a:endParaRPr lang="ru-RU" sz="2500" dirty="0"/>
          </a:p>
          <a:p>
            <a:pPr algn="just">
              <a:buFont typeface="Wingdings" pitchFamily="2" charset="2"/>
              <a:buChar char="v"/>
            </a:pPr>
            <a:r>
              <a:rPr lang="ru-RU" altLang="ru-RU" sz="2500" dirty="0">
                <a:solidFill>
                  <a:srgbClr val="0070C0"/>
                </a:solidFill>
              </a:rPr>
              <a:t>и</a:t>
            </a:r>
            <a:r>
              <a:rPr lang="ru-RU" altLang="ru-RU" sz="2500" dirty="0" smtClean="0">
                <a:solidFill>
                  <a:srgbClr val="0070C0"/>
                </a:solidFill>
              </a:rPr>
              <a:t>нженерно-строительный </a:t>
            </a:r>
            <a:r>
              <a:rPr lang="ru-RU" altLang="ru-RU" sz="2500" dirty="0">
                <a:solidFill>
                  <a:srgbClr val="0070C0"/>
                </a:solidFill>
              </a:rPr>
              <a:t>журнал включен в базу </a:t>
            </a:r>
            <a:r>
              <a:rPr lang="en-US" altLang="ru-RU" sz="2500" dirty="0">
                <a:solidFill>
                  <a:srgbClr val="0070C0"/>
                </a:solidFill>
              </a:rPr>
              <a:t>SCOPUS</a:t>
            </a:r>
            <a:endParaRPr lang="ru-RU" altLang="ru-RU" sz="25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altLang="ru-RU" sz="2500" dirty="0">
                <a:solidFill>
                  <a:srgbClr val="0070C0"/>
                </a:solidFill>
              </a:rPr>
              <a:t>журнал «</a:t>
            </a:r>
            <a:r>
              <a:rPr lang="en-US" altLang="ru-RU" sz="2500" dirty="0">
                <a:solidFill>
                  <a:srgbClr val="0070C0"/>
                </a:solidFill>
              </a:rPr>
              <a:t>St</a:t>
            </a:r>
            <a:r>
              <a:rPr lang="ru-RU" altLang="ru-RU" sz="2500" dirty="0">
                <a:solidFill>
                  <a:srgbClr val="0070C0"/>
                </a:solidFill>
              </a:rPr>
              <a:t>. </a:t>
            </a:r>
            <a:r>
              <a:rPr lang="en-US" altLang="ru-RU" sz="2500" dirty="0">
                <a:solidFill>
                  <a:srgbClr val="0070C0"/>
                </a:solidFill>
              </a:rPr>
              <a:t>Petersburg </a:t>
            </a:r>
            <a:r>
              <a:rPr lang="en-US" altLang="ru-RU" sz="2500" dirty="0" err="1">
                <a:solidFill>
                  <a:srgbClr val="0070C0"/>
                </a:solidFill>
              </a:rPr>
              <a:t>Polytechnical</a:t>
            </a:r>
            <a:r>
              <a:rPr lang="en-US" altLang="ru-RU" sz="2500" dirty="0">
                <a:solidFill>
                  <a:srgbClr val="0070C0"/>
                </a:solidFill>
              </a:rPr>
              <a:t> University Journal</a:t>
            </a:r>
            <a:r>
              <a:rPr lang="ru-RU" altLang="ru-RU" sz="2500" dirty="0">
                <a:solidFill>
                  <a:srgbClr val="0070C0"/>
                </a:solidFill>
              </a:rPr>
              <a:t>: </a:t>
            </a:r>
            <a:r>
              <a:rPr lang="en-US" altLang="ru-RU" sz="2500" dirty="0">
                <a:solidFill>
                  <a:srgbClr val="0070C0"/>
                </a:solidFill>
              </a:rPr>
              <a:t>Physics and Mathematics</a:t>
            </a:r>
            <a:r>
              <a:rPr lang="ru-RU" altLang="ru-RU" sz="2500" dirty="0">
                <a:solidFill>
                  <a:srgbClr val="0070C0"/>
                </a:solidFill>
              </a:rPr>
              <a:t>» индексируется в </a:t>
            </a:r>
            <a:r>
              <a:rPr lang="en-US" altLang="ru-RU" sz="2500" dirty="0" smtClean="0">
                <a:solidFill>
                  <a:srgbClr val="0070C0"/>
                </a:solidFill>
              </a:rPr>
              <a:t>DOAJ</a:t>
            </a:r>
            <a:r>
              <a:rPr lang="ru-RU" altLang="ru-RU" sz="2500" dirty="0" smtClean="0">
                <a:solidFill>
                  <a:srgbClr val="0070C0"/>
                </a:solidFill>
              </a:rPr>
              <a:t> </a:t>
            </a:r>
            <a:r>
              <a:rPr lang="ru-RU" altLang="ru-RU" sz="2500" dirty="0">
                <a:solidFill>
                  <a:srgbClr val="0070C0"/>
                </a:solidFill>
              </a:rPr>
              <a:t>(рекомендовано перед  индексацией в </a:t>
            </a:r>
            <a:r>
              <a:rPr lang="en-US" altLang="ru-RU" sz="2500" dirty="0">
                <a:solidFill>
                  <a:srgbClr val="0070C0"/>
                </a:solidFill>
              </a:rPr>
              <a:t>Scopus</a:t>
            </a:r>
            <a:r>
              <a:rPr lang="ru-RU" altLang="ru-RU" sz="25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500" dirty="0" err="1">
                <a:solidFill>
                  <a:srgbClr val="0070C0"/>
                </a:solidFill>
              </a:rPr>
              <a:t>СПбПУ</a:t>
            </a:r>
            <a:r>
              <a:rPr lang="ru-RU" altLang="ru-RU" sz="2500" dirty="0">
                <a:solidFill>
                  <a:srgbClr val="0070C0"/>
                </a:solidFill>
              </a:rPr>
              <a:t> вступил в Ассоциацию научных редакторов и издателей. Получены рекомендации по приведению журналов </a:t>
            </a:r>
            <a:r>
              <a:rPr lang="ru-RU" altLang="ru-RU" sz="2500" dirty="0" err="1">
                <a:solidFill>
                  <a:srgbClr val="0070C0"/>
                </a:solidFill>
              </a:rPr>
              <a:t>СПбПУ</a:t>
            </a:r>
            <a:r>
              <a:rPr lang="ru-RU" altLang="ru-RU" sz="2500" dirty="0">
                <a:solidFill>
                  <a:srgbClr val="0070C0"/>
                </a:solidFill>
              </a:rPr>
              <a:t> к международным стандартам и подготовке заявок в базы </a:t>
            </a:r>
            <a:r>
              <a:rPr lang="ru-RU" altLang="ru-RU" sz="2500" dirty="0" err="1">
                <a:solidFill>
                  <a:srgbClr val="0070C0"/>
                </a:solidFill>
              </a:rPr>
              <a:t>Scopus</a:t>
            </a:r>
            <a:r>
              <a:rPr lang="ru-RU" altLang="ru-RU" sz="2500" dirty="0">
                <a:solidFill>
                  <a:srgbClr val="0070C0"/>
                </a:solidFill>
              </a:rPr>
              <a:t> и </a:t>
            </a:r>
            <a:r>
              <a:rPr lang="ru-RU" altLang="ru-RU" sz="2500" dirty="0" err="1">
                <a:solidFill>
                  <a:srgbClr val="0070C0"/>
                </a:solidFill>
              </a:rPr>
              <a:t>Web</a:t>
            </a:r>
            <a:r>
              <a:rPr lang="ru-RU" altLang="ru-RU" sz="2500" dirty="0">
                <a:solidFill>
                  <a:srgbClr val="0070C0"/>
                </a:solidFill>
              </a:rPr>
              <a:t> </a:t>
            </a:r>
            <a:r>
              <a:rPr lang="ru-RU" altLang="ru-RU" sz="2500" dirty="0" err="1">
                <a:solidFill>
                  <a:srgbClr val="0070C0"/>
                </a:solidFill>
              </a:rPr>
              <a:t>of</a:t>
            </a:r>
            <a:r>
              <a:rPr lang="ru-RU" altLang="ru-RU" sz="2500" dirty="0">
                <a:solidFill>
                  <a:srgbClr val="0070C0"/>
                </a:solidFill>
              </a:rPr>
              <a:t> </a:t>
            </a:r>
            <a:r>
              <a:rPr lang="ru-RU" altLang="ru-RU" sz="2500" dirty="0" err="1">
                <a:solidFill>
                  <a:srgbClr val="0070C0"/>
                </a:solidFill>
              </a:rPr>
              <a:t>Science</a:t>
            </a:r>
            <a:r>
              <a:rPr lang="ru-RU" altLang="ru-RU" sz="2500" dirty="0" smtClean="0">
                <a:solidFill>
                  <a:srgbClr val="0070C0"/>
                </a:solidFill>
              </a:rPr>
              <a:t>.</a:t>
            </a:r>
            <a:endParaRPr lang="en-US" altLang="ru-RU" sz="25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605" y="46503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4"/>
          <p:cNvSpPr>
            <a:spLocks noChangeArrowheads="1"/>
          </p:cNvSpPr>
          <p:nvPr/>
        </p:nvSpPr>
        <p:spPr bwMode="auto">
          <a:xfrm>
            <a:off x="489067" y="1619672"/>
            <a:ext cx="228546" cy="1883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67"/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927994" y="1406828"/>
            <a:ext cx="12313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Центр интеллектуальной собственности</a:t>
            </a:r>
            <a:endParaRPr lang="en-US" alt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568" y="103970"/>
            <a:ext cx="14170114" cy="10116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основных показателей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34047"/>
              </p:ext>
            </p:extLst>
          </p:nvPr>
        </p:nvGraphicFramePr>
        <p:xfrm>
          <a:off x="207915" y="2278352"/>
          <a:ext cx="15769752" cy="265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614"/>
                <a:gridCol w="1433614"/>
                <a:gridCol w="1433614"/>
                <a:gridCol w="1577426"/>
                <a:gridCol w="1289800"/>
                <a:gridCol w="1433614"/>
                <a:gridCol w="1433614"/>
                <a:gridCol w="1433614"/>
                <a:gridCol w="1527992"/>
                <a:gridCol w="1339236"/>
                <a:gridCol w="1433614"/>
              </a:tblGrid>
              <a:tr h="459973">
                <a:tc>
                  <a:txBody>
                    <a:bodyPr/>
                    <a:lstStyle/>
                    <a:p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Подано заявок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Получено патентов, свидетельств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798">
                <a:tc>
                  <a:txBody>
                    <a:bodyPr/>
                    <a:lstStyle/>
                    <a:p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Изобр</a:t>
                      </a:r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ПМ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Пр. ЭВМ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БД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Изобр</a:t>
                      </a:r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ПМ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Пр. ЭВМ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БД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97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2014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38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97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2015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53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44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97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2016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81176"/>
              </p:ext>
            </p:extLst>
          </p:nvPr>
        </p:nvGraphicFramePr>
        <p:xfrm>
          <a:off x="489067" y="5940152"/>
          <a:ext cx="644698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877"/>
                <a:gridCol w="2553648"/>
                <a:gridCol w="3004457"/>
              </a:tblGrid>
              <a:tr h="370840">
                <a:tc>
                  <a:txBody>
                    <a:bodyPr/>
                    <a:lstStyle/>
                    <a:p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Поддерживается патентов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Заключено лицензионных договоров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2014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2015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242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2016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1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3058c7b95ade376e1c289923ec3c5f0332078"/>
</p:tagLst>
</file>

<file path=ppt/theme/theme1.xml><?xml version="1.0" encoding="utf-8"?>
<a:theme xmlns:a="http://schemas.openxmlformats.org/drawingml/2006/main" name="presentation">
  <a:themeElements>
    <a:clrScheme name="Polytech 1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13B14A"/>
      </a:accent1>
      <a:accent2>
        <a:srgbClr val="0696D7"/>
      </a:accent2>
      <a:accent3>
        <a:srgbClr val="32BCAD"/>
      </a:accent3>
      <a:accent4>
        <a:srgbClr val="A6F900"/>
      </a:accent4>
      <a:accent5>
        <a:srgbClr val="005E30"/>
      </a:accent5>
      <a:accent6>
        <a:srgbClr val="007272"/>
      </a:accent6>
      <a:hlink>
        <a:srgbClr val="0595D7"/>
      </a:hlink>
      <a:folHlink>
        <a:srgbClr val="007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945</Words>
  <Application>Microsoft Office PowerPoint</Application>
  <PresentationFormat>Custom</PresentationFormat>
  <Paragraphs>286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</vt:lpstr>
      <vt:lpstr>Отчет о научной деятельности  за 2016 год </vt:lpstr>
      <vt:lpstr>Динамика основных показателей</vt:lpstr>
      <vt:lpstr>Динамика основных показателей</vt:lpstr>
      <vt:lpstr>Динамика основных показателей</vt:lpstr>
      <vt:lpstr>Динамика основных показателей</vt:lpstr>
      <vt:lpstr>Динамика основных показателей</vt:lpstr>
      <vt:lpstr>Динамика основных показателей</vt:lpstr>
      <vt:lpstr>Динамика основных показателей</vt:lpstr>
      <vt:lpstr>Динамика основных показателей</vt:lpstr>
      <vt:lpstr>Динамика основных показателей</vt:lpstr>
      <vt:lpstr>Проблемы и меры по их преодолению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ректора с коллективом Университета, посвященная началу нового учебного года</dc:title>
  <dc:creator>Ксения Стрелец</dc:creator>
  <cp:lastModifiedBy>WebT</cp:lastModifiedBy>
  <cp:revision>128</cp:revision>
  <dcterms:modified xsi:type="dcterms:W3CDTF">2016-12-21T11:41:10Z</dcterms:modified>
</cp:coreProperties>
</file>