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67" r:id="rId6"/>
    <p:sldId id="260" r:id="rId7"/>
    <p:sldId id="266" r:id="rId8"/>
    <p:sldId id="261" r:id="rId9"/>
    <p:sldId id="269"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400"/>
    <a:srgbClr val="7030A0"/>
    <a:srgbClr val="37B3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1680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84507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53146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13455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5650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09779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B8D5C9-3FE8-4A0F-8099-FEA0DE43A19B}" type="datetimeFigureOut">
              <a:rPr lang="ru-RU" smtClean="0"/>
              <a:t>26.10.2021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9130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B8D5C9-3FE8-4A0F-8099-FEA0DE43A19B}" type="datetimeFigureOut">
              <a:rPr lang="ru-RU" smtClean="0"/>
              <a:t>26.10.2021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59595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B8D5C9-3FE8-4A0F-8099-FEA0DE43A19B}" type="datetimeFigureOut">
              <a:rPr lang="ru-RU" smtClean="0"/>
              <a:t>26.10.2021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26190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6838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85053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03A1C-AA3D-43C8-A301-7087781795AD}" type="slidenum">
              <a:rPr lang="ru-RU" smtClean="0"/>
              <a:t>‹#›</a:t>
            </a:fld>
            <a:endParaRPr lang="ru-RU"/>
          </a:p>
        </p:txBody>
      </p:sp>
    </p:spTree>
    <p:extLst>
      <p:ext uri="{BB962C8B-B14F-4D97-AF65-F5344CB8AC3E}">
        <p14:creationId xmlns:p14="http://schemas.microsoft.com/office/powerpoint/2010/main" val="329299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spbstu.ru/media/news/nauka_i_innovatsii/politekh-prinyal-uchastie-v-testovom-zaezde-na-robote-bespilotnike/?sphrase_id=2196066"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www.spbstu.ru/media/news/education/v-politekhe-sostoyalos-zakrytie-ekotekhnicheskoy-shkoly-life-science-scho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spbstu.ru/media/news/partnership/polytech-will-participate-water-supply-small-cities-russia/"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spbstu.ru/media/news/studencheskaya_zhizn/politekh-provel-sorevnovaniya-po-robototekhnicheskomu-mnogoboryu/?sphrase_id=2196066"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www.spbstu.ru/media/news/nauka_i_innovatsii/budushchee-namyvnykh-territoriy-sankt-peterburga-obsudili-na-kruglom-stole-v-tass/?sphrase_id=2196066"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nticenter.spbstu.ru/article/cifrovoj-ob-irtyshskij-bassejn" TargetMode="External"/><Relationship Id="rId2" Type="http://schemas.openxmlformats.org/officeDocument/2006/relationships/hyperlink" Target="https://www.spbstu.ru/media/news/nauka_i_innovatsii/budushchee-namyvnykh-territoriy-sankt-peterburga-obsudili-na-kruglom-stole-v-tass/?sphrase_id=2196066"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https://stimul.online/articles/innovatsii/politekhnicheskiy-i-ekologicheski-bezopasnyy/" TargetMode="External"/><Relationship Id="rId4" Type="http://schemas.openxmlformats.org/officeDocument/2006/relationships/hyperlink" Target="https://www.spbstu.ru/media/news/studencheskaya_zhizn/young-scientists-works-baltic-science-engineering-competition-polytech/?sphrase_id=2196066"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2108498"/>
            <a:ext cx="12192000" cy="964466"/>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01213" y="2086982"/>
            <a:ext cx="11145959" cy="856889"/>
          </a:xfrm>
        </p:spPr>
        <p:txBody>
          <a:bodyPr>
            <a:normAutofit/>
          </a:bodyPr>
          <a:lstStyle/>
          <a:p>
            <a:r>
              <a:rPr lang="ru-RU" sz="4800" dirty="0" smtClean="0">
                <a:solidFill>
                  <a:schemeClr val="bg1"/>
                </a:solidFill>
                <a:latin typeface="PT Sans" panose="020B0503020203020204" pitchFamily="34" charset="-52"/>
                <a:ea typeface="PT Sans" panose="020B0503020203020204" pitchFamily="34" charset="-52"/>
              </a:rPr>
              <a:t>ЦУР 14</a:t>
            </a:r>
            <a:r>
              <a:rPr lang="ru-RU" sz="4800" dirty="0">
                <a:solidFill>
                  <a:schemeClr val="bg1"/>
                </a:solidFill>
                <a:latin typeface="PT Sans" panose="020B0503020203020204" pitchFamily="34" charset="-52"/>
                <a:ea typeface="PT Sans" panose="020B0503020203020204" pitchFamily="34" charset="-52"/>
              </a:rPr>
              <a:t>. Сохранение морских экосистем</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230" y="96393"/>
            <a:ext cx="2258354" cy="1336753"/>
          </a:xfrm>
          <a:prstGeom prst="rect">
            <a:avLst/>
          </a:prstGeom>
        </p:spPr>
      </p:pic>
      <p:pic>
        <p:nvPicPr>
          <p:cNvPr id="1030" name="Picture 6" descr="https://www.spbstu.ru/upload/branding/logo_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59" y="210427"/>
            <a:ext cx="2772264" cy="73663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631" y="3619223"/>
            <a:ext cx="2077122" cy="2077122"/>
          </a:xfrm>
          <a:prstGeom prst="rect">
            <a:avLst/>
          </a:prstGeom>
        </p:spPr>
      </p:pic>
    </p:spTree>
    <p:extLst>
      <p:ext uri="{BB962C8B-B14F-4D97-AF65-F5344CB8AC3E}">
        <p14:creationId xmlns:p14="http://schemas.microsoft.com/office/powerpoint/2010/main" val="381482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p:cNvSpPr txBox="1">
            <a:spLocks/>
          </p:cNvSpPr>
          <p:nvPr/>
        </p:nvSpPr>
        <p:spPr>
          <a:xfrm>
            <a:off x="838200" y="54096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Самые цитируемые исследования по ЦУР-14</a:t>
            </a:r>
          </a:p>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2016-2020</a:t>
            </a:r>
          </a:p>
          <a:p>
            <a:pPr algn="ctr"/>
            <a:endParaRPr lang="ru-RU" sz="2400" dirty="0" smtClean="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5" name="TextBox 4"/>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6" name="Прямоугольник 5"/>
          <p:cNvSpPr/>
          <p:nvPr/>
        </p:nvSpPr>
        <p:spPr>
          <a:xfrm>
            <a:off x="838199" y="1582505"/>
            <a:ext cx="8798169" cy="4185761"/>
          </a:xfrm>
          <a:prstGeom prst="rect">
            <a:avLst/>
          </a:prstGeom>
        </p:spPr>
        <p:txBody>
          <a:bodyPr wrap="square">
            <a:spAutoFit/>
          </a:bodyPr>
          <a:lstStyle/>
          <a:p>
            <a:r>
              <a:rPr lang="en-US" sz="1400" dirty="0" err="1">
                <a:solidFill>
                  <a:srgbClr val="000000"/>
                </a:solidFill>
                <a:latin typeface="PT Sans" panose="020B0503020203020204" pitchFamily="34" charset="-52"/>
                <a:ea typeface="PT Sans" panose="020B0503020203020204" pitchFamily="34" charset="-52"/>
              </a:rPr>
              <a:t>Kozmenko</a:t>
            </a:r>
            <a:r>
              <a:rPr lang="en-US" sz="1400" dirty="0">
                <a:solidFill>
                  <a:srgbClr val="000000"/>
                </a:solidFill>
                <a:latin typeface="PT Sans" panose="020B0503020203020204" pitchFamily="34" charset="-52"/>
                <a:ea typeface="PT Sans" panose="020B0503020203020204" pitchFamily="34" charset="-52"/>
              </a:rPr>
              <a:t>, S., </a:t>
            </a:r>
            <a:r>
              <a:rPr lang="en-US" sz="1400" dirty="0" err="1">
                <a:solidFill>
                  <a:srgbClr val="000000"/>
                </a:solidFill>
                <a:latin typeface="PT Sans" panose="020B0503020203020204" pitchFamily="34" charset="-52"/>
                <a:ea typeface="PT Sans" panose="020B0503020203020204" pitchFamily="34" charset="-52"/>
              </a:rPr>
              <a:t>Teslya</a:t>
            </a:r>
            <a:r>
              <a:rPr lang="en-US" sz="1400" dirty="0">
                <a:solidFill>
                  <a:srgbClr val="000000"/>
                </a:solidFill>
                <a:latin typeface="PT Sans" panose="020B0503020203020204" pitchFamily="34" charset="-52"/>
                <a:ea typeface="PT Sans" panose="020B0503020203020204" pitchFamily="34" charset="-52"/>
              </a:rPr>
              <a:t>, A., &amp; </a:t>
            </a:r>
            <a:r>
              <a:rPr lang="en-US" sz="1400" dirty="0" err="1">
                <a:solidFill>
                  <a:srgbClr val="000000"/>
                </a:solidFill>
                <a:latin typeface="PT Sans" panose="020B0503020203020204" pitchFamily="34" charset="-52"/>
                <a:ea typeface="PT Sans" panose="020B0503020203020204" pitchFamily="34" charset="-52"/>
              </a:rPr>
              <a:t>Fedoseev</a:t>
            </a:r>
            <a:r>
              <a:rPr lang="en-US" sz="1400" dirty="0">
                <a:solidFill>
                  <a:srgbClr val="000000"/>
                </a:solidFill>
                <a:latin typeface="PT Sans" panose="020B0503020203020204" pitchFamily="34" charset="-52"/>
                <a:ea typeface="PT Sans" panose="020B0503020203020204" pitchFamily="34" charset="-52"/>
              </a:rPr>
              <a:t>, S. (2018, August). </a:t>
            </a:r>
            <a:r>
              <a:rPr lang="en-US" sz="1400" b="1" dirty="0">
                <a:solidFill>
                  <a:srgbClr val="196400"/>
                </a:solidFill>
                <a:latin typeface="PT Sans" panose="020B0503020203020204" pitchFamily="34" charset="-52"/>
                <a:ea typeface="PT Sans" panose="020B0503020203020204" pitchFamily="34" charset="-52"/>
                <a:cs typeface="+mj-cs"/>
              </a:rPr>
              <a:t>Maritime economics of the Arctic: Legal regulation of environmental monitoring.</a:t>
            </a:r>
            <a:r>
              <a:rPr lang="en-US" sz="1400" dirty="0">
                <a:solidFill>
                  <a:srgbClr val="000000"/>
                </a:solidFill>
                <a:latin typeface="PT Sans" panose="020B0503020203020204" pitchFamily="34" charset="-52"/>
                <a:ea typeface="PT Sans" panose="020B0503020203020204" pitchFamily="34" charset="-52"/>
              </a:rPr>
              <a:t> In IOP conference series: earth and environmental science (Vol. 180, No. 1, p. 012009). IOP Publishing</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Shilin</a:t>
            </a:r>
            <a:r>
              <a:rPr lang="en-US" sz="1400" dirty="0">
                <a:solidFill>
                  <a:srgbClr val="000000"/>
                </a:solidFill>
                <a:latin typeface="PT Sans" panose="020B0503020203020204" pitchFamily="34" charset="-52"/>
                <a:ea typeface="PT Sans" panose="020B0503020203020204" pitchFamily="34" charset="-52"/>
              </a:rPr>
              <a:t>, M., </a:t>
            </a:r>
            <a:r>
              <a:rPr lang="en-US" sz="1400" dirty="0" err="1">
                <a:solidFill>
                  <a:srgbClr val="000000"/>
                </a:solidFill>
                <a:latin typeface="PT Sans" panose="020B0503020203020204" pitchFamily="34" charset="-52"/>
                <a:ea typeface="PT Sans" panose="020B0503020203020204" pitchFamily="34" charset="-52"/>
              </a:rPr>
              <a:t>Ershova</a:t>
            </a:r>
            <a:r>
              <a:rPr lang="en-US" sz="1400" dirty="0">
                <a:solidFill>
                  <a:srgbClr val="000000"/>
                </a:solidFill>
                <a:latin typeface="PT Sans" panose="020B0503020203020204" pitchFamily="34" charset="-52"/>
                <a:ea typeface="PT Sans" panose="020B0503020203020204" pitchFamily="34" charset="-52"/>
              </a:rPr>
              <a:t>, A., </a:t>
            </a:r>
            <a:r>
              <a:rPr lang="en-US" sz="1400" dirty="0" err="1">
                <a:solidFill>
                  <a:srgbClr val="000000"/>
                </a:solidFill>
                <a:latin typeface="PT Sans" panose="020B0503020203020204" pitchFamily="34" charset="-52"/>
                <a:ea typeface="PT Sans" panose="020B0503020203020204" pitchFamily="34" charset="-52"/>
              </a:rPr>
              <a:t>Zhigulsky</a:t>
            </a:r>
            <a:r>
              <a:rPr lang="en-US" sz="1400" dirty="0">
                <a:solidFill>
                  <a:srgbClr val="000000"/>
                </a:solidFill>
                <a:latin typeface="PT Sans" panose="020B0503020203020204" pitchFamily="34" charset="-52"/>
                <a:ea typeface="PT Sans" panose="020B0503020203020204" pitchFamily="34" charset="-52"/>
              </a:rPr>
              <a:t>, V., </a:t>
            </a:r>
            <a:r>
              <a:rPr lang="en-US" sz="1400" dirty="0" err="1">
                <a:solidFill>
                  <a:srgbClr val="000000"/>
                </a:solidFill>
                <a:latin typeface="PT Sans" panose="020B0503020203020204" pitchFamily="34" charset="-52"/>
                <a:ea typeface="PT Sans" panose="020B0503020203020204" pitchFamily="34" charset="-52"/>
              </a:rPr>
              <a:t>Chusov</a:t>
            </a:r>
            <a:r>
              <a:rPr lang="en-US" sz="1400" dirty="0">
                <a:solidFill>
                  <a:srgbClr val="000000"/>
                </a:solidFill>
                <a:latin typeface="PT Sans" panose="020B0503020203020204" pitchFamily="34" charset="-52"/>
                <a:ea typeface="PT Sans" panose="020B0503020203020204" pitchFamily="34" charset="-52"/>
              </a:rPr>
              <a:t>, A., Abramov, V., </a:t>
            </a:r>
            <a:r>
              <a:rPr lang="en-US" sz="1400" dirty="0" err="1">
                <a:solidFill>
                  <a:srgbClr val="000000"/>
                </a:solidFill>
                <a:latin typeface="PT Sans" panose="020B0503020203020204" pitchFamily="34" charset="-52"/>
                <a:ea typeface="PT Sans" panose="020B0503020203020204" pitchFamily="34" charset="-52"/>
              </a:rPr>
              <a:t>Bagrova</a:t>
            </a:r>
            <a:r>
              <a:rPr lang="en-US" sz="1400" dirty="0">
                <a:solidFill>
                  <a:srgbClr val="000000"/>
                </a:solidFill>
                <a:latin typeface="PT Sans" panose="020B0503020203020204" pitchFamily="34" charset="-52"/>
                <a:ea typeface="PT Sans" panose="020B0503020203020204" pitchFamily="34" charset="-52"/>
              </a:rPr>
              <a:t>, T., &amp; Popov, N. (2018, June). </a:t>
            </a:r>
            <a:r>
              <a:rPr lang="en-US" sz="1400" b="1" dirty="0">
                <a:solidFill>
                  <a:srgbClr val="196400"/>
                </a:solidFill>
                <a:latin typeface="PT Sans" panose="020B0503020203020204" pitchFamily="34" charset="-52"/>
                <a:ea typeface="PT Sans" panose="020B0503020203020204" pitchFamily="34" charset="-52"/>
                <a:cs typeface="+mj-cs"/>
              </a:rPr>
              <a:t>Environmental Safety of the Nord Stream 2 Marine Gas Pipeline (Russian Section). </a:t>
            </a:r>
            <a:r>
              <a:rPr lang="en-US" sz="1400" dirty="0">
                <a:solidFill>
                  <a:srgbClr val="000000"/>
                </a:solidFill>
                <a:latin typeface="PT Sans" panose="020B0503020203020204" pitchFamily="34" charset="-52"/>
                <a:ea typeface="PT Sans" panose="020B0503020203020204" pitchFamily="34" charset="-52"/>
              </a:rPr>
              <a:t>In 2018 IEEE/OES Baltic International Symposium (BALTIC) (pp. 1-8). IEEE</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Korshunov</a:t>
            </a:r>
            <a:r>
              <a:rPr lang="en-US" sz="1400" dirty="0">
                <a:solidFill>
                  <a:srgbClr val="000000"/>
                </a:solidFill>
                <a:latin typeface="PT Sans" panose="020B0503020203020204" pitchFamily="34" charset="-52"/>
                <a:ea typeface="PT Sans" panose="020B0503020203020204" pitchFamily="34" charset="-52"/>
              </a:rPr>
              <a:t>, G. I., </a:t>
            </a:r>
            <a:r>
              <a:rPr lang="en-US" sz="1400" dirty="0" err="1">
                <a:solidFill>
                  <a:srgbClr val="000000"/>
                </a:solidFill>
                <a:latin typeface="PT Sans" panose="020B0503020203020204" pitchFamily="34" charset="-52"/>
                <a:ea typeface="PT Sans" panose="020B0503020203020204" pitchFamily="34" charset="-52"/>
              </a:rPr>
              <a:t>Polyakov</a:t>
            </a:r>
            <a:r>
              <a:rPr lang="en-US" sz="1400" dirty="0">
                <a:solidFill>
                  <a:srgbClr val="000000"/>
                </a:solidFill>
                <a:latin typeface="PT Sans" panose="020B0503020203020204" pitchFamily="34" charset="-52"/>
                <a:ea typeface="PT Sans" panose="020B0503020203020204" pitchFamily="34" charset="-52"/>
              </a:rPr>
              <a:t>, S. L., &amp; </a:t>
            </a:r>
            <a:r>
              <a:rPr lang="en-US" sz="1400" dirty="0" err="1">
                <a:solidFill>
                  <a:srgbClr val="000000"/>
                </a:solidFill>
                <a:latin typeface="PT Sans" panose="020B0503020203020204" pitchFamily="34" charset="-52"/>
                <a:ea typeface="PT Sans" panose="020B0503020203020204" pitchFamily="34" charset="-52"/>
              </a:rPr>
              <a:t>Shunmin</a:t>
            </a:r>
            <a:r>
              <a:rPr lang="en-US" sz="1400" dirty="0">
                <a:solidFill>
                  <a:srgbClr val="000000"/>
                </a:solidFill>
                <a:latin typeface="PT Sans" panose="020B0503020203020204" pitchFamily="34" charset="-52"/>
                <a:ea typeface="PT Sans" panose="020B0503020203020204" pitchFamily="34" charset="-52"/>
              </a:rPr>
              <a:t>, L. (2017, October). </a:t>
            </a:r>
            <a:r>
              <a:rPr lang="en-US" sz="1400" b="1" dirty="0">
                <a:solidFill>
                  <a:srgbClr val="196400"/>
                </a:solidFill>
                <a:latin typeface="PT Sans" panose="020B0503020203020204" pitchFamily="34" charset="-52"/>
                <a:ea typeface="PT Sans" panose="020B0503020203020204" pitchFamily="34" charset="-52"/>
                <a:cs typeface="+mj-cs"/>
              </a:rPr>
              <a:t>Assurance of reliability and safety in liquid hydrocarbons marine transportation and storing. </a:t>
            </a:r>
            <a:r>
              <a:rPr lang="en-US" sz="1400" dirty="0">
                <a:solidFill>
                  <a:srgbClr val="000000"/>
                </a:solidFill>
                <a:latin typeface="PT Sans" panose="020B0503020203020204" pitchFamily="34" charset="-52"/>
                <a:ea typeface="PT Sans" panose="020B0503020203020204" pitchFamily="34" charset="-52"/>
              </a:rPr>
              <a:t>In IOP Conference Series: Earth and Environmental Science (Vol. 87, No. 6, p. 062009). IOP Publishing</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Shestak</a:t>
            </a:r>
            <a:r>
              <a:rPr lang="en-US" sz="1400" dirty="0">
                <a:solidFill>
                  <a:srgbClr val="000000"/>
                </a:solidFill>
                <a:latin typeface="PT Sans" panose="020B0503020203020204" pitchFamily="34" charset="-52"/>
                <a:ea typeface="PT Sans" panose="020B0503020203020204" pitchFamily="34" charset="-52"/>
              </a:rPr>
              <a:t>, O., </a:t>
            </a:r>
            <a:r>
              <a:rPr lang="en-US" sz="1400" dirty="0" err="1">
                <a:solidFill>
                  <a:srgbClr val="000000"/>
                </a:solidFill>
                <a:latin typeface="PT Sans" panose="020B0503020203020204" pitchFamily="34" charset="-52"/>
                <a:ea typeface="PT Sans" panose="020B0503020203020204" pitchFamily="34" charset="-52"/>
              </a:rPr>
              <a:t>Shcheka</a:t>
            </a:r>
            <a:r>
              <a:rPr lang="en-US" sz="1400" dirty="0">
                <a:solidFill>
                  <a:srgbClr val="000000"/>
                </a:solidFill>
                <a:latin typeface="PT Sans" panose="020B0503020203020204" pitchFamily="34" charset="-52"/>
                <a:ea typeface="PT Sans" panose="020B0503020203020204" pitchFamily="34" charset="-52"/>
              </a:rPr>
              <a:t>, O. L., &amp; </a:t>
            </a:r>
            <a:r>
              <a:rPr lang="en-US" sz="1400" dirty="0" err="1">
                <a:solidFill>
                  <a:srgbClr val="000000"/>
                </a:solidFill>
                <a:latin typeface="PT Sans" panose="020B0503020203020204" pitchFamily="34" charset="-52"/>
                <a:ea typeface="PT Sans" panose="020B0503020203020204" pitchFamily="34" charset="-52"/>
              </a:rPr>
              <a:t>Klochkov</a:t>
            </a:r>
            <a:r>
              <a:rPr lang="en-US" sz="1400" dirty="0">
                <a:solidFill>
                  <a:srgbClr val="000000"/>
                </a:solidFill>
                <a:latin typeface="PT Sans" panose="020B0503020203020204" pitchFamily="34" charset="-52"/>
                <a:ea typeface="PT Sans" panose="020B0503020203020204" pitchFamily="34" charset="-52"/>
              </a:rPr>
              <a:t>, Y. (2020). </a:t>
            </a:r>
            <a:r>
              <a:rPr lang="en-US" sz="1400" b="1" dirty="0">
                <a:solidFill>
                  <a:srgbClr val="196400"/>
                </a:solidFill>
                <a:latin typeface="PT Sans" panose="020B0503020203020204" pitchFamily="34" charset="-52"/>
                <a:ea typeface="PT Sans" panose="020B0503020203020204" pitchFamily="34" charset="-52"/>
                <a:cs typeface="+mj-cs"/>
              </a:rPr>
              <a:t>Methodological aspects of use of countries experience in determining the directions of the strategic development of the Russian Federation arctic regions</a:t>
            </a:r>
            <a:r>
              <a:rPr lang="en-US" sz="1400" dirty="0">
                <a:solidFill>
                  <a:srgbClr val="000000"/>
                </a:solidFill>
                <a:latin typeface="PT Sans" panose="020B0503020203020204" pitchFamily="34" charset="-52"/>
                <a:ea typeface="PT Sans" panose="020B0503020203020204" pitchFamily="34" charset="-52"/>
              </a:rPr>
              <a:t>. International Journal of System Assurance Engineering and Management, 11(1), 44-62</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Gravit</a:t>
            </a:r>
            <a:r>
              <a:rPr lang="en-US" sz="1400" dirty="0">
                <a:solidFill>
                  <a:srgbClr val="000000"/>
                </a:solidFill>
                <a:latin typeface="PT Sans" panose="020B0503020203020204" pitchFamily="34" charset="-52"/>
                <a:ea typeface="PT Sans" panose="020B0503020203020204" pitchFamily="34" charset="-52"/>
              </a:rPr>
              <a:t>, M., </a:t>
            </a:r>
            <a:r>
              <a:rPr lang="en-US" sz="1400" dirty="0" err="1">
                <a:solidFill>
                  <a:srgbClr val="000000"/>
                </a:solidFill>
                <a:latin typeface="PT Sans" panose="020B0503020203020204" pitchFamily="34" charset="-52"/>
                <a:ea typeface="PT Sans" panose="020B0503020203020204" pitchFamily="34" charset="-52"/>
              </a:rPr>
              <a:t>Gumerova</a:t>
            </a:r>
            <a:r>
              <a:rPr lang="en-US" sz="1400" dirty="0">
                <a:solidFill>
                  <a:srgbClr val="000000"/>
                </a:solidFill>
                <a:latin typeface="PT Sans" panose="020B0503020203020204" pitchFamily="34" charset="-52"/>
                <a:ea typeface="PT Sans" panose="020B0503020203020204" pitchFamily="34" charset="-52"/>
              </a:rPr>
              <a:t>, E., Bardin, A., &amp; </a:t>
            </a:r>
            <a:r>
              <a:rPr lang="en-US" sz="1400" dirty="0" err="1">
                <a:solidFill>
                  <a:srgbClr val="000000"/>
                </a:solidFill>
                <a:latin typeface="PT Sans" panose="020B0503020203020204" pitchFamily="34" charset="-52"/>
                <a:ea typeface="PT Sans" panose="020B0503020203020204" pitchFamily="34" charset="-52"/>
              </a:rPr>
              <a:t>Lukinov</a:t>
            </a:r>
            <a:r>
              <a:rPr lang="en-US" sz="1400" dirty="0">
                <a:solidFill>
                  <a:srgbClr val="000000"/>
                </a:solidFill>
                <a:latin typeface="PT Sans" panose="020B0503020203020204" pitchFamily="34" charset="-52"/>
                <a:ea typeface="PT Sans" panose="020B0503020203020204" pitchFamily="34" charset="-52"/>
              </a:rPr>
              <a:t>, V. (2017, April). </a:t>
            </a:r>
            <a:r>
              <a:rPr lang="en-US" sz="1400" b="1" dirty="0">
                <a:solidFill>
                  <a:srgbClr val="196400"/>
                </a:solidFill>
                <a:latin typeface="PT Sans" panose="020B0503020203020204" pitchFamily="34" charset="-52"/>
                <a:ea typeface="PT Sans" panose="020B0503020203020204" pitchFamily="34" charset="-52"/>
                <a:cs typeface="+mj-cs"/>
              </a:rPr>
              <a:t>Increase of fire resistance limits of building structures of oil-and-gas complex under hydrocarbon fire. </a:t>
            </a:r>
            <a:r>
              <a:rPr lang="en-US" sz="1400" dirty="0">
                <a:solidFill>
                  <a:srgbClr val="000000"/>
                </a:solidFill>
                <a:latin typeface="PT Sans" panose="020B0503020203020204" pitchFamily="34" charset="-52"/>
                <a:ea typeface="PT Sans" panose="020B0503020203020204" pitchFamily="34" charset="-52"/>
              </a:rPr>
              <a:t>In Energy Management of Municipal Transportation Facilities and Transport (pp. 818-829). Springer, Cham.</a:t>
            </a:r>
            <a:endParaRPr lang="ru-RU" sz="1400" dirty="0">
              <a:solidFill>
                <a:srgbClr val="000000"/>
              </a:solidFill>
              <a:latin typeface="PT Sans" panose="020B0503020203020204" pitchFamily="34" charset="-52"/>
              <a:ea typeface="PT Sans" panose="020B0503020203020204" pitchFamily="34" charset="-52"/>
            </a:endParaRPr>
          </a:p>
        </p:txBody>
      </p:sp>
      <p:sp>
        <p:nvSpPr>
          <p:cNvPr id="7" name="TextBox 6"/>
          <p:cNvSpPr txBox="1"/>
          <p:nvPr/>
        </p:nvSpPr>
        <p:spPr>
          <a:xfrm>
            <a:off x="10401302" y="1582505"/>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19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8" name="TextBox 7"/>
          <p:cNvSpPr txBox="1"/>
          <p:nvPr/>
        </p:nvSpPr>
        <p:spPr>
          <a:xfrm>
            <a:off x="10401301" y="2361938"/>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17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9" name="TextBox 8"/>
          <p:cNvSpPr txBox="1"/>
          <p:nvPr/>
        </p:nvSpPr>
        <p:spPr>
          <a:xfrm>
            <a:off x="10401300" y="3409909"/>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12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10" name="TextBox 9"/>
          <p:cNvSpPr txBox="1"/>
          <p:nvPr/>
        </p:nvSpPr>
        <p:spPr>
          <a:xfrm>
            <a:off x="10401300" y="4189342"/>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12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11" name="TextBox 10"/>
          <p:cNvSpPr txBox="1"/>
          <p:nvPr/>
        </p:nvSpPr>
        <p:spPr>
          <a:xfrm>
            <a:off x="10401299" y="5068036"/>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11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Tree>
    <p:extLst>
      <p:ext uri="{BB962C8B-B14F-4D97-AF65-F5344CB8AC3E}">
        <p14:creationId xmlns:p14="http://schemas.microsoft.com/office/powerpoint/2010/main" val="144441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2" name="Прямоугольник 1"/>
          <p:cNvSpPr/>
          <p:nvPr/>
        </p:nvSpPr>
        <p:spPr>
          <a:xfrm>
            <a:off x="474266" y="211016"/>
            <a:ext cx="9403280" cy="461665"/>
          </a:xfrm>
          <a:prstGeom prst="rect">
            <a:avLst/>
          </a:prstGeom>
        </p:spPr>
        <p:txBody>
          <a:bodyPr wrap="none">
            <a:spAutoFit/>
          </a:bodyPr>
          <a:lstStyle/>
          <a:p>
            <a:r>
              <a:rPr lang="ru-RU" sz="2400" b="1" dirty="0">
                <a:solidFill>
                  <a:srgbClr val="00B050"/>
                </a:solidFill>
                <a:latin typeface="PT Sans" panose="020B0503020203020204" pitchFamily="34" charset="-52"/>
                <a:ea typeface="PT Sans" panose="020B0503020203020204" pitchFamily="34" charset="-52"/>
              </a:rPr>
              <a:t>Политех принял участие в тестовом заезде на роботе-</a:t>
            </a:r>
            <a:r>
              <a:rPr lang="ru-RU" sz="2400" b="1" dirty="0" err="1">
                <a:solidFill>
                  <a:srgbClr val="00B050"/>
                </a:solidFill>
                <a:latin typeface="PT Sans" panose="020B0503020203020204" pitchFamily="34" charset="-52"/>
                <a:ea typeface="PT Sans" panose="020B0503020203020204" pitchFamily="34" charset="-52"/>
              </a:rPr>
              <a:t>беспилотнике</a:t>
            </a:r>
            <a:endParaRPr lang="ru-RU" sz="2400" b="1" dirty="0">
              <a:solidFill>
                <a:srgbClr val="00B050"/>
              </a:solidFill>
              <a:latin typeface="PT Sans" panose="020B0503020203020204" pitchFamily="34" charset="-52"/>
              <a:ea typeface="PT Sans" panose="020B0503020203020204" pitchFamily="34" charset="-52"/>
            </a:endParaRPr>
          </a:p>
        </p:txBody>
      </p:sp>
      <p:sp>
        <p:nvSpPr>
          <p:cNvPr id="3" name="Прямоугольник 2"/>
          <p:cNvSpPr/>
          <p:nvPr/>
        </p:nvSpPr>
        <p:spPr>
          <a:xfrm>
            <a:off x="474266" y="782637"/>
            <a:ext cx="5977334" cy="5262979"/>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Петербургские школьники, воспитанники Академии парусного спорта и курсанты Нахимовского училища приняли участие в тестовом заезде на беспилотной надводной платформе «Кадет-М», разработанной Политехническим университетом и ГК «</a:t>
            </a:r>
            <a:r>
              <a:rPr lang="ru-RU" sz="1400" dirty="0" err="1">
                <a:latin typeface="PT Sans" panose="020B0503020203020204" pitchFamily="34" charset="-52"/>
                <a:ea typeface="PT Sans" panose="020B0503020203020204" pitchFamily="34" charset="-52"/>
              </a:rPr>
              <a:t>Хевел</a:t>
            </a:r>
            <a:r>
              <a:rPr lang="ru-RU" sz="1400" dirty="0">
                <a:latin typeface="PT Sans" panose="020B0503020203020204" pitchFamily="34" charset="-52"/>
                <a:ea typeface="PT Sans" panose="020B0503020203020204" pitchFamily="34" charset="-52"/>
              </a:rPr>
              <a:t>» совместно с Яхт-клубом Санкт-Петербурга и при поддержке Фонда содействия инновациям</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Беспилотная </a:t>
            </a:r>
            <a:r>
              <a:rPr lang="ru-RU" sz="1400" dirty="0">
                <a:latin typeface="PT Sans" panose="020B0503020203020204" pitchFamily="34" charset="-52"/>
                <a:ea typeface="PT Sans" panose="020B0503020203020204" pitchFamily="34" charset="-52"/>
              </a:rPr>
              <a:t>система разработана с целью внедрения современных технологий в океанологические и географические исследования в России. Сейчас на ее основе создаются детские классы по робототехнике для школьников.</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Уникальность «Кадет-М» заключается в том, что на нее можно установить модули полезной нагрузки в разных сочетаниях, определяемых требованиями миссии судна. Один из модулей — механическая рука с шестью степенями свободы и сменными механическими захватами. С помощью такой роботизированной руки можно собирать образцы водорослей и породы, подбирать плавающий мусор, передавать предметы или проводить операции по обслуживанию надводных объектов. Другой модуль — устройство для взятия проб воды на заданной глубине (до 30 м) с экспресс-анализом состава и построением карты загрязнений. Здесь же установлен бортовой дозиметр. Третий модуль — эхолот, дистанционно передающий батиметрические данные оператору и строящий 3D-карты глубин. В этом модуле есть и подводная видеокамера с возможностью погружения до 25 метров для обследования артефактов.</a:t>
            </a:r>
          </a:p>
        </p:txBody>
      </p:sp>
      <p:pic>
        <p:nvPicPr>
          <p:cNvPr id="2052" name="Picture 4" descr="Беспилотная платформа «Кадет-М» разработана Политехническим университетом и ГК «Хевел» совместно с Яхт-клубом Санкт-Петербурга и при поддержке Фонда содействия инновация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047" y="871537"/>
            <a:ext cx="5180928" cy="34517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84047" y="6261100"/>
            <a:ext cx="5180928" cy="400110"/>
          </a:xfrm>
          <a:prstGeom prst="rect">
            <a:avLst/>
          </a:prstGeom>
          <a:noFill/>
        </p:spPr>
        <p:txBody>
          <a:bodyPr wrap="square" rtlCol="0">
            <a:spAutoFit/>
          </a:bodyPr>
          <a:lstStyle/>
          <a:p>
            <a:r>
              <a:rPr lang="ru-RU" sz="1000" dirty="0" smtClean="0"/>
              <a:t>Источник: </a:t>
            </a:r>
            <a:r>
              <a:rPr lang="en-US" sz="1000" dirty="0">
                <a:hlinkClick r:id="rId3"/>
              </a:rPr>
              <a:t>https://www.spbstu.ru/media/news/nauka_i_innovatsii/politekh-prinyal-uchastie-v-testovom-zaezde-na-robote-bespilotnike/?</a:t>
            </a:r>
            <a:r>
              <a:rPr lang="en-US" sz="1000" dirty="0" smtClean="0">
                <a:hlinkClick r:id="rId3"/>
              </a:rPr>
              <a:t>sphrase_id=2196066</a:t>
            </a:r>
            <a:r>
              <a:rPr lang="ru-RU" sz="1000" dirty="0" smtClean="0"/>
              <a:t> </a:t>
            </a:r>
            <a:endParaRPr lang="ru-RU" sz="1000" dirty="0"/>
          </a:p>
        </p:txBody>
      </p:sp>
    </p:spTree>
    <p:extLst>
      <p:ext uri="{BB962C8B-B14F-4D97-AF65-F5344CB8AC3E}">
        <p14:creationId xmlns:p14="http://schemas.microsoft.com/office/powerpoint/2010/main" val="3982924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9838592" y="207583"/>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a:solidFill>
                  <a:schemeClr val="accent6">
                    <a:lumMod val="60000"/>
                    <a:lumOff val="40000"/>
                  </a:schemeClr>
                </a:solidFill>
              </a:rPr>
              <a:t>П</a:t>
            </a:r>
            <a:r>
              <a:rPr lang="ru-RU" b="1" dirty="0" err="1" smtClean="0">
                <a:solidFill>
                  <a:schemeClr val="accent6">
                    <a:lumMod val="60000"/>
                    <a:lumOff val="40000"/>
                  </a:schemeClr>
                </a:solidFill>
              </a:rPr>
              <a:t>олитех</a:t>
            </a:r>
            <a:endParaRPr lang="ru-RU" b="1" dirty="0">
              <a:solidFill>
                <a:schemeClr val="accent6">
                  <a:lumMod val="60000"/>
                  <a:lumOff val="40000"/>
                </a:schemeClr>
              </a:solidFill>
            </a:endParaRPr>
          </a:p>
        </p:txBody>
      </p:sp>
      <p:sp>
        <p:nvSpPr>
          <p:cNvPr id="2" name="Прямоугольник 1"/>
          <p:cNvSpPr/>
          <p:nvPr/>
        </p:nvSpPr>
        <p:spPr>
          <a:xfrm>
            <a:off x="641810" y="158765"/>
            <a:ext cx="6055697" cy="461665"/>
          </a:xfrm>
          <a:prstGeom prst="rect">
            <a:avLst/>
          </a:prstGeom>
        </p:spPr>
        <p:txBody>
          <a:bodyPr wrap="none">
            <a:spAutoFit/>
          </a:bodyPr>
          <a:lstStyle/>
          <a:p>
            <a:r>
              <a:rPr lang="ru-RU" sz="2400" b="1" dirty="0" err="1" smtClean="0">
                <a:solidFill>
                  <a:srgbClr val="00B050"/>
                </a:solidFill>
                <a:latin typeface="PT Sans" panose="020B0503020203020204" pitchFamily="34" charset="-52"/>
                <a:ea typeface="PT Sans" panose="020B0503020203020204" pitchFamily="34" charset="-52"/>
              </a:rPr>
              <a:t>Экотехническая</a:t>
            </a:r>
            <a:r>
              <a:rPr lang="ru-RU" sz="2400" b="1" dirty="0" smtClean="0">
                <a:solidFill>
                  <a:srgbClr val="00B050"/>
                </a:solidFill>
                <a:latin typeface="PT Sans" panose="020B0503020203020204" pitchFamily="34" charset="-52"/>
                <a:ea typeface="PT Sans" panose="020B0503020203020204" pitchFamily="34" charset="-52"/>
              </a:rPr>
              <a:t> школа </a:t>
            </a:r>
            <a:r>
              <a:rPr lang="ru-RU" sz="2400" b="1" dirty="0">
                <a:solidFill>
                  <a:srgbClr val="00B050"/>
                </a:solidFill>
                <a:latin typeface="PT Sans" panose="020B0503020203020204" pitchFamily="34" charset="-52"/>
                <a:ea typeface="PT Sans" panose="020B0503020203020204" pitchFamily="34" charset="-52"/>
              </a:rPr>
              <a:t>“</a:t>
            </a:r>
            <a:r>
              <a:rPr lang="ru-RU" sz="2400" b="1" dirty="0" err="1">
                <a:solidFill>
                  <a:srgbClr val="00B050"/>
                </a:solidFill>
                <a:latin typeface="PT Sans" panose="020B0503020203020204" pitchFamily="34" charset="-52"/>
                <a:ea typeface="PT Sans" panose="020B0503020203020204" pitchFamily="34" charset="-52"/>
              </a:rPr>
              <a:t>Life</a:t>
            </a:r>
            <a:r>
              <a:rPr lang="ru-RU" sz="2400" b="1" dirty="0">
                <a:solidFill>
                  <a:srgbClr val="00B050"/>
                </a:solidFill>
                <a:latin typeface="PT Sans" panose="020B0503020203020204" pitchFamily="34" charset="-52"/>
                <a:ea typeface="PT Sans" panose="020B0503020203020204" pitchFamily="34" charset="-52"/>
              </a:rPr>
              <a:t> </a:t>
            </a:r>
            <a:r>
              <a:rPr lang="ru-RU" sz="2400" b="1" dirty="0" err="1">
                <a:solidFill>
                  <a:srgbClr val="00B050"/>
                </a:solidFill>
                <a:latin typeface="PT Sans" panose="020B0503020203020204" pitchFamily="34" charset="-52"/>
                <a:ea typeface="PT Sans" panose="020B0503020203020204" pitchFamily="34" charset="-52"/>
              </a:rPr>
              <a:t>Science</a:t>
            </a:r>
            <a:r>
              <a:rPr lang="ru-RU" sz="2400" b="1" dirty="0">
                <a:solidFill>
                  <a:srgbClr val="00B050"/>
                </a:solidFill>
                <a:latin typeface="PT Sans" panose="020B0503020203020204" pitchFamily="34" charset="-52"/>
                <a:ea typeface="PT Sans" panose="020B0503020203020204" pitchFamily="34" charset="-52"/>
              </a:rPr>
              <a:t> </a:t>
            </a:r>
            <a:r>
              <a:rPr lang="ru-RU" sz="2400" b="1" dirty="0" err="1">
                <a:solidFill>
                  <a:srgbClr val="00B050"/>
                </a:solidFill>
                <a:latin typeface="PT Sans" panose="020B0503020203020204" pitchFamily="34" charset="-52"/>
                <a:ea typeface="PT Sans" panose="020B0503020203020204" pitchFamily="34" charset="-52"/>
              </a:rPr>
              <a:t>School</a:t>
            </a:r>
            <a:r>
              <a:rPr lang="ru-RU" sz="2400" b="1" dirty="0">
                <a:solidFill>
                  <a:srgbClr val="00B050"/>
                </a:solidFill>
                <a:latin typeface="PT Sans" panose="020B0503020203020204" pitchFamily="34" charset="-52"/>
                <a:ea typeface="PT Sans" panose="020B0503020203020204" pitchFamily="34" charset="-52"/>
              </a:rPr>
              <a:t>”</a:t>
            </a:r>
            <a:endParaRPr lang="ru-RU" sz="2400" b="1" i="0" dirty="0">
              <a:solidFill>
                <a:srgbClr val="00B050"/>
              </a:solidFill>
              <a:effectLst/>
              <a:latin typeface="PT Sans" panose="020B0503020203020204" pitchFamily="34" charset="-52"/>
              <a:ea typeface="PT Sans" panose="020B0503020203020204" pitchFamily="34" charset="-52"/>
            </a:endParaRPr>
          </a:p>
        </p:txBody>
      </p:sp>
      <p:pic>
        <p:nvPicPr>
          <p:cNvPr id="1026" name="Picture 2" descr="В Политехе состоялось закрытие экотехнической школы “Life Science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839" y="898200"/>
            <a:ext cx="4074592" cy="27153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41810" y="796600"/>
            <a:ext cx="7155302" cy="4616648"/>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Санкт-Петербургский политехнический университет Петра Великого и Российский педагогический университет им. А. И. Герцена совместно с Академией талантов с 4 по 16 октября провели проектную междисциплинарную школу «</a:t>
            </a:r>
            <a:r>
              <a:rPr lang="ru-RU" sz="1400" dirty="0" err="1">
                <a:latin typeface="PT Sans" panose="020B0503020203020204" pitchFamily="34" charset="-52"/>
                <a:ea typeface="PT Sans" panose="020B0503020203020204" pitchFamily="34" charset="-52"/>
              </a:rPr>
              <a:t>Life</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Science</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School</a:t>
            </a:r>
            <a:r>
              <a:rPr lang="ru-RU" sz="1400" dirty="0">
                <a:latin typeface="PT Sans" panose="020B0503020203020204" pitchFamily="34" charset="-52"/>
                <a:ea typeface="PT Sans" panose="020B0503020203020204" pitchFamily="34" charset="-52"/>
              </a:rPr>
              <a:t>: прикладные экологические задачи современного мегаполиса</a:t>
            </a:r>
            <a:r>
              <a:rPr lang="ru-RU" sz="1400" dirty="0" smtClean="0">
                <a:latin typeface="PT Sans" panose="020B0503020203020204" pitchFamily="34" charset="-52"/>
                <a:ea typeface="PT Sans" panose="020B0503020203020204" pitchFamily="34" charset="-52"/>
              </a:rPr>
              <a:t>». </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В профильной смене приняли участие 34 студента СПбПУ и РГПУ им. А.И. Герцена и 48 учащихся из школ Санкт-Петербурга. Научными руководителями команд и преподавателями школы «</a:t>
            </a:r>
            <a:r>
              <a:rPr lang="ru-RU" sz="1400" dirty="0" err="1">
                <a:latin typeface="PT Sans" panose="020B0503020203020204" pitchFamily="34" charset="-52"/>
                <a:ea typeface="PT Sans" panose="020B0503020203020204" pitchFamily="34" charset="-52"/>
              </a:rPr>
              <a:t>Life</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Science</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School</a:t>
            </a:r>
            <a:r>
              <a:rPr lang="ru-RU" sz="1400" dirty="0">
                <a:latin typeface="PT Sans" panose="020B0503020203020204" pitchFamily="34" charset="-52"/>
                <a:ea typeface="PT Sans" panose="020B0503020203020204" pitchFamily="34" charset="-52"/>
              </a:rPr>
              <a:t>» от Политехнического университета стали первый проректор Виталий СЕРГЕЕВ, профессор и советник ректора Вадим КОРАБЛЁВ, профессор и директор Инженерно-строительного института Галина КОЗИНЕЦ, директор Высшей школы биотехнологий и пищевых производств Юлия БАЗАРНОВА, профессор и руководитель научно-исследовательской лаборатории «Промышленная экология» Наталья ПОЛЕТАЕВА</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Благодаря партнерству двух крупных университетов и вовлечению в команды участников с различными компетенциями — биологов, экологов, студентов инженерной и </a:t>
            </a:r>
            <a:r>
              <a:rPr lang="ru-RU" sz="1400" dirty="0" err="1">
                <a:latin typeface="PT Sans" panose="020B0503020203020204" pitchFamily="34" charset="-52"/>
                <a:ea typeface="PT Sans" panose="020B0503020203020204" pitchFamily="34" charset="-52"/>
              </a:rPr>
              <a:t>it</a:t>
            </a:r>
            <a:r>
              <a:rPr lang="ru-RU" sz="1400" dirty="0">
                <a:latin typeface="PT Sans" panose="020B0503020203020204" pitchFamily="34" charset="-52"/>
                <a:ea typeface="PT Sans" panose="020B0503020203020204" pitchFamily="34" charset="-52"/>
              </a:rPr>
              <a:t>-направленности, были созданы уникальные стартовые условия для развития междисциплинарных научно-исследовательских и опытно-конструкторских разработок.</a:t>
            </a:r>
          </a:p>
          <a:p>
            <a:pPr algn="just"/>
            <a:r>
              <a:rPr lang="ru-RU" sz="1400" dirty="0">
                <a:latin typeface="PT Sans" panose="020B0503020203020204" pitchFamily="34" charset="-52"/>
                <a:ea typeface="PT Sans" panose="020B0503020203020204" pitchFamily="34" charset="-52"/>
              </a:rPr>
              <a:t>Под руководством ученых участники создали </a:t>
            </a:r>
            <a:r>
              <a:rPr lang="ru-RU" sz="1400" b="1" dirty="0">
                <a:latin typeface="PT Sans" panose="020B0503020203020204" pitchFamily="34" charset="-52"/>
                <a:ea typeface="PT Sans" panose="020B0503020203020204" pitchFamily="34" charset="-52"/>
              </a:rPr>
              <a:t>макеты очистки сточных вод предприятий с помощью микроводорослей</a:t>
            </a:r>
            <a:r>
              <a:rPr lang="ru-RU" sz="1400" dirty="0">
                <a:latin typeface="PT Sans" panose="020B0503020203020204" pitchFamily="34" charset="-52"/>
                <a:ea typeface="PT Sans" panose="020B0503020203020204" pitchFamily="34" charset="-52"/>
              </a:rPr>
              <a:t>, производства биостимуляторов растений и нашли способ </a:t>
            </a:r>
            <a:r>
              <a:rPr lang="ru-RU" sz="1400" b="1" dirty="0">
                <a:latin typeface="PT Sans" panose="020B0503020203020204" pitchFamily="34" charset="-52"/>
                <a:ea typeface="PT Sans" panose="020B0503020203020204" pitchFamily="34" charset="-52"/>
              </a:rPr>
              <a:t>получения </a:t>
            </a:r>
            <a:r>
              <a:rPr lang="ru-RU" sz="1400" b="1" dirty="0" err="1">
                <a:latin typeface="PT Sans" panose="020B0503020203020204" pitchFamily="34" charset="-52"/>
                <a:ea typeface="PT Sans" panose="020B0503020203020204" pitchFamily="34" charset="-52"/>
              </a:rPr>
              <a:t>биосорбента</a:t>
            </a:r>
            <a:r>
              <a:rPr lang="ru-RU" sz="1400" b="1" dirty="0">
                <a:latin typeface="PT Sans" panose="020B0503020203020204" pitchFamily="34" charset="-52"/>
                <a:ea typeface="PT Sans" panose="020B0503020203020204" pitchFamily="34" charset="-52"/>
              </a:rPr>
              <a:t> </a:t>
            </a:r>
            <a:r>
              <a:rPr lang="ru-RU" sz="1400" b="1" dirty="0" err="1">
                <a:latin typeface="PT Sans" panose="020B0503020203020204" pitchFamily="34" charset="-52"/>
                <a:ea typeface="PT Sans" panose="020B0503020203020204" pitchFamily="34" charset="-52"/>
              </a:rPr>
              <a:t>хитозан+оксид</a:t>
            </a:r>
            <a:r>
              <a:rPr lang="ru-RU" sz="1400" b="1" dirty="0">
                <a:latin typeface="PT Sans" panose="020B0503020203020204" pitchFamily="34" charset="-52"/>
                <a:ea typeface="PT Sans" panose="020B0503020203020204" pitchFamily="34" charset="-52"/>
              </a:rPr>
              <a:t> </a:t>
            </a:r>
            <a:r>
              <a:rPr lang="ru-RU" sz="1400" b="1" dirty="0" err="1">
                <a:latin typeface="PT Sans" panose="020B0503020203020204" pitchFamily="34" charset="-52"/>
                <a:ea typeface="PT Sans" panose="020B0503020203020204" pitchFamily="34" charset="-52"/>
              </a:rPr>
              <a:t>графена</a:t>
            </a:r>
            <a:r>
              <a:rPr lang="ru-RU" sz="1400" b="1" dirty="0">
                <a:latin typeface="PT Sans" panose="020B0503020203020204" pitchFamily="34" charset="-52"/>
                <a:ea typeface="PT Sans" panose="020B0503020203020204" pitchFamily="34" charset="-52"/>
              </a:rPr>
              <a:t> для очистки сточных вод.</a:t>
            </a:r>
          </a:p>
        </p:txBody>
      </p:sp>
      <p:pic>
        <p:nvPicPr>
          <p:cNvPr id="1028" name="Picture 4" descr="https://www.spbstu.ru/upload/media/images/news/2021-10-18/school_closur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838" y="3822853"/>
            <a:ext cx="4083343" cy="2721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1810" y="6297798"/>
            <a:ext cx="7249098" cy="246221"/>
          </a:xfrm>
          <a:prstGeom prst="rect">
            <a:avLst/>
          </a:prstGeom>
          <a:noFill/>
        </p:spPr>
        <p:txBody>
          <a:bodyPr wrap="square" rtlCol="0">
            <a:spAutoFit/>
          </a:bodyPr>
          <a:lstStyle/>
          <a:p>
            <a:r>
              <a:rPr lang="ru-RU" sz="1000" dirty="0" smtClean="0"/>
              <a:t>Источник: </a:t>
            </a:r>
            <a:r>
              <a:rPr lang="en-US" sz="1000" dirty="0">
                <a:hlinkClick r:id="rId4"/>
              </a:rPr>
              <a:t>https://www.spbstu.ru/media/news/education/v-politekhe-sostoyalos-zakrytie-ekotekhnicheskoy-shkoly-life-science-school</a:t>
            </a:r>
            <a:r>
              <a:rPr lang="en-US" sz="1000" dirty="0" smtClean="0">
                <a:hlinkClick r:id="rId4"/>
              </a:rPr>
              <a:t>/</a:t>
            </a:r>
            <a:r>
              <a:rPr lang="ru-RU" sz="1000" dirty="0" smtClean="0"/>
              <a:t> </a:t>
            </a:r>
            <a:endParaRPr lang="ru-RU" sz="1000" dirty="0"/>
          </a:p>
        </p:txBody>
      </p:sp>
    </p:spTree>
    <p:extLst>
      <p:ext uri="{BB962C8B-B14F-4D97-AF65-F5344CB8AC3E}">
        <p14:creationId xmlns:p14="http://schemas.microsoft.com/office/powerpoint/2010/main" val="63392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p:cNvSpPr txBox="1"/>
          <p:nvPr/>
        </p:nvSpPr>
        <p:spPr>
          <a:xfrm>
            <a:off x="9838592" y="17590"/>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4" name="Прямоугольник 3"/>
          <p:cNvSpPr/>
          <p:nvPr/>
        </p:nvSpPr>
        <p:spPr>
          <a:xfrm>
            <a:off x="519952" y="545513"/>
            <a:ext cx="9440790" cy="461665"/>
          </a:xfrm>
          <a:prstGeom prst="rect">
            <a:avLst/>
          </a:prstGeom>
        </p:spPr>
        <p:txBody>
          <a:bodyPr wrap="none">
            <a:spAutoFit/>
          </a:bodyPr>
          <a:lstStyle/>
          <a:p>
            <a:r>
              <a:rPr lang="ru-RU" sz="2400" b="1" dirty="0">
                <a:solidFill>
                  <a:srgbClr val="00B050"/>
                </a:solidFill>
                <a:latin typeface="PT Sans" panose="020B0503020203020204" pitchFamily="34" charset="-52"/>
                <a:ea typeface="PT Sans" panose="020B0503020203020204" pitchFamily="34" charset="-52"/>
              </a:rPr>
              <a:t>Политех будет участвовать в водоснабжении малых городов России</a:t>
            </a:r>
          </a:p>
        </p:txBody>
      </p:sp>
      <p:sp>
        <p:nvSpPr>
          <p:cNvPr id="5" name="Прямоугольник 4"/>
          <p:cNvSpPr/>
          <p:nvPr/>
        </p:nvSpPr>
        <p:spPr>
          <a:xfrm>
            <a:off x="519952" y="1116774"/>
            <a:ext cx="7371141" cy="4616648"/>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Санкт-Петербургский политехнический университет Петра Великого и НИИ «Полюс» имени М. Ф. Стельмаха заключили соглашение о стратегическом партнерстве для реализации проекта «Малые водоканалы России</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Социальная значимость проекта обусловлена тем, что 35 % сельского населения и 10 % жителей малых городов до сих пор недоступны услуги водоснабжения и водоотведения. А там, где они есть, оставляет желать лучшего их качество: зачастую вода подается с перебоями (иногда лишь на несколько часов в сутки) и не соответствует санитарным нормам</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Участие Политехнического университета в проекте подразумевает подготовку, переподготовку и повышение квалификации кадров; разработку и внедрение продуктов на базе цифровых технологий, в том числе создание цифровой платформы «Цифровой водоканал»; организацию и управление инвестиционно-строительными проектами; цифровую трансформацию предприятия и эффективное управление цифровым производством; развитие технологий по утилизации осадков водоочистки и очистки сточных вод, разработку новых материалов для локальных систем водоснабжения и водоотведения</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Проект интересен также своей </a:t>
            </a:r>
            <a:r>
              <a:rPr lang="ru-RU" sz="1400" dirty="0" err="1">
                <a:latin typeface="PT Sans" panose="020B0503020203020204" pitchFamily="34" charset="-52"/>
                <a:ea typeface="PT Sans" panose="020B0503020203020204" pitchFamily="34" charset="-52"/>
              </a:rPr>
              <a:t>междисциплинарностью</a:t>
            </a:r>
            <a:r>
              <a:rPr lang="ru-RU" sz="1400" dirty="0">
                <a:latin typeface="PT Sans" panose="020B0503020203020204" pitchFamily="34" charset="-52"/>
                <a:ea typeface="PT Sans" panose="020B0503020203020204" pitchFamily="34" charset="-52"/>
              </a:rPr>
              <a:t>, ведь в нем задействованы сразу несколько институтов СПбПУ: ИППТ, ИСИ, ИЭ, </a:t>
            </a:r>
            <a:r>
              <a:rPr lang="ru-RU" sz="1400" dirty="0" err="1">
                <a:latin typeface="PT Sans" panose="020B0503020203020204" pitchFamily="34" charset="-52"/>
                <a:ea typeface="PT Sans" panose="020B0503020203020204" pitchFamily="34" charset="-52"/>
              </a:rPr>
              <a:t>ИПМЭиТ</a:t>
            </a:r>
            <a:r>
              <a:rPr lang="ru-RU" sz="1400" dirty="0">
                <a:latin typeface="PT Sans" panose="020B0503020203020204" pitchFamily="34" charset="-52"/>
                <a:ea typeface="PT Sans" panose="020B0503020203020204" pitchFamily="34" charset="-52"/>
              </a:rPr>
              <a:t>, ИКНТ, </a:t>
            </a:r>
            <a:r>
              <a:rPr lang="ru-RU" sz="1400" dirty="0" err="1">
                <a:latin typeface="PT Sans" panose="020B0503020203020204" pitchFamily="34" charset="-52"/>
                <a:ea typeface="PT Sans" panose="020B0503020203020204" pitchFamily="34" charset="-52"/>
              </a:rPr>
              <a:t>ИБСиБ</a:t>
            </a:r>
            <a:r>
              <a:rPr lang="ru-RU" sz="1400" dirty="0">
                <a:latin typeface="PT Sans" panose="020B0503020203020204" pitchFamily="34" charset="-52"/>
                <a:ea typeface="PT Sans" panose="020B0503020203020204" pitchFamily="34" charset="-52"/>
              </a:rPr>
              <a:t>.</a:t>
            </a:r>
          </a:p>
        </p:txBody>
      </p:sp>
      <p:sp>
        <p:nvSpPr>
          <p:cNvPr id="6" name="Прямоугольник 5"/>
          <p:cNvSpPr/>
          <p:nvPr/>
        </p:nvSpPr>
        <p:spPr>
          <a:xfrm>
            <a:off x="519952" y="6611779"/>
            <a:ext cx="6614311" cy="246221"/>
          </a:xfrm>
          <a:prstGeom prst="rect">
            <a:avLst/>
          </a:prstGeom>
        </p:spPr>
        <p:txBody>
          <a:bodyPr wrap="none">
            <a:spAutoFit/>
          </a:bodyPr>
          <a:lstStyle/>
          <a:p>
            <a:r>
              <a:rPr lang="ru-RU" sz="1000" dirty="0">
                <a:latin typeface="PT Sans" panose="020B0503020203020204" pitchFamily="34" charset="-52"/>
                <a:ea typeface="PT Sans" panose="020B0503020203020204" pitchFamily="34" charset="-52"/>
              </a:rPr>
              <a:t>Источник: </a:t>
            </a:r>
            <a:r>
              <a:rPr lang="en-US" sz="1000" dirty="0">
                <a:latin typeface="PT Sans" panose="020B0503020203020204" pitchFamily="34" charset="-52"/>
                <a:ea typeface="PT Sans" panose="020B0503020203020204" pitchFamily="34" charset="-52"/>
                <a:hlinkClick r:id="rId2"/>
              </a:rPr>
              <a:t>https://www.spbstu.ru/media/news/partnership/polytech-will-participate-water-supply-small-cities-russia</a:t>
            </a:r>
            <a:r>
              <a:rPr lang="en-US" sz="1000" dirty="0" smtClean="0">
                <a:latin typeface="PT Sans" panose="020B0503020203020204" pitchFamily="34" charset="-52"/>
                <a:ea typeface="PT Sans" panose="020B0503020203020204" pitchFamily="34" charset="-52"/>
                <a:hlinkClick r:id="rId2"/>
              </a:rPr>
              <a:t>/</a:t>
            </a:r>
            <a:r>
              <a:rPr lang="ru-RU" sz="1000" dirty="0" smtClean="0">
                <a:latin typeface="PT Sans" panose="020B0503020203020204" pitchFamily="34" charset="-52"/>
                <a:ea typeface="PT Sans" panose="020B0503020203020204" pitchFamily="34" charset="-52"/>
              </a:rPr>
              <a:t> </a:t>
            </a:r>
            <a:endParaRPr lang="ru-RU" sz="1000" dirty="0"/>
          </a:p>
        </p:txBody>
      </p:sp>
      <p:pic>
        <p:nvPicPr>
          <p:cNvPr id="7" name="Picture 2" descr="Ректор СПбПУ Андрей Рудской и генеральный директор НИИ «Полюс» им. Стельмаха Евгений Кузнецов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7175" y="3789923"/>
            <a:ext cx="3414016" cy="25605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В мультидисциплинарном проекте «Малые водоканалы России» задействованы несколько институтов СПбПУ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7176" y="1149088"/>
            <a:ext cx="3414015" cy="227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7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a:solidFill>
                  <a:schemeClr val="accent6">
                    <a:lumMod val="60000"/>
                    <a:lumOff val="40000"/>
                  </a:schemeClr>
                </a:solidFill>
              </a:rPr>
              <a:t>П</a:t>
            </a:r>
            <a:r>
              <a:rPr lang="ru-RU" b="1" dirty="0" err="1" smtClean="0">
                <a:solidFill>
                  <a:schemeClr val="accent6">
                    <a:lumMod val="60000"/>
                    <a:lumOff val="40000"/>
                  </a:schemeClr>
                </a:solidFill>
              </a:rPr>
              <a:t>олитех</a:t>
            </a:r>
            <a:endParaRPr lang="ru-RU" b="1" dirty="0">
              <a:solidFill>
                <a:schemeClr val="accent6">
                  <a:lumMod val="60000"/>
                  <a:lumOff val="40000"/>
                </a:schemeClr>
              </a:solidFill>
            </a:endParaRPr>
          </a:p>
        </p:txBody>
      </p:sp>
      <p:sp>
        <p:nvSpPr>
          <p:cNvPr id="2" name="Прямоугольник 1"/>
          <p:cNvSpPr/>
          <p:nvPr/>
        </p:nvSpPr>
        <p:spPr>
          <a:xfrm>
            <a:off x="594912" y="164849"/>
            <a:ext cx="8893332" cy="461665"/>
          </a:xfrm>
          <a:prstGeom prst="rect">
            <a:avLst/>
          </a:prstGeom>
        </p:spPr>
        <p:txBody>
          <a:bodyPr wrap="none">
            <a:spAutoFit/>
          </a:bodyPr>
          <a:lstStyle/>
          <a:p>
            <a:r>
              <a:rPr lang="ru-RU" sz="2400" b="1" dirty="0" smtClean="0">
                <a:solidFill>
                  <a:srgbClr val="00B050"/>
                </a:solidFill>
                <a:latin typeface="PT Sans" panose="020B0503020203020204" pitchFamily="34" charset="-52"/>
                <a:ea typeface="PT Sans" panose="020B0503020203020204" pitchFamily="34" charset="-52"/>
              </a:rPr>
              <a:t>Соревнования </a:t>
            </a:r>
            <a:r>
              <a:rPr lang="ru-RU" sz="2400" b="1" dirty="0">
                <a:solidFill>
                  <a:srgbClr val="00B050"/>
                </a:solidFill>
                <a:latin typeface="PT Sans" panose="020B0503020203020204" pitchFamily="34" charset="-52"/>
                <a:ea typeface="PT Sans" panose="020B0503020203020204" pitchFamily="34" charset="-52"/>
              </a:rPr>
              <a:t>по надводному робототехническому многоборью</a:t>
            </a:r>
            <a:endParaRPr lang="ru-RU" sz="2400" b="1" i="0" dirty="0">
              <a:solidFill>
                <a:srgbClr val="00B050"/>
              </a:solidFill>
              <a:effectLst/>
              <a:latin typeface="PT Sans" panose="020B0503020203020204" pitchFamily="34" charset="-52"/>
              <a:ea typeface="PT Sans" panose="020B0503020203020204" pitchFamily="34" charset="-52"/>
            </a:endParaRPr>
          </a:p>
        </p:txBody>
      </p:sp>
      <p:sp>
        <p:nvSpPr>
          <p:cNvPr id="3" name="Прямоугольник 2"/>
          <p:cNvSpPr/>
          <p:nvPr/>
        </p:nvSpPr>
        <p:spPr>
          <a:xfrm>
            <a:off x="594912" y="796860"/>
            <a:ext cx="6597190" cy="4832092"/>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5 и 6 июня во время фестиваля «Паруса Кронштадта», посвященного открытию парусной навигации в Санкт-Петербурге, впервые прошли соревнования по надводному робототехническому многоборью. Мероприятие организовали Морская академия «Арктур» и Санкт-Петербургский политехнический университет Петра Великого при поддержке Фонда содействия инновациям. Для выполнения заданий Политех предоставил разработанную в Центре технологических проектов СПбПУ мобильную платформу «Кадет-М». Ребятам нужно было показать свои способности в номинациях: скорость, маневренность, навигация и инженерный конкурс (разработка полезной нагрузки для сбора «мусора» с поверхности воды</a:t>
            </a:r>
            <a:r>
              <a:rPr lang="ru-RU" sz="1400" dirty="0" smtClean="0">
                <a:latin typeface="PT Sans" panose="020B0503020203020204" pitchFamily="34" charset="-52"/>
                <a:ea typeface="PT Sans" panose="020B0503020203020204" pitchFamily="34" charset="-52"/>
              </a:rPr>
              <a:t>). </a:t>
            </a:r>
          </a:p>
          <a:p>
            <a:pPr algn="just"/>
            <a:endParaRPr lang="ru-RU" sz="1400" b="1"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По легенде, участники соревнования проводили исследования дна на надводной платформе «Кадет-М» и заметили, что неподалеку от них попал в аварию мусоровоз. Один из контейнеров упал в воду, и участникам надо было как можно быстрее собрать мусор, пока он не уплыл дальше, в открытое море. В условиях ограниченности ресурсов ребятам приходилось придумывать, как решить проблему, используя подручные средства</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После церемонии награждения надводную платформу «Кадет-М» торжественно передали Нахимовскому военно-морскому училищу. Подарок принял заместитель начальника училища по инновационным образовательным технологиям С.Ю. БИБИКОВ.</a:t>
            </a:r>
          </a:p>
        </p:txBody>
      </p:sp>
      <p:sp>
        <p:nvSpPr>
          <p:cNvPr id="4" name="TextBox 3"/>
          <p:cNvSpPr txBox="1"/>
          <p:nvPr/>
        </p:nvSpPr>
        <p:spPr>
          <a:xfrm>
            <a:off x="594912" y="6297798"/>
            <a:ext cx="6301188" cy="400110"/>
          </a:xfrm>
          <a:prstGeom prst="rect">
            <a:avLst/>
          </a:prstGeom>
          <a:noFill/>
        </p:spPr>
        <p:txBody>
          <a:bodyPr wrap="square" rtlCol="0">
            <a:spAutoFit/>
          </a:bodyPr>
          <a:lstStyle/>
          <a:p>
            <a:r>
              <a:rPr lang="ru-RU" sz="1000" dirty="0" smtClean="0"/>
              <a:t>Источник: </a:t>
            </a:r>
            <a:r>
              <a:rPr lang="en-US" sz="1000" dirty="0">
                <a:hlinkClick r:id="rId2"/>
              </a:rPr>
              <a:t>https://www.spbstu.ru/media/news/studencheskaya_zhizn/politekh-provel-sorevnovaniya-po-robototekhnicheskomu-mnogoboryu/?</a:t>
            </a:r>
            <a:r>
              <a:rPr lang="en-US" sz="1000" dirty="0" smtClean="0">
                <a:hlinkClick r:id="rId2"/>
              </a:rPr>
              <a:t>sphrase_id=2196066</a:t>
            </a:r>
            <a:r>
              <a:rPr lang="ru-RU" sz="1000" dirty="0" smtClean="0"/>
              <a:t> </a:t>
            </a:r>
            <a:endParaRPr lang="ru-RU" sz="1000" dirty="0"/>
          </a:p>
        </p:txBody>
      </p:sp>
      <p:pic>
        <p:nvPicPr>
          <p:cNvPr id="5122" name="Picture 2" descr="Победители соревнований из Кронштадтского отделения Санкт-Петербургского кадетского корпуса Следственного комитета Российской Федер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11180"/>
            <a:ext cx="4262111" cy="2841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оманда кадетов Нахимовского военно-морского училища на соревнованиях по надводному робототехническому многоборью"/>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3785457"/>
            <a:ext cx="4262111" cy="284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06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p:cNvSpPr txBox="1"/>
          <p:nvPr/>
        </p:nvSpPr>
        <p:spPr>
          <a:xfrm>
            <a:off x="9838592" y="194864"/>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2" name="Прямоугольник 1"/>
          <p:cNvSpPr/>
          <p:nvPr/>
        </p:nvSpPr>
        <p:spPr>
          <a:xfrm>
            <a:off x="632596" y="211928"/>
            <a:ext cx="11083369" cy="830997"/>
          </a:xfrm>
          <a:prstGeom prst="rect">
            <a:avLst/>
          </a:prstGeom>
        </p:spPr>
        <p:txBody>
          <a:bodyPr wrap="square">
            <a:spAutoFit/>
          </a:bodyPr>
          <a:lstStyle/>
          <a:p>
            <a:r>
              <a:rPr lang="ru-RU" sz="2400" b="1" dirty="0" smtClean="0">
                <a:solidFill>
                  <a:srgbClr val="00B050"/>
                </a:solidFill>
                <a:latin typeface="PT Sans" panose="020B0503020203020204" pitchFamily="34" charset="-52"/>
                <a:ea typeface="PT Sans" panose="020B0503020203020204" pitchFamily="34" charset="-52"/>
              </a:rPr>
              <a:t>Ученые Политехнического университета участвуют в </a:t>
            </a:r>
            <a:r>
              <a:rPr lang="ru-RU" sz="2400" b="1" dirty="0">
                <a:solidFill>
                  <a:srgbClr val="00B050"/>
                </a:solidFill>
                <a:latin typeface="PT Sans" panose="020B0503020203020204" pitchFamily="34" charset="-52"/>
                <a:ea typeface="PT Sans" panose="020B0503020203020204" pitchFamily="34" charset="-52"/>
              </a:rPr>
              <a:t>обсуждении </a:t>
            </a:r>
            <a:r>
              <a:rPr lang="ru-RU" sz="2400" b="1" dirty="0" smtClean="0">
                <a:solidFill>
                  <a:srgbClr val="00B050"/>
                </a:solidFill>
                <a:latin typeface="PT Sans" panose="020B0503020203020204" pitchFamily="34" charset="-52"/>
                <a:ea typeface="PT Sans" panose="020B0503020203020204" pitchFamily="34" charset="-52"/>
              </a:rPr>
              <a:t>будущего </a:t>
            </a:r>
            <a:r>
              <a:rPr lang="ru-RU" sz="2400" b="1" dirty="0">
                <a:solidFill>
                  <a:srgbClr val="00B050"/>
                </a:solidFill>
                <a:latin typeface="PT Sans" panose="020B0503020203020204" pitchFamily="34" charset="-52"/>
                <a:ea typeface="PT Sans" panose="020B0503020203020204" pitchFamily="34" charset="-52"/>
              </a:rPr>
              <a:t>намывных территорий Санкт-Петербурга </a:t>
            </a:r>
          </a:p>
        </p:txBody>
      </p:sp>
      <p:pic>
        <p:nvPicPr>
          <p:cNvPr id="3074" name="Picture 2" descr="Директор Высшей школы гидротехнического и энергетического строительства СПбПУ д.т.н. Галина КОЗИНЕЦ поблагодарила организаторов круглого стола, что к обсуждению вопросов будущего намывных территорий пригласили вузовскую наук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166" y="1478011"/>
            <a:ext cx="5045335" cy="28380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32596" y="1385501"/>
            <a:ext cx="5916459" cy="4185761"/>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М</a:t>
            </a:r>
            <a:r>
              <a:rPr lang="ru-RU" sz="1400" dirty="0" smtClean="0">
                <a:latin typeface="PT Sans" panose="020B0503020203020204" pitchFamily="34" charset="-52"/>
                <a:ea typeface="PT Sans" panose="020B0503020203020204" pitchFamily="34" charset="-52"/>
              </a:rPr>
              <a:t>ногие </a:t>
            </a:r>
            <a:r>
              <a:rPr lang="ru-RU" sz="1400" dirty="0">
                <a:latin typeface="PT Sans" panose="020B0503020203020204" pitchFamily="34" charset="-52"/>
                <a:ea typeface="PT Sans" panose="020B0503020203020204" pitchFamily="34" charset="-52"/>
              </a:rPr>
              <a:t>петербуржцы выступают против строительства очередного намыва. Они обеспокоены многим начиная от неразвитой инфраструктуры района до экологических проблем, в частности тем, что строительство намывных территорий может навредить экосистеме Финского залива и из-за них Петербургу даже грозят наводнения</a:t>
            </a:r>
            <a:r>
              <a:rPr lang="ru-RU" sz="1400" dirty="0" smtClean="0">
                <a:latin typeface="PT Sans" panose="020B0503020203020204" pitchFamily="34" charset="-52"/>
                <a:ea typeface="PT Sans" panose="020B0503020203020204" pitchFamily="34" charset="-52"/>
              </a:rPr>
              <a:t>. </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Намывные территории уменьшают площадь акватории, на которую рассчитан Комплекс защитных сооружений (КЗС) Санкт-Петербурга, уровень воды увеличивается. По словам заместителя генерального директора по эксплуатации Дирекции КЗС Игоря ПОЛИЩУКА, уменьшение площади влияет на время закрытия дамбы, но этот показатель зависит от множества факторов, поэтому однозначно оценить влияние намывов пока невозможно. Для этого необходимо моделирование, сложные математические расчеты</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Галина КОЗИНЕЦ, директор Высшей школы гидротехнического и энергетического строительства </a:t>
            </a:r>
            <a:r>
              <a:rPr lang="ru-RU" sz="1400" dirty="0" smtClean="0">
                <a:latin typeface="PT Sans" panose="020B0503020203020204" pitchFamily="34" charset="-52"/>
                <a:ea typeface="PT Sans" panose="020B0503020203020204" pitchFamily="34" charset="-52"/>
              </a:rPr>
              <a:t>СПбПУ, </a:t>
            </a:r>
            <a:r>
              <a:rPr lang="ru-RU" sz="1400" dirty="0">
                <a:latin typeface="PT Sans" panose="020B0503020203020204" pitchFamily="34" charset="-52"/>
                <a:ea typeface="PT Sans" panose="020B0503020203020204" pitchFamily="34" charset="-52"/>
              </a:rPr>
              <a:t>отметила что у  Политеха есть опыт построения таких моделей, к нам </a:t>
            </a:r>
            <a:r>
              <a:rPr lang="ru-RU" sz="1400" dirty="0" smtClean="0">
                <a:latin typeface="PT Sans" panose="020B0503020203020204" pitchFamily="34" charset="-52"/>
                <a:ea typeface="PT Sans" panose="020B0503020203020204" pitchFamily="34" charset="-52"/>
              </a:rPr>
              <a:t>обращаются, </a:t>
            </a:r>
            <a:r>
              <a:rPr lang="ru-RU" sz="1400" dirty="0">
                <a:latin typeface="PT Sans" panose="020B0503020203020204" pitchFamily="34" charset="-52"/>
                <a:ea typeface="PT Sans" panose="020B0503020203020204" pitchFamily="34" charset="-52"/>
              </a:rPr>
              <a:t>потому что сейчас это актуально для многих уникальных объектов</a:t>
            </a:r>
            <a:r>
              <a:rPr lang="ru-RU" sz="1400" dirty="0" smtClean="0">
                <a:latin typeface="PT Sans" panose="020B0503020203020204" pitchFamily="34" charset="-52"/>
                <a:ea typeface="PT Sans" panose="020B0503020203020204" pitchFamily="34" charset="-52"/>
              </a:rPr>
              <a:t>. </a:t>
            </a:r>
            <a:endParaRPr lang="ru-RU" sz="1400" dirty="0">
              <a:latin typeface="PT Sans" panose="020B0503020203020204" pitchFamily="34" charset="-52"/>
              <a:ea typeface="PT Sans" panose="020B0503020203020204" pitchFamily="34" charset="-52"/>
            </a:endParaRPr>
          </a:p>
        </p:txBody>
      </p:sp>
      <p:sp>
        <p:nvSpPr>
          <p:cNvPr id="5" name="TextBox 4"/>
          <p:cNvSpPr txBox="1"/>
          <p:nvPr/>
        </p:nvSpPr>
        <p:spPr>
          <a:xfrm>
            <a:off x="638577" y="6512975"/>
            <a:ext cx="11391842" cy="246221"/>
          </a:xfrm>
          <a:prstGeom prst="rect">
            <a:avLst/>
          </a:prstGeom>
          <a:noFill/>
        </p:spPr>
        <p:txBody>
          <a:bodyPr wrap="square" rtlCol="0">
            <a:spAutoFit/>
          </a:bodyPr>
          <a:lstStyle/>
          <a:p>
            <a:r>
              <a:rPr lang="ru-RU" sz="1000" dirty="0" smtClean="0"/>
              <a:t>Источник: </a:t>
            </a:r>
            <a:r>
              <a:rPr lang="en-US" sz="1000" dirty="0">
                <a:hlinkClick r:id="rId3"/>
              </a:rPr>
              <a:t>https://www.spbstu.ru/media/news/nauka_i_innovatsii/budushchee-namyvnykh-territoriy-sankt-peterburga-obsudili-na-kruglom-stole-v-tass/?</a:t>
            </a:r>
            <a:r>
              <a:rPr lang="en-US" sz="1000" dirty="0" smtClean="0">
                <a:hlinkClick r:id="rId3"/>
              </a:rPr>
              <a:t>sphrase_id=2196066</a:t>
            </a:r>
            <a:r>
              <a:rPr lang="ru-RU" sz="1000" dirty="0" smtClean="0"/>
              <a:t> </a:t>
            </a:r>
            <a:endParaRPr lang="ru-RU" sz="1000" dirty="0"/>
          </a:p>
        </p:txBody>
      </p:sp>
    </p:spTree>
    <p:extLst>
      <p:ext uri="{BB962C8B-B14F-4D97-AF65-F5344CB8AC3E}">
        <p14:creationId xmlns:p14="http://schemas.microsoft.com/office/powerpoint/2010/main" val="157713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p:cNvSpPr txBox="1"/>
          <p:nvPr/>
        </p:nvSpPr>
        <p:spPr>
          <a:xfrm>
            <a:off x="9780600" y="244943"/>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2" name="Прямоугольник 1"/>
          <p:cNvSpPr/>
          <p:nvPr/>
        </p:nvSpPr>
        <p:spPr>
          <a:xfrm>
            <a:off x="538355" y="264644"/>
            <a:ext cx="9122367" cy="461665"/>
          </a:xfrm>
          <a:prstGeom prst="rect">
            <a:avLst/>
          </a:prstGeom>
        </p:spPr>
        <p:txBody>
          <a:bodyPr wrap="square">
            <a:spAutoFit/>
          </a:bodyPr>
          <a:lstStyle/>
          <a:p>
            <a:r>
              <a:rPr lang="ru-RU" sz="2400" b="1" dirty="0">
                <a:solidFill>
                  <a:srgbClr val="00B050"/>
                </a:solidFill>
                <a:latin typeface="PT Sans" panose="020B0503020203020204" pitchFamily="34" charset="-52"/>
                <a:ea typeface="PT Sans" panose="020B0503020203020204" pitchFamily="34" charset="-52"/>
              </a:rPr>
              <a:t>Федеральный проект «Цифровой Обь-Иртышский бассейн»</a:t>
            </a:r>
          </a:p>
        </p:txBody>
      </p:sp>
      <p:sp>
        <p:nvSpPr>
          <p:cNvPr id="4" name="Прямоугольник 3"/>
          <p:cNvSpPr/>
          <p:nvPr/>
        </p:nvSpPr>
        <p:spPr>
          <a:xfrm>
            <a:off x="538355" y="749501"/>
            <a:ext cx="7403736" cy="5478423"/>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Центр НТИ СПбПУ «Новые производственные технологии» в качестве технологического координатора и исполнителя проекта участвует в разработке уникального федерального проекта по созданию основанной на больших данных системы комплексного управления водными ресурсами крупнейшего в России и третьего по величине в мире – Обь-Иртышского речного бассейна</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Цифровое моделирование экосистемы главных сибирских рек позволит выявить основные факторы, критически влияющие на уровень техногенной нагрузки, определить пути решения проблем, связанных с накопленным экологическим ущербом, и перейти к системной реализации мер по оздоровлению водных объектов</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В рамках масштабного проекта, аналогов которому в мире пока нет, ставится грандиозная технологическая и управленческая задача: с применением технологии цифровых двойников (</a:t>
            </a:r>
            <a:r>
              <a:rPr lang="ru-RU" sz="1400" dirty="0" err="1">
                <a:latin typeface="PT Sans" panose="020B0503020203020204" pitchFamily="34" charset="-52"/>
                <a:ea typeface="PT Sans" panose="020B0503020203020204" pitchFamily="34" charset="-52"/>
              </a:rPr>
              <a:t>Digital</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Twins</a:t>
            </a:r>
            <a:r>
              <a:rPr lang="ru-RU" sz="1400" dirty="0">
                <a:latin typeface="PT Sans" panose="020B0503020203020204" pitchFamily="34" charset="-52"/>
                <a:ea typeface="PT Sans" panose="020B0503020203020204" pitchFamily="34" charset="-52"/>
              </a:rPr>
              <a:t>) и больших данных (</a:t>
            </a:r>
            <a:r>
              <a:rPr lang="ru-RU" sz="1400" dirty="0" err="1">
                <a:latin typeface="PT Sans" panose="020B0503020203020204" pitchFamily="34" charset="-52"/>
                <a:ea typeface="PT Sans" panose="020B0503020203020204" pitchFamily="34" charset="-52"/>
              </a:rPr>
              <a:t>Big</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Data</a:t>
            </a:r>
            <a:r>
              <a:rPr lang="ru-RU" sz="1400" dirty="0">
                <a:latin typeface="PT Sans" panose="020B0503020203020204" pitchFamily="34" charset="-52"/>
                <a:ea typeface="PT Sans" panose="020B0503020203020204" pitchFamily="34" charset="-52"/>
              </a:rPr>
              <a:t>) создать комплексную систему управления водными ресурсами, которая станет инструментом поддержки принятия решений для федеральных и региональных органов власти, а также промышленных предприятий – водопользователей</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Предусмотренный проектом «Цифровой Обь-Иртышский бассейн» принцип комплексного управления водными ресурсами реализуется в Российской Федерации в соответствии с целью №6.5 утвержденных Генеральной Ассамблеей ООН в 2015 году «Целей в области устойчивого развития» («Преобразование нашего мира: повестка дня в области устойчивого развития на период до 2030 года»): «К 2030 году обеспечить комплексное управление водными ресурсами на всех уровнях, в том числе при необходимости на основе трансграничного сотрудничества». </a:t>
            </a:r>
          </a:p>
        </p:txBody>
      </p:sp>
      <p:sp>
        <p:nvSpPr>
          <p:cNvPr id="5" name="TextBox 4"/>
          <p:cNvSpPr txBox="1"/>
          <p:nvPr/>
        </p:nvSpPr>
        <p:spPr>
          <a:xfrm>
            <a:off x="539982" y="6421252"/>
            <a:ext cx="11391842" cy="400110"/>
          </a:xfrm>
          <a:prstGeom prst="rect">
            <a:avLst/>
          </a:prstGeom>
          <a:noFill/>
        </p:spPr>
        <p:txBody>
          <a:bodyPr wrap="square" rtlCol="0">
            <a:spAutoFit/>
          </a:bodyPr>
          <a:lstStyle/>
          <a:p>
            <a:r>
              <a:rPr lang="ru-RU" sz="1000" dirty="0" smtClean="0"/>
              <a:t>Источник: </a:t>
            </a:r>
            <a:r>
              <a:rPr lang="en-US" sz="1000" dirty="0">
                <a:hlinkClick r:id="rId2"/>
              </a:rPr>
              <a:t>https://www.spbstu.ru/media/news/nauka_i_innovatsii/budushchee-namyvnykh-territoriy-sankt-peterburga-obsudili-na-kruglom-stole-v-tass/?</a:t>
            </a:r>
            <a:r>
              <a:rPr lang="en-US" sz="1000" dirty="0" smtClean="0">
                <a:hlinkClick r:id="rId2"/>
              </a:rPr>
              <a:t>sphrase_id=2196066</a:t>
            </a:r>
            <a:r>
              <a:rPr lang="ru-RU" sz="1000" dirty="0" smtClean="0"/>
              <a:t> </a:t>
            </a:r>
          </a:p>
          <a:p>
            <a:r>
              <a:rPr lang="en-US" sz="1000" dirty="0">
                <a:hlinkClick r:id="rId3"/>
              </a:rPr>
              <a:t>https://</a:t>
            </a:r>
            <a:r>
              <a:rPr lang="en-US" sz="1000" dirty="0" smtClean="0">
                <a:hlinkClick r:id="rId3"/>
              </a:rPr>
              <a:t>nticenter.spbstu.ru/article/cifrovoj-ob-irtyshskij-bassejn</a:t>
            </a:r>
            <a:r>
              <a:rPr lang="ru-RU" sz="1000" dirty="0" smtClean="0"/>
              <a:t>  </a:t>
            </a:r>
            <a:endParaRPr lang="ru-RU" sz="1000" dirty="0"/>
          </a:p>
        </p:txBody>
      </p:sp>
      <p:pic>
        <p:nvPicPr>
          <p:cNvPr id="4098" name="Picture 2" descr="https://assets.compmechlab.ru/nti_projects/ob-irtys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1549" y="871573"/>
            <a:ext cx="3907204" cy="27623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assets.fea.ru/uploads/fea/news/2020/04_april/24/tit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549" y="4109628"/>
            <a:ext cx="4050535" cy="209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8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smtClean="0">
                <a:solidFill>
                  <a:schemeClr val="accent6">
                    <a:lumMod val="60000"/>
                    <a:lumOff val="40000"/>
                  </a:schemeClr>
                </a:solidFill>
              </a:rPr>
              <a:t>Политех</a:t>
            </a:r>
            <a:endParaRPr lang="ru-RU" b="1" dirty="0">
              <a:solidFill>
                <a:schemeClr val="accent6">
                  <a:lumMod val="60000"/>
                  <a:lumOff val="40000"/>
                </a:schemeClr>
              </a:solidFill>
            </a:endParaRPr>
          </a:p>
        </p:txBody>
      </p:sp>
      <p:pic>
        <p:nvPicPr>
          <p:cNvPr id="6146" name="Picture 2" descr="Борис ГЛУШАК, ученик Школы №76 Санкт-Петербурга, резидент Фаблаб Политех, представляет проект «Эко-краб»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15" b="7778"/>
          <a:stretch/>
        </p:blipFill>
        <p:spPr bwMode="auto">
          <a:xfrm>
            <a:off x="8115300" y="824491"/>
            <a:ext cx="3829660" cy="246585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6100" y="1206718"/>
            <a:ext cx="7205784" cy="1815882"/>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У</a:t>
            </a:r>
            <a:r>
              <a:rPr lang="ru-RU" sz="1400" dirty="0" smtClean="0">
                <a:latin typeface="PT Sans" panose="020B0503020203020204" pitchFamily="34" charset="-52"/>
                <a:ea typeface="PT Sans" panose="020B0503020203020204" pitchFamily="34" charset="-52"/>
              </a:rPr>
              <a:t>ченик </a:t>
            </a:r>
            <a:r>
              <a:rPr lang="ru-RU" sz="1400" dirty="0">
                <a:latin typeface="PT Sans" panose="020B0503020203020204" pitchFamily="34" charset="-52"/>
                <a:ea typeface="PT Sans" panose="020B0503020203020204" pitchFamily="34" charset="-52"/>
              </a:rPr>
              <a:t>седьмого класса санкт-петербургской школы №76 Борис ГЛУШАК уже сейчас – активный резидент </a:t>
            </a:r>
            <a:r>
              <a:rPr lang="ru-RU" sz="1400" dirty="0" err="1">
                <a:latin typeface="PT Sans" panose="020B0503020203020204" pitchFamily="34" charset="-52"/>
                <a:ea typeface="PT Sans" panose="020B0503020203020204" pitchFamily="34" charset="-52"/>
              </a:rPr>
              <a:t>Фаблаб</a:t>
            </a:r>
            <a:r>
              <a:rPr lang="ru-RU" sz="1400" dirty="0">
                <a:latin typeface="PT Sans" panose="020B0503020203020204" pitchFamily="34" charset="-52"/>
                <a:ea typeface="PT Sans" panose="020B0503020203020204" pitchFamily="34" charset="-52"/>
              </a:rPr>
              <a:t> Политех. На XVII Балтийском научно-инженерном конкурсе молодой человек представляет проект «Эко-краб». Малогабаритный </a:t>
            </a:r>
            <a:r>
              <a:rPr lang="ru-RU" sz="1400" dirty="0" err="1">
                <a:latin typeface="PT Sans" panose="020B0503020203020204" pitchFamily="34" charset="-52"/>
                <a:ea typeface="PT Sans" panose="020B0503020203020204" pitchFamily="34" charset="-52"/>
              </a:rPr>
              <a:t>аэробот</a:t>
            </a:r>
            <a:r>
              <a:rPr lang="ru-RU" sz="1400" dirty="0">
                <a:latin typeface="PT Sans" panose="020B0503020203020204" pitchFamily="34" charset="-52"/>
                <a:ea typeface="PT Sans" panose="020B0503020203020204" pitchFamily="34" charset="-52"/>
              </a:rPr>
              <a:t> отличается высокой проходимостью в труднодоступных местах. На его борту находится робот, который делает заборы воды и выполняет съемку донной части водохранилищ. «Я очень люблю природу и все то, что связано с ее благополучием, балансом в окружающем мире. И, конечно, меня волнует экология. Мой проект направлен на защиту водной среды путем жесткого контроля ее состояния», – рассказал Борис.</a:t>
            </a:r>
          </a:p>
        </p:txBody>
      </p:sp>
      <p:sp>
        <p:nvSpPr>
          <p:cNvPr id="3" name="Прямоугольник 2"/>
          <p:cNvSpPr/>
          <p:nvPr/>
        </p:nvSpPr>
        <p:spPr>
          <a:xfrm>
            <a:off x="546100" y="244232"/>
            <a:ext cx="8877300" cy="830997"/>
          </a:xfrm>
          <a:prstGeom prst="rect">
            <a:avLst/>
          </a:prstGeom>
        </p:spPr>
        <p:txBody>
          <a:bodyPr wrap="square">
            <a:spAutoFit/>
          </a:bodyPr>
          <a:lstStyle/>
          <a:p>
            <a:r>
              <a:rPr lang="ru-RU" sz="2400" b="1" dirty="0">
                <a:solidFill>
                  <a:srgbClr val="00B050"/>
                </a:solidFill>
                <a:latin typeface="PT Sans" panose="020B0503020203020204" pitchFamily="34" charset="-52"/>
                <a:ea typeface="PT Sans" panose="020B0503020203020204" pitchFamily="34" charset="-52"/>
              </a:rPr>
              <a:t>Юные ученые представили работы на Балтийском научно-инженерном конкурсе в Политехе</a:t>
            </a:r>
          </a:p>
        </p:txBody>
      </p:sp>
      <p:pic>
        <p:nvPicPr>
          <p:cNvPr id="6148" name="Picture 4" descr="Политехнический и экологически безопасны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92" y="4017619"/>
            <a:ext cx="4375258" cy="2573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100" y="3066990"/>
            <a:ext cx="7086600" cy="400110"/>
          </a:xfrm>
          <a:prstGeom prst="rect">
            <a:avLst/>
          </a:prstGeom>
          <a:noFill/>
        </p:spPr>
        <p:txBody>
          <a:bodyPr wrap="square" rtlCol="0">
            <a:spAutoFit/>
          </a:bodyPr>
          <a:lstStyle/>
          <a:p>
            <a:r>
              <a:rPr lang="ru-RU" sz="1000" dirty="0" smtClean="0"/>
              <a:t>Источник: </a:t>
            </a:r>
            <a:r>
              <a:rPr lang="en-US" sz="1000" dirty="0">
                <a:hlinkClick r:id="rId4"/>
              </a:rPr>
              <a:t>https://www.spbstu.ru/media/news/studencheskaya_zhizn/young-scientists-works-baltic-science-engineering-competition-polytech/?</a:t>
            </a:r>
            <a:r>
              <a:rPr lang="en-US" sz="1000" dirty="0" smtClean="0">
                <a:hlinkClick r:id="rId4"/>
              </a:rPr>
              <a:t>sphrase_id=2196066</a:t>
            </a:r>
            <a:r>
              <a:rPr lang="ru-RU" sz="1000" dirty="0" smtClean="0"/>
              <a:t> </a:t>
            </a:r>
            <a:endParaRPr lang="ru-RU" sz="1000" dirty="0"/>
          </a:p>
        </p:txBody>
      </p:sp>
      <p:sp>
        <p:nvSpPr>
          <p:cNvPr id="10" name="Прямоугольник 9"/>
          <p:cNvSpPr/>
          <p:nvPr/>
        </p:nvSpPr>
        <p:spPr>
          <a:xfrm>
            <a:off x="9004300" y="3464946"/>
            <a:ext cx="3340100" cy="461665"/>
          </a:xfrm>
          <a:prstGeom prst="rect">
            <a:avLst/>
          </a:prstGeom>
        </p:spPr>
        <p:txBody>
          <a:bodyPr wrap="square">
            <a:spAutoFit/>
          </a:bodyPr>
          <a:lstStyle/>
          <a:p>
            <a:r>
              <a:rPr lang="ru-RU" sz="2400" b="1" dirty="0" smtClean="0">
                <a:solidFill>
                  <a:srgbClr val="00B050"/>
                </a:solidFill>
                <a:latin typeface="PT Sans" panose="020B0503020203020204" pitchFamily="34" charset="-52"/>
                <a:ea typeface="PT Sans" panose="020B0503020203020204" pitchFamily="34" charset="-52"/>
              </a:rPr>
              <a:t>Очистка сточных вод</a:t>
            </a:r>
            <a:endParaRPr lang="ru-RU" sz="2400" b="1" dirty="0">
              <a:solidFill>
                <a:srgbClr val="00B050"/>
              </a:solidFill>
              <a:latin typeface="PT Sans" panose="020B0503020203020204" pitchFamily="34" charset="-52"/>
              <a:ea typeface="PT Sans" panose="020B0503020203020204" pitchFamily="34" charset="-52"/>
            </a:endParaRPr>
          </a:p>
        </p:txBody>
      </p:sp>
      <p:sp>
        <p:nvSpPr>
          <p:cNvPr id="6" name="Прямоугольник 5"/>
          <p:cNvSpPr/>
          <p:nvPr/>
        </p:nvSpPr>
        <p:spPr>
          <a:xfrm>
            <a:off x="5216801" y="4101213"/>
            <a:ext cx="6789584" cy="2246769"/>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Территория петербургского Политеха стала испытательным полигоном, на котором апробируются фильтры для очистки поверхностных сточных </a:t>
            </a:r>
            <a:r>
              <a:rPr lang="ru-RU" sz="1400" dirty="0" smtClean="0">
                <a:latin typeface="PT Sans" panose="020B0503020203020204" pitchFamily="34" charset="-52"/>
                <a:ea typeface="PT Sans" panose="020B0503020203020204" pitchFamily="34" charset="-52"/>
              </a:rPr>
              <a:t>вод</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ехнология</a:t>
            </a:r>
            <a:r>
              <a:rPr lang="ru-RU" sz="1400" dirty="0">
                <a:latin typeface="PT Sans" panose="020B0503020203020204" pitchFamily="34" charset="-52"/>
                <a:ea typeface="PT Sans" panose="020B0503020203020204" pitchFamily="34" charset="-52"/>
              </a:rPr>
              <a:t> очистки поверхностных сточных вод, разработанная учеными Высшей школы гидротехнического и энергетического строительства Инженерно-строительного института Санкт-Петербургского политехнического университета Петра Великого, включает в себя создание самих изделий — фильтрующих элементов, правил их применения и методов наиболее безопасной переработки отработавших устройств. Применять ее можно везде, где дождевые и талые воды могут смывать в русла рек загрязнения, образующиеся в результате деятельности человека: в жилой застройке, парковых зонах, на промышленных предприятиях, транспортной инфраструктуре.</a:t>
            </a:r>
          </a:p>
        </p:txBody>
      </p:sp>
      <p:sp>
        <p:nvSpPr>
          <p:cNvPr id="7" name="TextBox 6"/>
          <p:cNvSpPr txBox="1"/>
          <p:nvPr/>
        </p:nvSpPr>
        <p:spPr>
          <a:xfrm>
            <a:off x="6842812" y="6478164"/>
            <a:ext cx="6652403" cy="246221"/>
          </a:xfrm>
          <a:prstGeom prst="rect">
            <a:avLst/>
          </a:prstGeom>
          <a:noFill/>
        </p:spPr>
        <p:txBody>
          <a:bodyPr wrap="square" rtlCol="0">
            <a:spAutoFit/>
          </a:bodyPr>
          <a:lstStyle/>
          <a:p>
            <a:r>
              <a:rPr lang="ru-RU" sz="1000" dirty="0" smtClean="0"/>
              <a:t>Источник: </a:t>
            </a:r>
            <a:r>
              <a:rPr lang="en-US" sz="1000" dirty="0">
                <a:hlinkClick r:id="rId5"/>
              </a:rPr>
              <a:t>https://stimul.online/articles/innovatsii/politekhnicheskiy-i-ekologicheski-bezopasnyy</a:t>
            </a:r>
            <a:r>
              <a:rPr lang="en-US" sz="1000" dirty="0" smtClean="0">
                <a:hlinkClick r:id="rId5"/>
              </a:rPr>
              <a:t>/</a:t>
            </a:r>
            <a:r>
              <a:rPr lang="ru-RU" sz="1000" dirty="0" smtClean="0"/>
              <a:t> </a:t>
            </a:r>
            <a:endParaRPr lang="ru-RU" sz="1000" dirty="0"/>
          </a:p>
        </p:txBody>
      </p:sp>
    </p:spTree>
    <p:extLst>
      <p:ext uri="{BB962C8B-B14F-4D97-AF65-F5344CB8AC3E}">
        <p14:creationId xmlns:p14="http://schemas.microsoft.com/office/powerpoint/2010/main" val="57215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9838592" y="413239"/>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4" name="Заголовок 1"/>
          <p:cNvSpPr txBox="1">
            <a:spLocks/>
          </p:cNvSpPr>
          <p:nvPr/>
        </p:nvSpPr>
        <p:spPr>
          <a:xfrm>
            <a:off x="838200" y="54096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Проекты</a:t>
            </a:r>
          </a:p>
          <a:p>
            <a:pPr algn="ctr"/>
            <a:endParaRPr lang="ru-RU" sz="2400" dirty="0" smtClean="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6" name="Прямоугольник 5"/>
          <p:cNvSpPr/>
          <p:nvPr/>
        </p:nvSpPr>
        <p:spPr>
          <a:xfrm>
            <a:off x="1058006" y="1158668"/>
            <a:ext cx="6096000" cy="707886"/>
          </a:xfrm>
          <a:prstGeom prst="rect">
            <a:avLst/>
          </a:prstGeom>
        </p:spPr>
        <p:txBody>
          <a:bodyPr wrap="square">
            <a:spAutoFit/>
          </a:bodyPr>
          <a:lstStyle/>
          <a:p>
            <a:r>
              <a:rPr lang="ru-RU" sz="2000" b="1" dirty="0">
                <a:solidFill>
                  <a:srgbClr val="00B050"/>
                </a:solidFill>
                <a:latin typeface="PT Sans" panose="020B0503020203020204" pitchFamily="34" charset="-52"/>
                <a:ea typeface="PT Sans" panose="020B0503020203020204" pitchFamily="34" charset="-52"/>
              </a:rPr>
              <a:t>Комплекс технологических и технических средств для очистки высокотоксичных жидких отходов</a:t>
            </a:r>
          </a:p>
        </p:txBody>
      </p:sp>
      <p:pic>
        <p:nvPicPr>
          <p:cNvPr id="1026" name="Picture 2" descr="Комплекс технологических и технических средств для очистки высокотоксичных жидких отходов"/>
          <p:cNvPicPr>
            <a:picLocks noChangeAspect="1" noChangeArrowheads="1"/>
          </p:cNvPicPr>
          <p:nvPr/>
        </p:nvPicPr>
        <p:blipFill rotWithShape="1">
          <a:blip r:embed="rId2">
            <a:extLst>
              <a:ext uri="{28A0092B-C50C-407E-A947-70E740481C1C}">
                <a14:useLocalDpi xmlns:a14="http://schemas.microsoft.com/office/drawing/2010/main" val="0"/>
              </a:ext>
            </a:extLst>
          </a:blip>
          <a:srcRect l="13855"/>
          <a:stretch/>
        </p:blipFill>
        <p:spPr bwMode="auto">
          <a:xfrm>
            <a:off x="7992206" y="1733431"/>
            <a:ext cx="4044462" cy="267994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43353" y="1920258"/>
            <a:ext cx="6773008" cy="3754874"/>
          </a:xfrm>
          <a:prstGeom prst="rect">
            <a:avLst/>
          </a:prstGeom>
        </p:spPr>
        <p:txBody>
          <a:bodyPr wrap="square">
            <a:spAutoFit/>
          </a:bodyPr>
          <a:lstStyle/>
          <a:p>
            <a:pPr algn="just"/>
            <a:r>
              <a:rPr lang="ru-RU" sz="1400" b="1" dirty="0" smtClean="0">
                <a:solidFill>
                  <a:srgbClr val="000000"/>
                </a:solidFill>
                <a:latin typeface="PT Sans" panose="020B0503020203020204" pitchFamily="34" charset="-52"/>
                <a:ea typeface="PT Sans" panose="020B0503020203020204" pitchFamily="34" charset="-52"/>
              </a:rPr>
              <a:t>Цель </a:t>
            </a:r>
            <a:r>
              <a:rPr lang="ru-RU" sz="1400" dirty="0" smtClean="0">
                <a:solidFill>
                  <a:srgbClr val="000000"/>
                </a:solidFill>
                <a:latin typeface="PT Sans" panose="020B0503020203020204" pitchFamily="34" charset="-52"/>
                <a:ea typeface="PT Sans" panose="020B0503020203020204" pitchFamily="34" charset="-52"/>
              </a:rPr>
              <a:t>– очистка </a:t>
            </a:r>
            <a:r>
              <a:rPr lang="ru-RU" sz="1400" dirty="0">
                <a:solidFill>
                  <a:srgbClr val="000000"/>
                </a:solidFill>
                <a:latin typeface="PT Sans" panose="020B0503020203020204" pitchFamily="34" charset="-52"/>
                <a:ea typeface="PT Sans" panose="020B0503020203020204" pitchFamily="34" charset="-52"/>
              </a:rPr>
              <a:t>высокотоксичных жидких промышленных отходов в картах (котлованах) полигонов и мониторинг состояния отходов с целью предотвращения техногенных аварий и катастроф, а также продления срока эксплуатации полигонов.</a:t>
            </a:r>
          </a:p>
          <a:p>
            <a:pPr algn="just"/>
            <a:r>
              <a:rPr lang="ru-RU" sz="1400" b="1" dirty="0">
                <a:solidFill>
                  <a:srgbClr val="000000"/>
                </a:solidFill>
                <a:latin typeface="PT Sans" panose="020B0503020203020204" pitchFamily="34" charset="-52"/>
                <a:ea typeface="PT Sans" panose="020B0503020203020204" pitchFamily="34" charset="-52"/>
              </a:rPr>
              <a:t>Решаемые </a:t>
            </a:r>
            <a:r>
              <a:rPr lang="ru-RU" sz="1400" b="1" dirty="0" smtClean="0">
                <a:solidFill>
                  <a:srgbClr val="000000"/>
                </a:solidFill>
                <a:latin typeface="PT Sans" panose="020B0503020203020204" pitchFamily="34" charset="-52"/>
                <a:ea typeface="PT Sans" panose="020B0503020203020204" pitchFamily="34" charset="-52"/>
              </a:rPr>
              <a:t>задачи:</a:t>
            </a:r>
            <a:endParaRPr lang="ru-RU" sz="1400" b="1" dirty="0">
              <a:solidFill>
                <a:srgbClr val="000000"/>
              </a:solidFill>
              <a:latin typeface="PT Sans" panose="020B0503020203020204" pitchFamily="34" charset="-52"/>
              <a:ea typeface="PT Sans" panose="020B0503020203020204" pitchFamily="34" charset="-52"/>
            </a:endParaRPr>
          </a:p>
          <a:p>
            <a:pPr algn="just"/>
            <a:r>
              <a:rPr lang="ru-RU" sz="1400" dirty="0">
                <a:solidFill>
                  <a:srgbClr val="000000"/>
                </a:solidFill>
                <a:latin typeface="PT Sans" panose="020B0503020203020204" pitchFamily="34" charset="-52"/>
                <a:ea typeface="PT Sans" panose="020B0503020203020204" pitchFamily="34" charset="-52"/>
              </a:rPr>
              <a:t>Решение проблемы утилизации высокотоксичных жидких отходов в промышленно развитых регионах, снижение экологической напряженности вокруг региональных полигонов хранения жидких токсичных органо- минеральных отходов, </a:t>
            </a:r>
            <a:r>
              <a:rPr lang="ru-RU" sz="1400" dirty="0" err="1">
                <a:solidFill>
                  <a:srgbClr val="000000"/>
                </a:solidFill>
                <a:latin typeface="PT Sans" panose="020B0503020203020204" pitchFamily="34" charset="-52"/>
                <a:ea typeface="PT Sans" panose="020B0503020203020204" pitchFamily="34" charset="-52"/>
              </a:rPr>
              <a:t>шламохранилищ</a:t>
            </a:r>
            <a:r>
              <a:rPr lang="ru-RU" sz="1400" dirty="0">
                <a:solidFill>
                  <a:srgbClr val="000000"/>
                </a:solidFill>
                <a:latin typeface="PT Sans" panose="020B0503020203020204" pitchFamily="34" charset="-52"/>
                <a:ea typeface="PT Sans" panose="020B0503020203020204" pitchFamily="34" charset="-52"/>
              </a:rPr>
              <a:t> и </a:t>
            </a:r>
            <a:r>
              <a:rPr lang="ru-RU" sz="1400" dirty="0" err="1">
                <a:solidFill>
                  <a:srgbClr val="000000"/>
                </a:solidFill>
                <a:latin typeface="PT Sans" panose="020B0503020203020204" pitchFamily="34" charset="-52"/>
                <a:ea typeface="PT Sans" panose="020B0503020203020204" pitchFamily="34" charset="-52"/>
              </a:rPr>
              <a:t>хвостохранилищ</a:t>
            </a:r>
            <a:r>
              <a:rPr lang="ru-RU" sz="1400" dirty="0">
                <a:solidFill>
                  <a:srgbClr val="000000"/>
                </a:solidFill>
                <a:latin typeface="PT Sans" panose="020B0503020203020204" pitchFamily="34" charset="-52"/>
                <a:ea typeface="PT Sans" panose="020B0503020203020204" pitchFamily="34" charset="-52"/>
              </a:rPr>
              <a:t> промышленных предприятий, связанных в первую очередь с нефтепереработкой, предотвращение техногенных катастроф. Наибольшую сложность в очистке представляют особо токсичные стоки, хранящиеся в котлованах (картах) полигонов. Их условно можно разделить на три слоя, для каждого из которых требуется индивидуальная технология очистки. Так, верхний слой содержит в основном нефтепродукты и плавучую нерастворимую органику. Средний слой – растворенные в воде органические и неорганические вещества. Нижний слой – слой донных отложений, содержит тяжелые фракции нерастворимых органических и неорганических веществ. </a:t>
            </a:r>
          </a:p>
        </p:txBody>
      </p:sp>
    </p:spTree>
    <p:extLst>
      <p:ext uri="{BB962C8B-B14F-4D97-AF65-F5344CB8AC3E}">
        <p14:creationId xmlns:p14="http://schemas.microsoft.com/office/powerpoint/2010/main" val="26741682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1079</Words>
  <Application>Microsoft Office PowerPoint</Application>
  <PresentationFormat>Широкоэкранный</PresentationFormat>
  <Paragraphs>85</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PT Sans</vt:lpstr>
      <vt:lpstr>Тема Office</vt:lpstr>
      <vt:lpstr>ЦУР 14. Сохранение морских экосистем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64</cp:revision>
  <dcterms:created xsi:type="dcterms:W3CDTF">2021-10-06T14:15:54Z</dcterms:created>
  <dcterms:modified xsi:type="dcterms:W3CDTF">2021-10-26T10:12:26Z</dcterms:modified>
</cp:coreProperties>
</file>