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8" r:id="rId5"/>
    <p:sldId id="258" r:id="rId6"/>
    <p:sldId id="265" r:id="rId7"/>
    <p:sldId id="259" r:id="rId8"/>
    <p:sldId id="260" r:id="rId9"/>
    <p:sldId id="261" r:id="rId10"/>
    <p:sldId id="264" r:id="rId11"/>
    <p:sldId id="266" r:id="rId12"/>
    <p:sldId id="267" r:id="rId13"/>
    <p:sldId id="26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6400"/>
    <a:srgbClr val="7030A0"/>
    <a:srgbClr val="37B3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023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076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461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557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05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794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03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53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902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84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535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99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spbstu.ru/news/international/284/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spbstu.ru/media/news/international_activities/politekh-na-zasedanii-rossiysko-brazilskoy-rabochey-gruppy-sotrudnichestvu-v-oblasti-nauki-tekhnolo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hyperlink" Target="https://www.spbstu.ru/media/news/international_activities/politekh-na-iv-molodezhnom-forume-gorodov-partnerov-rossii-i-germanii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spbstu.ru/media/news/partnership/senior-vice-president-toyota-motor-europe-nisimoto-katsutosi-honorary-professor-spbpu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spbstu.ru/media/news/international_activities/politekh-predstavil-luchshie-praktiki-integratsii-mezhdunarodnykh-proektov-erasmus-v-strategiyu-razv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spbstu.ru/media/news/partnership/polytech-rii-cooperate-creation-vaccine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spbstu.ru/media/news/education/polytech-summit-big-challenges-society-states-science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spbstu.ru/media/news/partnership/tsentr-nti-spbpu-vykhodit-na-rynok-stekolnoy-promyshlennosti-strategicheskoe-partnerstvo-s-mirovym-l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spbstu.ru/media/news/partnership/v-prisutstvii-dmitriya-chernyshenko-podpisan-dogovor-ob-obedinenii-superkompyuterov-v-edinuyu-set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spbstu.ru/media/news/partnership/predstaviteli-rosnano-i-spbpu-obsudili-initsiativy-v-oblasti-tsifrovizatsii-materialovedeniya-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108498"/>
            <a:ext cx="12192000" cy="1342978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183" y="2594586"/>
            <a:ext cx="11145959" cy="856889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ЦУР 17</a:t>
            </a:r>
            <a:r>
              <a:rPr lang="ru-RU" sz="4800" dirty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 Партнерство в интересах устойчивого развития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230" y="96393"/>
            <a:ext cx="2258354" cy="1336753"/>
          </a:xfrm>
          <a:prstGeom prst="rect">
            <a:avLst/>
          </a:prstGeom>
        </p:spPr>
      </p:pic>
      <p:pic>
        <p:nvPicPr>
          <p:cNvPr id="1030" name="Picture 6" descr="https://www.spbstu.ru/upload/branding/logo_ma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59" y="210427"/>
            <a:ext cx="2772264" cy="73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649" y="4238513"/>
            <a:ext cx="1619026" cy="161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2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Активный </a:t>
            </a:r>
            <a:r>
              <a:rPr lang="ru-RU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Политех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Иностранные студенты получат больше возможностей для обучения в России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" t="7607" b="386"/>
          <a:stretch/>
        </p:blipFill>
        <p:spPr bwMode="auto">
          <a:xfrm>
            <a:off x="7223553" y="1424354"/>
            <a:ext cx="4694419" cy="310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5298" y="646235"/>
            <a:ext cx="93232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Политех</a:t>
            </a:r>
            <a:r>
              <a:rPr lang="ru-RU" sz="2000" b="1" dirty="0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стал участником консорциума вузов для подготовки иностранных студентов к обучению в России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5298" y="1424354"/>
            <a:ext cx="648337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Политех</a:t>
            </a:r>
            <a:r>
              <a:rPr lang="ru-RU" sz="16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стал </a:t>
            </a:r>
            <a:r>
              <a:rPr lang="ru-RU" sz="1600" dirty="0">
                <a:latin typeface="PT Sans" panose="020B0503020203020204" pitchFamily="34" charset="-52"/>
                <a:ea typeface="PT Sans" panose="020B0503020203020204" pitchFamily="34" charset="-52"/>
              </a:rPr>
              <a:t>участником нового консорциума «Сетевой подготовительный факультет для иностранных граждан» (</a:t>
            </a:r>
            <a:r>
              <a:rPr lang="ru-RU" sz="1600" dirty="0" err="1">
                <a:latin typeface="PT Sans" panose="020B0503020203020204" pitchFamily="34" charset="-52"/>
                <a:ea typeface="PT Sans" panose="020B0503020203020204" pitchFamily="34" charset="-52"/>
              </a:rPr>
              <a:t>Network</a:t>
            </a:r>
            <a:r>
              <a:rPr lang="ru-RU" sz="1600" dirty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600" dirty="0" err="1">
                <a:latin typeface="PT Sans" panose="020B0503020203020204" pitchFamily="34" charset="-52"/>
                <a:ea typeface="PT Sans" panose="020B0503020203020204" pitchFamily="34" charset="-52"/>
              </a:rPr>
              <a:t>Pre-university</a:t>
            </a:r>
            <a:r>
              <a:rPr lang="ru-RU" sz="1600" dirty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600" dirty="0" err="1">
                <a:latin typeface="PT Sans" panose="020B0503020203020204" pitchFamily="34" charset="-52"/>
                <a:ea typeface="PT Sans" panose="020B0503020203020204" pitchFamily="34" charset="-52"/>
              </a:rPr>
              <a:t>Faculty</a:t>
            </a:r>
            <a:r>
              <a:rPr lang="ru-RU" sz="1600" dirty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600" dirty="0" err="1">
                <a:latin typeface="PT Sans" panose="020B0503020203020204" pitchFamily="34" charset="-52"/>
                <a:ea typeface="PT Sans" panose="020B0503020203020204" pitchFamily="34" charset="-52"/>
              </a:rPr>
              <a:t>for</a:t>
            </a:r>
            <a:r>
              <a:rPr lang="ru-RU" sz="1600" dirty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600" dirty="0" err="1">
                <a:latin typeface="PT Sans" panose="020B0503020203020204" pitchFamily="34" charset="-52"/>
                <a:ea typeface="PT Sans" panose="020B0503020203020204" pitchFamily="34" charset="-52"/>
              </a:rPr>
              <a:t>foreign</a:t>
            </a:r>
            <a:r>
              <a:rPr lang="ru-RU" sz="1600" dirty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600" dirty="0" err="1">
                <a:latin typeface="PT Sans" panose="020B0503020203020204" pitchFamily="34" charset="-52"/>
                <a:ea typeface="PT Sans" panose="020B0503020203020204" pitchFamily="34" charset="-52"/>
              </a:rPr>
              <a:t>citizens</a:t>
            </a:r>
            <a:r>
              <a:rPr lang="ru-RU" sz="1600" dirty="0">
                <a:latin typeface="PT Sans" panose="020B0503020203020204" pitchFamily="34" charset="-52"/>
                <a:ea typeface="PT Sans" panose="020B0503020203020204" pitchFamily="34" charset="-52"/>
              </a:rPr>
              <a:t>), созданного при поддержке Министерства науки и высшего образования РФ. Вместе с СПбПУ в него вошли Государственный институт русского языка им. А. С. Пушкина, Воронежский государственный университет, Московский государственный технологический университет «СТАНКИН» и </a:t>
            </a:r>
            <a:r>
              <a:rPr lang="ru-RU" sz="16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Томский </a:t>
            </a:r>
            <a:r>
              <a:rPr lang="ru-RU" sz="1600" dirty="0">
                <a:latin typeface="PT Sans" panose="020B0503020203020204" pitchFamily="34" charset="-52"/>
                <a:ea typeface="PT Sans" panose="020B0503020203020204" pitchFamily="34" charset="-52"/>
              </a:rPr>
              <a:t>политехнический университет. Сетевой подготовительный факультет будет готовить иностранных студентов к обучению на русском языке в </a:t>
            </a:r>
            <a:r>
              <a:rPr lang="ru-RU" sz="1600" dirty="0" err="1">
                <a:latin typeface="PT Sans" panose="020B0503020203020204" pitchFamily="34" charset="-52"/>
                <a:ea typeface="PT Sans" panose="020B0503020203020204" pitchFamily="34" charset="-52"/>
              </a:rPr>
              <a:t>бакалавриате</a:t>
            </a:r>
            <a:r>
              <a:rPr lang="ru-RU" sz="1600" dirty="0">
                <a:latin typeface="PT Sans" panose="020B0503020203020204" pitchFamily="34" charset="-52"/>
                <a:ea typeface="PT Sans" panose="020B0503020203020204" pitchFamily="34" charset="-52"/>
              </a:rPr>
              <a:t>, магистратуре и аспирантуре российских вузов</a:t>
            </a:r>
            <a:r>
              <a:rPr lang="ru-RU" sz="16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algn="just"/>
            <a:endParaRPr lang="ru-RU" sz="16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6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Сетевой </a:t>
            </a:r>
            <a:r>
              <a:rPr lang="ru-RU" sz="1600" dirty="0">
                <a:latin typeface="PT Sans" panose="020B0503020203020204" pitchFamily="34" charset="-52"/>
                <a:ea typeface="PT Sans" panose="020B0503020203020204" pitchFamily="34" charset="-52"/>
              </a:rPr>
              <a:t>подготовительный факультет будет способствовать получению иностранцами более качественного и доступного образования в России, совершенствованию методологической базы, а также привлечению в российские вузы иностранных студентов. Курс, рассчитанный на 10 месяцев, состоит из дистанционных занятий с преподавателями. Также студенты получат доступ к онлайн-курсам по русскому языку и профильным предметам на русском языке для самостоятельного изучения.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036168" y="6609557"/>
            <a:ext cx="396264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50" dirty="0">
                <a:latin typeface="PT Sans" panose="020B0503020203020204" pitchFamily="34" charset="-52"/>
                <a:ea typeface="PT Sans" panose="020B0503020203020204" pitchFamily="34" charset="-52"/>
              </a:rPr>
              <a:t>Источник: </a:t>
            </a:r>
            <a:r>
              <a:rPr lang="en-US" sz="1050" dirty="0">
                <a:latin typeface="PT Sans" panose="020B0503020203020204" pitchFamily="34" charset="-52"/>
                <a:ea typeface="PT Sans" panose="020B0503020203020204" pitchFamily="34" charset="-52"/>
                <a:hlinkClick r:id="rId3"/>
              </a:rPr>
              <a:t>https://media.spbstu.ru/news/international/284</a:t>
            </a:r>
            <a:r>
              <a:rPr lang="en-US" sz="1050" dirty="0" smtClean="0">
                <a:latin typeface="PT Sans" panose="020B0503020203020204" pitchFamily="34" charset="-52"/>
                <a:ea typeface="PT Sans" panose="020B0503020203020204" pitchFamily="34" charset="-52"/>
                <a:hlinkClick r:id="rId3"/>
              </a:rPr>
              <a:t>/</a:t>
            </a:r>
            <a:r>
              <a:rPr lang="ru-RU" sz="105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3908284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Участники встречи говорили о важности создания программ двустороннего сотрудничества России и Бразилии 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1" b="12423"/>
          <a:stretch/>
        </p:blipFill>
        <p:spPr bwMode="auto">
          <a:xfrm>
            <a:off x="7606736" y="1468318"/>
            <a:ext cx="4078388" cy="204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Сотрудничество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5298" y="646235"/>
            <a:ext cx="93232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Политех</a:t>
            </a:r>
            <a:r>
              <a:rPr lang="ru-RU" sz="2000" b="1" dirty="0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на заседании Российско-Бразильской рабочей группы сотрудничеству в области науки, технологий и инноваций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3738" y="1512085"/>
            <a:ext cx="655319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Санкт-Петербургский политехнический университет принял участие в онлайн-заседании Российско-Бразильской рабочей группы по сотрудничеству в области науки, технологий и инноваций. Организаторами мероприятия выступили департамент по развитию технологий Министерства иностранных дел Бразилии и департамент международного сотрудничества Министерства науки и высшего образования РФ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От имени СПбПУ в деловой встрече приняли участие начальник Управления международного сотрудничества Владимир ХИЖНЯК, начальник отдела международных научных и внешнеэкономических связей Сергей АНТОНОВ и координатор сотрудничества из стран Иберо-Америки Светлана КАЛИКИНА, которая представила основные направления сотрудничества СПбПУ с Бразилией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Участники встречи обсудили возможности проведения научных исследований в области здравоохранения, развития сотрудничества между вузами и научно-исследовательскими организациями, взаимодействие в научной сфере в рамках БРИКС и в сфере цифровых технологий. В качестве предложений по развитию партнерства СПбПУ предложил основной упор делать на осуществление научно-технического сотрудничества с индустриальными партнерами из Бразилии, включая поиск программ финансирования двустороннего сотрудничества между Россией и Бразилией.</a:t>
            </a:r>
          </a:p>
        </p:txBody>
      </p:sp>
      <p:pic>
        <p:nvPicPr>
          <p:cNvPr id="5124" name="Picture 4" descr="СПбПУ принял участие в онлайн-заседании Российско-Бразильской рабочей группы по сотрудничеству в области науки, технологий и инноваций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736" y="3657599"/>
            <a:ext cx="3569678" cy="237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664566" y="6435857"/>
            <a:ext cx="552767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50" dirty="0">
                <a:latin typeface="PT Sans" panose="020B0503020203020204" pitchFamily="34" charset="-52"/>
                <a:ea typeface="PT Sans" panose="020B0503020203020204" pitchFamily="34" charset="-52"/>
              </a:rPr>
              <a:t>Источник: </a:t>
            </a:r>
            <a:r>
              <a:rPr lang="en-US" sz="1050" dirty="0">
                <a:latin typeface="PT Sans" panose="020B0503020203020204" pitchFamily="34" charset="-52"/>
                <a:ea typeface="PT Sans" panose="020B0503020203020204" pitchFamily="34" charset="-52"/>
                <a:hlinkClick r:id="rId4"/>
              </a:rPr>
              <a:t>https://www.spbstu.ru/media/news/international_activities/politekh-na-zasedanii-rossiysko-brazilskoy-rabochey-gruppy-sotrudnichestvu-v-oblasti-nauki-tekhnolog</a:t>
            </a:r>
            <a:r>
              <a:rPr lang="en-US" sz="1050" dirty="0" smtClean="0">
                <a:latin typeface="PT Sans" panose="020B0503020203020204" pitchFamily="34" charset="-52"/>
                <a:ea typeface="PT Sans" panose="020B0503020203020204" pitchFamily="34" charset="-52"/>
                <a:hlinkClick r:id="rId4"/>
              </a:rPr>
              <a:t>/</a:t>
            </a:r>
            <a:r>
              <a:rPr lang="ru-RU" sz="105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4004280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Сотрудничество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5298" y="646235"/>
            <a:ext cx="93232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Политех</a:t>
            </a:r>
            <a:r>
              <a:rPr lang="ru-RU" sz="2000" b="1" dirty="0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на IV Молодежном форуме городов-партнеров России и Германии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00455" y="1186687"/>
            <a:ext cx="654440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Санкт-Петербургский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Политех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присоединился к работе IV Молодежного форума городов-партнеров России и Германии, который прошел в рамках XVI Германо-Российской конференции городов-партнеров. Ключевой темой мероприятия стала «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Цифровизация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как шанс для сотрудничества». Более 50 участников разделились на девять партнерских команд, каждая из которых представляла города России и Германии: Владимир,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Эрланген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и Йену; Нижний Новгород и Эссен; Санкт-Петербург и Гамбург; Пермь и 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Дуйсбург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; Тверь и 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Оснабрюк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; Калининград и Бонн; Гатчину и 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Эттлинген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; Уфу и Галле; Краснодар и Карлсруэ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Команду Санкт-Петербург — Гамбург представили Политехнический университет и его давний немецкий партнер — Технический университет Гамбурга (TUHH). В очной работе форума приняла участие студентка магистратуры Инженерно-строительного института (ИСИ) СПбПУ Алина ПУСТАРНАКОВА. Остальные участники подключились к форуму онлайн. Результатом работы команды стала презентация просветительского проекта для повышения уровня экологической культуры «Циркулярная экономика использования отходов». Санкт-Петербург и Гамбург — города-побратимы, партнерские связи между ними существуют с 1957 года. В рамках нашего международного проекта мы решили способствовать повышению осведомленности жителей Петербурга в вопросах охраны окружающей среды, заботы об экологии и разделения отходов. У немецких коллег большой опыт в этой области, и мы много полезного можем перенять. Я уверена, все полученные наработки помогут нам в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дальнейшем»,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— рассказала Алина.</a:t>
            </a:r>
          </a:p>
        </p:txBody>
      </p:sp>
      <p:pic>
        <p:nvPicPr>
          <p:cNvPr id="1026" name="Picture 2" descr="Политех представила студентка магистратуры ИСИ СПбПУ Алина Пустарнакова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25"/>
          <a:stretch/>
        </p:blipFill>
        <p:spPr bwMode="auto">
          <a:xfrm>
            <a:off x="7479171" y="1186687"/>
            <a:ext cx="3810151" cy="321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664566" y="6435857"/>
            <a:ext cx="552767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50" dirty="0">
                <a:latin typeface="PT Sans" panose="020B0503020203020204" pitchFamily="34" charset="-52"/>
                <a:ea typeface="PT Sans" panose="020B0503020203020204" pitchFamily="34" charset="-52"/>
              </a:rPr>
              <a:t>Источник: </a:t>
            </a:r>
            <a:r>
              <a:rPr lang="en-US" sz="1050" dirty="0">
                <a:latin typeface="PT Sans" panose="020B0503020203020204" pitchFamily="34" charset="-52"/>
                <a:ea typeface="PT Sans" panose="020B0503020203020204" pitchFamily="34" charset="-52"/>
                <a:hlinkClick r:id="rId4"/>
              </a:rPr>
              <a:t>https://www.spbstu.ru/media/news/international_activities/politekh-na-iv-molodezhnom-forume-gorodov-partnerov-rossii-i-germanii</a:t>
            </a:r>
            <a:r>
              <a:rPr lang="en-US" sz="1050" dirty="0" smtClean="0">
                <a:latin typeface="PT Sans" panose="020B0503020203020204" pitchFamily="34" charset="-52"/>
                <a:ea typeface="PT Sans" panose="020B0503020203020204" pitchFamily="34" charset="-52"/>
                <a:hlinkClick r:id="rId4"/>
              </a:rPr>
              <a:t>/</a:t>
            </a:r>
            <a:r>
              <a:rPr lang="ru-RU" sz="105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2795595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838592" y="413239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Цифры и факты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01408" y="320906"/>
            <a:ext cx="94781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Старший вице-президент </a:t>
            </a:r>
            <a:r>
              <a:rPr lang="ru-RU" sz="2400" b="1" dirty="0" err="1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Toyota</a:t>
            </a:r>
            <a:r>
              <a:rPr lang="ru-RU" sz="2400" b="1" dirty="0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Motor</a:t>
            </a:r>
            <a:r>
              <a:rPr lang="ru-RU" sz="2400" b="1" dirty="0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Europe</a:t>
            </a:r>
            <a:r>
              <a:rPr lang="ru-RU" sz="2400" b="1" dirty="0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Кацутоси</a:t>
            </a:r>
            <a:r>
              <a:rPr lang="ru-RU" sz="2400" b="1" dirty="0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Нисимото</a:t>
            </a:r>
            <a:r>
              <a:rPr lang="ru-RU" sz="2400" b="1" dirty="0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стал Почетным профессором СПбПУ</a:t>
            </a:r>
            <a:endParaRPr lang="ru-RU" sz="2400" b="1" i="0" dirty="0">
              <a:solidFill>
                <a:srgbClr val="00B050"/>
              </a:solidFill>
              <a:effectLst/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5122" name="Picture 2" descr="Старший вице-президент Toyota Motor Europe Кацутоси НИСИМОТО стал Почетным профессором СПбПУ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229" y="1061980"/>
            <a:ext cx="3976056" cy="265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Проректор по научной работе Виталий СЕРГЕЕВ отметил, что Ученый совет вуза единогласно принял решение о присвоении Кацутоси НИСИМОТО звания «Почетный профессор СПбПУ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548" y="3899970"/>
            <a:ext cx="3981737" cy="265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01408" y="1280166"/>
            <a:ext cx="71756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13 мая в ходе визита в СПбПУ делегации ООО «Тойота Мотор», АНО «Федеральный центр компетенций в сфере производительности труда» (ФЦК) и Регионального центра компетенций (РЦК) старшему вице-президенту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Toyota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Motor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Europe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Кацутоси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 НИСИМОТО вручили медаль «Почетного профессора Санкт-Петербургского политехнического университета Петра Великого». Присвоение этого звания является высшей формой признания заслуг в учебной и научной деятельности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Политех стал первым российским вузом, где готовят инженеров-практиков в области производительности труда на основе производственной системы «Тойота». С 2019 года Политех и крупнейшая японская автомобилестроительная корпорация реализуют уникальный образовательный проект «Время расти». Сотрудничество направлено на эффективную реализацию национального проекта «Производительность труда и поддержка занятости», одна из приоритетных задач которого – обучение бережливому производству. Россия стала пятой страной после Японии, США, Китая и Таиланда, где внедрена уникальная практика «Тойота» по партнерству с ведущими университетами.</a:t>
            </a: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Курс лекций, посвященный основам производственной системы Тойота, ведет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Кацутоси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 НИСИМОТО. Он один из немногих экспертов, которого корпорация наделяет правом преподавать свои фундаментальные принципы. Около 300 студентов прослушали курс лекций приглашенного эксперта. Лучшие смогут пройти 6-месячную оплачиваемую стажировку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на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заводе TOYOTA в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Санкт-Петербурге.</a:t>
            </a:r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/>
            </a:r>
            <a:b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</a:br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3855" y="6596390"/>
            <a:ext cx="92127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latin typeface="PT Sans" panose="020B0503020203020204" pitchFamily="34" charset="-52"/>
                <a:ea typeface="PT Sans" panose="020B0503020203020204" pitchFamily="34" charset="-52"/>
              </a:rPr>
              <a:t>Источник</a:t>
            </a:r>
            <a:r>
              <a:rPr lang="ru-RU" sz="11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: </a:t>
            </a:r>
            <a:r>
              <a:rPr lang="en-US" sz="1100" dirty="0">
                <a:latin typeface="PT Sans" panose="020B0503020203020204" pitchFamily="34" charset="-52"/>
                <a:ea typeface="PT Sans" panose="020B0503020203020204" pitchFamily="34" charset="-52"/>
                <a:hlinkClick r:id="rId4"/>
              </a:rPr>
              <a:t>https://www.spbstu.ru/media/news/partnership/senior-vice-president-toyota-motor-europe-nisimoto-katsutosi-honorary-professor-spbpu</a:t>
            </a:r>
            <a:r>
              <a:rPr lang="en-US" sz="1100" dirty="0" smtClean="0">
                <a:latin typeface="PT Sans" panose="020B0503020203020204" pitchFamily="34" charset="-52"/>
                <a:ea typeface="PT Sans" panose="020B0503020203020204" pitchFamily="34" charset="-52"/>
                <a:hlinkClick r:id="rId4"/>
              </a:rPr>
              <a:t>/</a:t>
            </a:r>
            <a:r>
              <a:rPr lang="ru-RU" sz="11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463481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Цифры и факты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8200" y="54096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Международные партнерства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Политеха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ctr"/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81759" y="1387079"/>
            <a:ext cx="5726718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Заголовок 1"/>
          <p:cNvSpPr txBox="1">
            <a:spLocks/>
          </p:cNvSpPr>
          <p:nvPr/>
        </p:nvSpPr>
        <p:spPr>
          <a:xfrm>
            <a:off x="521671" y="4480171"/>
            <a:ext cx="5333464" cy="5260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Промышленность – 10 стратегических партнеров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36333" y="1100311"/>
            <a:ext cx="5772144" cy="5260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Академия – 13 стратегических университетов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81759" y="4856983"/>
            <a:ext cx="5726718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1" name="Picture 2" descr="Tsinghua University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85" y="1492621"/>
            <a:ext cx="899999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2888" y="2383026"/>
            <a:ext cx="22962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Университет </a:t>
            </a:r>
            <a:r>
              <a:rPr lang="ru-RU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Цинхуа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2050" name="Picture 2" descr="https://www.timeshighereducation.com/sites/default/files/styles/medium/public/zhejiang_university.jpg?itok=JfbCsWn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259" y="1439831"/>
            <a:ext cx="971999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669787" y="2366520"/>
            <a:ext cx="24765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Чжецзянский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b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</a:b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университет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9795" y="954351"/>
            <a:ext cx="3376002" cy="1942959"/>
          </a:xfrm>
          <a:prstGeom prst="rect">
            <a:avLst/>
          </a:prstGeom>
        </p:spPr>
      </p:pic>
      <p:pic>
        <p:nvPicPr>
          <p:cNvPr id="2052" name="Picture 4" descr="Politecnico di Milano (POLIMI) - Converge H2020 Projec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45"/>
          <a:stretch/>
        </p:blipFill>
        <p:spPr bwMode="auto">
          <a:xfrm>
            <a:off x="3686185" y="1519941"/>
            <a:ext cx="1918714" cy="89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378629" y="2360973"/>
            <a:ext cx="24765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Политехнический университет</a:t>
            </a:r>
            <a:b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</a:b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Милана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2054" name="Picture 6" descr="Гонконгский политехнический университет - Hong Kong Polytechnic University ( PolyU)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" t="19724" r="21696" b="15472"/>
          <a:stretch/>
        </p:blipFill>
        <p:spPr bwMode="auto">
          <a:xfrm>
            <a:off x="5947793" y="1589418"/>
            <a:ext cx="2791999" cy="77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975904" y="2366520"/>
            <a:ext cx="24765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Гонконский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политехнический </a:t>
            </a:r>
            <a:b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</a:b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университет 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2056" name="Picture 8" descr="Университет Штутгарта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04"/>
          <a:stretch/>
        </p:blipFill>
        <p:spPr bwMode="auto">
          <a:xfrm>
            <a:off x="824785" y="2823257"/>
            <a:ext cx="918998" cy="84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71620" y="3665341"/>
            <a:ext cx="22962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Университет Штутгарта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2058" name="Picture 10" descr="Graz University of Technology - Wikipedi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83" y="2736003"/>
            <a:ext cx="2190906" cy="109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030983" y="4233948"/>
            <a:ext cx="24765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Технический университет </a:t>
            </a:r>
            <a:r>
              <a:rPr lang="ru-RU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Граца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2060" name="Picture 12" descr="Ганноверский университет — Википеди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606" y="2773256"/>
            <a:ext cx="2960360" cy="97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712892" y="3674608"/>
            <a:ext cx="22962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Университет Ганновера 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2062" name="Picture 14" descr="LUT University - Wikipedi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906" y="2831343"/>
            <a:ext cx="1955327" cy="86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8600339" y="3743777"/>
            <a:ext cx="33132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Лаппеенрантский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технологический университет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1"/>
          <a:srcRect b="48725"/>
          <a:stretch/>
        </p:blipFill>
        <p:spPr>
          <a:xfrm>
            <a:off x="8726906" y="4634446"/>
            <a:ext cx="3328549" cy="638424"/>
          </a:xfrm>
          <a:prstGeom prst="rect">
            <a:avLst/>
          </a:prstGeom>
        </p:spPr>
      </p:pic>
      <p:pic>
        <p:nvPicPr>
          <p:cNvPr id="2064" name="Picture 16" descr="Boeing Logo, history, meaning, symbol, 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55" y="4908034"/>
            <a:ext cx="1689255" cy="95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02777" y="5875554"/>
            <a:ext cx="20772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BOEING 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(заказчик с 2011 года)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2066" name="Picture 18" descr="File:Weatherford International Logo.svg - Wikimedia Common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685" y="4999203"/>
            <a:ext cx="1798787" cy="75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511175" y="5884346"/>
            <a:ext cx="20772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Weatherford (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МЦ «</a:t>
            </a:r>
            <a:r>
              <a:rPr lang="ru-RU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Везерфорд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-Политехник»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)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2070" name="Picture 22" descr="LG Electronic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959" y="5066926"/>
            <a:ext cx="1688322" cy="79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4629502" y="5904133"/>
            <a:ext cx="20772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LG Electronics (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Центр «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LG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-Политехник»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)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2072" name="Picture 24" descr="Kawasaki Logo, history, meaning, symbol, PN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12" b="23750"/>
          <a:stretch/>
        </p:blipFill>
        <p:spPr bwMode="auto">
          <a:xfrm>
            <a:off x="6844472" y="5231423"/>
            <a:ext cx="1689393" cy="60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6668921" y="5901930"/>
            <a:ext cx="20772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Kawasaki (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НОЦ «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Kawasaki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-Политехник»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)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2080" name="Picture 32" descr="Файл:Airbus Logo 2017.svg — Википедия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56" y="5375121"/>
            <a:ext cx="1656619" cy="30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8665955" y="5880674"/>
            <a:ext cx="20772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AIRBUS (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заказчик с 2006 года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)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7999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Цифры и факты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8200" y="54096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Образовательные международные проекты (примеры)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92569" y="1790210"/>
            <a:ext cx="40034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Advancing circular economy in partner countries by development and implementation of Master </a:t>
            </a:r>
            <a:r>
              <a:rPr lang="en-US" sz="1400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programme</a:t>
            </a:r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"Waste management</a:t>
            </a:r>
            <a:r>
              <a:rPr lang="en-US" sz="14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"</a:t>
            </a:r>
            <a:endParaRPr lang="en-US" sz="1400" b="1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84" y="1630905"/>
            <a:ext cx="1447800" cy="1057275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092569" y="2528874"/>
            <a:ext cx="4003431" cy="7289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Проект направлен на развитие компетенций студентов в области циркулярной экономики и управления утилизацией отходов путем разработки новых учебных программ университетах-участников консорциума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92568" y="3331794"/>
            <a:ext cx="4003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Координатор: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Hochschule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Wismar</a:t>
            </a:r>
            <a:endParaRPr lang="en-US" sz="1200" b="1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r="61367"/>
          <a:stretch/>
        </p:blipFill>
        <p:spPr>
          <a:xfrm>
            <a:off x="566003" y="4161326"/>
            <a:ext cx="1321046" cy="73342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025162" y="4075777"/>
            <a:ext cx="4003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BIM A+ European Master in Building Information Modelling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998786" y="4594634"/>
            <a:ext cx="4003431" cy="7289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Разработка сетевой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образовательной программы, в рамках которой в информационную модель зданий и сооружений интегрируются такие традиционные области знаний как проектирование, строительство и эксплуатация различных объектов инфраструктуры.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98785" y="5541040"/>
            <a:ext cx="4003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Координатор: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Университет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Минхо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t="3805" b="-1"/>
          <a:stretch/>
        </p:blipFill>
        <p:spPr>
          <a:xfrm>
            <a:off x="6335590" y="1802423"/>
            <a:ext cx="1543050" cy="103537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828084" y="1803193"/>
            <a:ext cx="40034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Accelerating ICT students’ startup development competence via interdisciplinary modular courses in the HEI curricula/</a:t>
            </a:r>
            <a:r>
              <a:rPr lang="en-US" sz="1400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UXiship</a:t>
            </a:r>
            <a:endParaRPr lang="en-US" sz="1400" b="1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828084" y="2541857"/>
            <a:ext cx="4003431" cy="7289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Проект направлен на развитие и активизацию компетенций студентов ИКТ-специальностей по развитию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стартапов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посредством внедрения междисциплинарных курсов в учебные планы (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UXiship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) университетов-партнеров России и Казахстана 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828083" y="3353569"/>
            <a:ext cx="4003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Координатор: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Hochschule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Wismar</a:t>
            </a:r>
            <a:endParaRPr lang="en-US" sz="1200" b="1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t="8371" b="4109"/>
          <a:stretch/>
        </p:blipFill>
        <p:spPr>
          <a:xfrm>
            <a:off x="6559059" y="4176551"/>
            <a:ext cx="1295400" cy="101111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7828083" y="4049221"/>
            <a:ext cx="4003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Integrating education with consumer behavior relevant to energy efficiency and climate change at the universities of Russia, Sri Lanka and Bangladesh (BECK)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7828083" y="4954940"/>
            <a:ext cx="4003431" cy="7289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Модернизация учебных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программ в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российских университетах, университетах Шри-Ланки и Бангладеш, путем добавления 16 новых междисциплинарных MOOC, связанных с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энергоэффективностью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и изменением климата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828082" y="6004044"/>
            <a:ext cx="4003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Координатор: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Vilnius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Gediminas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Technical University</a:t>
            </a:r>
          </a:p>
        </p:txBody>
      </p:sp>
    </p:spTree>
    <p:extLst>
      <p:ext uri="{BB962C8B-B14F-4D97-AF65-F5344CB8AC3E}">
        <p14:creationId xmlns:p14="http://schemas.microsoft.com/office/powerpoint/2010/main" val="773166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Сотрудничество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6771" y="446201"/>
            <a:ext cx="9097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Политех</a:t>
            </a:r>
            <a:r>
              <a:rPr lang="ru-RU" sz="2000" b="1" dirty="0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представил лучшие практики интеграции международных проектов </a:t>
            </a:r>
            <a:r>
              <a:rPr lang="ru-RU" sz="2000" b="1" dirty="0" err="1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Erasmus</a:t>
            </a:r>
            <a:r>
              <a:rPr lang="ru-RU" sz="2000" b="1" dirty="0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в стратегию развития университета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6771" y="1274692"/>
            <a:ext cx="738423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Санкт-Петербургский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Политех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представил лучшие практики интеграции международных проектов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Erasmus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в стратегию развития университета в рамках международной конференции «Интернационализация и проекты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Erasmus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+ в России».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Политехнический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университет представила заместитель начальника Управления международного образования Алла МАЗИНА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В конференции приняли участие представители Министерства науки и высшего образования РФ, Европейского исполнительного агентства по образованию, культуре и аудиовизуальным средствам (EACEA), Представительства Европейского Союза в РФ, российские и европейские участники проектов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Erasmus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+, а также представители российских и зарубежных университетов. Программа включала в себя панельные дискуссии и тематические сессии по интернационализации,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цифровизации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, устойчивому развитию, методическим инновациям и др.</a:t>
            </a: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В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рамках сессии «Контексты реализации программы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Erasmus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+: примеры» Политехнический университет представил широкий спектр международных проектов.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«Мы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показали, как наши проекты встроены в стратегию развития вуза на институциональном уровне, а также как они влияют на региональное партнерство с другими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университетами»,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— подчеркнула спикер от СПбПУ Алла МАЗИНА. —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«В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первую очередь мы хотели поделиться с российскими и зарубежными коллегами нашим опытом по применению лучших практик наших партнеров для эффективной реализации стратегии развития вуза по многим ключевым направлениям, таким как создание и реализация международных образовательных программ мирового уровня, совершенствование цифровой образовательной среды, разработка программ для устойчивого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развития».</a:t>
            </a:r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3074" name="Picture 2" descr="СПбПУ принял участие в международной онлайн-конференции «Интернационализация и проекты Erasmus+ в Росси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6" r="6783"/>
          <a:stretch/>
        </p:blipFill>
        <p:spPr bwMode="auto">
          <a:xfrm>
            <a:off x="8304227" y="1322754"/>
            <a:ext cx="3099396" cy="240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Для международной конференции по всей России было отобрано 18 лучших проектов Erasmus+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27" y="3899361"/>
            <a:ext cx="3443654" cy="229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16771" y="6575317"/>
            <a:ext cx="1071960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latin typeface="PT Sans" panose="020B0503020203020204" pitchFamily="34" charset="-52"/>
                <a:ea typeface="PT Sans" panose="020B0503020203020204" pitchFamily="34" charset="-52"/>
              </a:rPr>
              <a:t>Источник</a:t>
            </a:r>
            <a:r>
              <a:rPr lang="ru-RU" sz="11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: </a:t>
            </a:r>
            <a:r>
              <a:rPr lang="en-US" sz="1100" dirty="0">
                <a:latin typeface="PT Sans" panose="020B0503020203020204" pitchFamily="34" charset="-52"/>
                <a:ea typeface="PT Sans" panose="020B0503020203020204" pitchFamily="34" charset="-52"/>
                <a:hlinkClick r:id="rId4"/>
              </a:rPr>
              <a:t>https://www.spbstu.ru/media/news/international_activities/politekh-predstavil-luchshie-praktiki-integratsii-mezhdunarodnykh-proektov-erasmus-v-strategiyu-razv</a:t>
            </a:r>
            <a:r>
              <a:rPr lang="en-US" sz="1100" dirty="0" smtClean="0">
                <a:latin typeface="PT Sans" panose="020B0503020203020204" pitchFamily="34" charset="-52"/>
                <a:ea typeface="PT Sans" panose="020B0503020203020204" pitchFamily="34" charset="-52"/>
                <a:hlinkClick r:id="rId4"/>
              </a:rPr>
              <a:t>/</a:t>
            </a:r>
            <a:r>
              <a:rPr lang="ru-RU" sz="11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715985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Сотрудничество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6771" y="164849"/>
            <a:ext cx="9097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Политех и НИИ гриппа будут сотрудничать в создании вакцин</a:t>
            </a:r>
            <a:endParaRPr lang="ru-RU" sz="2400" b="1" i="0" dirty="0">
              <a:solidFill>
                <a:srgbClr val="00B050"/>
              </a:solidFill>
              <a:effectLst/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9952" y="748597"/>
            <a:ext cx="695661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Состоялись переговоры между руководством Санкт-Петербургского политехнического университета Петра Великого и НИИ гриппа им. А.А.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Смородинцева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Минздрава России на тему совместной разработки и внедрения технологической и производственной платформы для создания вакцин на основе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delNS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-гриппозного вектора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algn="just"/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С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прошлого года СПбПУ и НИИ гриппа связывают партнерские отношения в деятельности Научного центра мирового уровня «Передовые цифровые технологии». Совместная работа по выполнению задач НЦМУ мотивирует к дальнейшему развитию сотрудничества и поиску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разных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форм взаимодействия. Так появилась идея объединить возможности двух организаций по продвижению векторной платформы на основе ослабленного вируса гриппа для выпуска вакцин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мукозального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применения против новой коронавирусной инфекции, туберкулеза, гриппа и других респираторных заболеваний.</a:t>
            </a: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По итогам встречи было принято решение подготовить соглашение о сотрудничестве между организациями и составить дорожную карту взаимодействия сторон, включающую поиск индустриальных партнеров, источников финансирования и продвижение.</a:t>
            </a: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Также стороны обсудили участие НИИ гриппа им. А.А.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Смородинцева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в научных проектах СПбПУ в области фундаментальной вирусологии совместно с Институтом общей генетики РАН и НИИ вакцин и сывороток им. Мечникова, а также подготовку кадров на базовой кафедре НИИ гриппа им. А.А.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Смородинцева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в СПбПУ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/>
            </a:r>
            <a:b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</a:br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1026" name="Picture 2" descr="СПбПУ и НИИ гриппа договорились о сотрудничестве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445" y="796868"/>
            <a:ext cx="4309161" cy="287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Итогом переговоров стало решение о подписании соглашения и составлении дорожной кар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445" y="3753935"/>
            <a:ext cx="4309162" cy="287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19952" y="6495905"/>
            <a:ext cx="62504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latin typeface="PT Sans" panose="020B0503020203020204" pitchFamily="34" charset="-52"/>
                <a:ea typeface="PT Sans" panose="020B0503020203020204" pitchFamily="34" charset="-52"/>
              </a:rPr>
              <a:t>Источник</a:t>
            </a:r>
            <a:r>
              <a:rPr lang="ru-RU" sz="11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: </a:t>
            </a:r>
            <a:r>
              <a:rPr lang="en-US" sz="1100" dirty="0">
                <a:latin typeface="PT Sans" panose="020B0503020203020204" pitchFamily="34" charset="-52"/>
                <a:ea typeface="PT Sans" panose="020B0503020203020204" pitchFamily="34" charset="-52"/>
                <a:hlinkClick r:id="rId4"/>
              </a:rPr>
              <a:t>https://www.spbstu.ru/media/news/partnership/polytech-rii-cooperate-creation-vaccines</a:t>
            </a:r>
            <a:r>
              <a:rPr lang="en-US" sz="1100" dirty="0" smtClean="0">
                <a:latin typeface="PT Sans" panose="020B0503020203020204" pitchFamily="34" charset="-52"/>
                <a:ea typeface="PT Sans" panose="020B0503020203020204" pitchFamily="34" charset="-52"/>
                <a:hlinkClick r:id="rId4"/>
              </a:rPr>
              <a:t>/</a:t>
            </a:r>
            <a:r>
              <a:rPr lang="ru-RU" sz="11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98292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90394" y="279149"/>
            <a:ext cx="9097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Политех</a:t>
            </a:r>
            <a:r>
              <a:rPr lang="ru-RU" sz="2400" b="1" dirty="0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на саммите «Большие вызовы для общества, государства и науки»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9952" y="6495905"/>
            <a:ext cx="704071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latin typeface="PT Sans" panose="020B0503020203020204" pitchFamily="34" charset="-52"/>
                <a:ea typeface="PT Sans" panose="020B0503020203020204" pitchFamily="34" charset="-52"/>
              </a:rPr>
              <a:t>Источник</a:t>
            </a:r>
            <a:r>
              <a:rPr lang="ru-RU" sz="11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: </a:t>
            </a:r>
            <a:r>
              <a:rPr lang="en-US" sz="1100" dirty="0">
                <a:latin typeface="PT Sans" panose="020B0503020203020204" pitchFamily="34" charset="-52"/>
                <a:ea typeface="PT Sans" panose="020B0503020203020204" pitchFamily="34" charset="-52"/>
                <a:hlinkClick r:id="rId2"/>
              </a:rPr>
              <a:t>https://www.spbstu.ru/media/news/education/polytech-summit-big-challenges-society-states-science</a:t>
            </a:r>
            <a:r>
              <a:rPr lang="en-US" sz="1100" dirty="0" smtClean="0">
                <a:latin typeface="PT Sans" panose="020B0503020203020204" pitchFamily="34" charset="-52"/>
                <a:ea typeface="PT Sans" panose="020B0503020203020204" pitchFamily="34" charset="-52"/>
                <a:hlinkClick r:id="rId2"/>
              </a:rPr>
              <a:t>/</a:t>
            </a:r>
            <a:r>
              <a:rPr lang="ru-RU" sz="11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endParaRPr lang="ru-RU" sz="11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0394" y="1205797"/>
            <a:ext cx="6956613" cy="8063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Санкт-Петербургский политехнический университет Петра Великого принял участие в III ежегодном саммите молодых ученых и инженеров «Большие вызовы для общества, государства и науки», который проходил на базе Университета «Сириус».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Мероприятие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включено в официальную программу Года науки и технологий в России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На площадке саммита прошел круглый стол «Реализация образовательных программ в сетевой форме». В нем приняла участие проректор по образовательной деятельности СПбПУ Елена РАЗИНКИНА.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Проректор рассказала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о практике реализации образовательных программ в сетевой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форме.</a:t>
            </a:r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ru-RU" sz="1400" dirty="0" smtClean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В направлении «Генетика и наука о жизни» выступила ведущий научный сотрудник Научно-исследовательского отдела междисциплинарных исследований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наносистем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СПбПУ Екатерина МЯСНИКОВА. Она продемонстрировала результаты разработок, в основе которых лежит перенос концепций и подходов из области эволюционных вычислений в синтетическую и системную биологию, что закладывает основу для современных областей моделирования эволюции генных и белковых сетей и эволюционного дизайна генов, РНК-устройств и белков.</a:t>
            </a: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Старший преподаватель </a:t>
            </a:r>
            <a:r>
              <a:rPr lang="ru-RU" sz="14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ИБСиБ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,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научный сотрудник Лаборатории молекулярной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нейродегенерации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СПбПУ Екатерина ПЧИЦКАЯ приняла участие в семинаре, темой которого стал научный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мем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как феномен современной культуры для работы, учебы и популяризации науки. Также были представлены негласные этические правила и сервисы для создания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мемов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в научной среде.</a:t>
            </a:r>
          </a:p>
          <a:p>
            <a:pPr algn="just"/>
            <a:endParaRPr lang="ru-RU" sz="1400" dirty="0" smtClean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ru-RU" sz="1400" dirty="0" smtClean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ru-RU" sz="1400" dirty="0" smtClean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ru-RU" sz="1400" dirty="0" smtClean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ru-RU" sz="1400" dirty="0" smtClean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По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итогам встречи участники обозначили рекомендации для образовательных организаций, федеральных органов исполнительной власти, направленные на развитие практики реализации образовательных программ в сетевой форме.</a:t>
            </a:r>
          </a:p>
        </p:txBody>
      </p:sp>
      <p:pic>
        <p:nvPicPr>
          <p:cNvPr id="3074" name="Picture 2" descr="Политех на III ежегодном саммите молодых ученых и инженеров «Большие вызовы для общества, государства и науки»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6" t="11494" r="8944"/>
          <a:stretch/>
        </p:blipFill>
        <p:spPr bwMode="auto">
          <a:xfrm>
            <a:off x="7547007" y="811535"/>
            <a:ext cx="4255477" cy="317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Екатерина ПЧИЦКАЯ приняла участие в семинаре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007" y="4038048"/>
            <a:ext cx="3882993" cy="258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Сотрудничество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144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Сотрудничество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5220" y="638993"/>
            <a:ext cx="71595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Центр НТИ СПбПУ выходит на рынок стекольной промышленности: стратегическое партнерство с мировым лидером – компанией AGC</a:t>
            </a:r>
          </a:p>
        </p:txBody>
      </p:sp>
      <p:pic>
        <p:nvPicPr>
          <p:cNvPr id="3074" name="Picture 2" descr="Подписание соглашения о сотрудничеств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748" y="684451"/>
            <a:ext cx="4227345" cy="281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Участники рабочей встреч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748" y="3657600"/>
            <a:ext cx="4211619" cy="280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5220" y="1812290"/>
            <a:ext cx="6772253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PT Sans" panose="020B0503020203020204" pitchFamily="34" charset="-52"/>
                <a:ea typeface="PT Sans" panose="020B0503020203020204" pitchFamily="34" charset="-52"/>
              </a:rPr>
              <a:t>5 июля 2021 года 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Центре компетенций НТИ СПбПУ «Новые производственные технологии» состоялась рабочая встреча с вице-президентом AGC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Glass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Company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 по Восточной Европе </a:t>
            </a:r>
            <a:r>
              <a:rPr lang="ru-RU" sz="1400" b="1" dirty="0">
                <a:latin typeface="PT Sans" panose="020B0503020203020204" pitchFamily="34" charset="-52"/>
                <a:ea typeface="PT Sans" panose="020B0503020203020204" pitchFamily="34" charset="-52"/>
              </a:rPr>
              <a:t>Владимиром </a:t>
            </a:r>
            <a:r>
              <a:rPr lang="ru-RU" sz="1400" b="1" dirty="0" err="1">
                <a:latin typeface="PT Sans" panose="020B0503020203020204" pitchFamily="34" charset="-52"/>
                <a:ea typeface="PT Sans" panose="020B0503020203020204" pitchFamily="34" charset="-52"/>
              </a:rPr>
              <a:t>Шигаевым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 и руководителем компании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Asahi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Event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and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Promotion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 </a:t>
            </a:r>
            <a:r>
              <a:rPr lang="ru-RU" sz="1400" b="1" dirty="0">
                <a:latin typeface="PT Sans" panose="020B0503020203020204" pitchFamily="34" charset="-52"/>
                <a:ea typeface="PT Sans" panose="020B0503020203020204" pitchFamily="34" charset="-52"/>
              </a:rPr>
              <a:t>Татьяной Шептун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Ключевая цель встречи – подписание соглашения о сотрудничестве между молодым, перспективным и современным предприятием по производству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флоат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-стекла в России AGC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Klin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(ООО «Эй Джи Си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Флэт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Гласс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Клин»), ключевым проектом компании AGC </a:t>
            </a:r>
            <a:r>
              <a:rPr lang="ru-RU" sz="1400" i="1" dirty="0">
                <a:latin typeface="PT Sans" panose="020B0503020203020204" pitchFamily="34" charset="-52"/>
                <a:ea typeface="PT Sans" panose="020B0503020203020204" pitchFamily="34" charset="-52"/>
              </a:rPr>
              <a:t>– 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Asahi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Glass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Academy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, и Санкт-Петербургским политехническим университетом Петра Великого (СПбПУ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).</a:t>
            </a:r>
          </a:p>
          <a:p>
            <a:pPr algn="just"/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Партнерство предполагает работу по ряду направлений,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среди которых развитие совместной учебной площадки на базе СПбПУ, проведение совместных семинаров и школ, рабочих встреч, осуществление взаимных консультаций по вопросам, входящим в сферу образовательных и практических интересов сторон, а также развитие совместных проектов по созданию и применению производственных технологий в интересах стекольной промышленности.</a:t>
            </a: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ru-RU" sz="1400" b="0" i="0" dirty="0">
              <a:effectLst/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ru-RU" sz="1400" b="0" i="0" dirty="0">
              <a:effectLst/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9952" y="6495905"/>
            <a:ext cx="101681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Источник: </a:t>
            </a:r>
            <a:r>
              <a:rPr lang="en-US" sz="1100" dirty="0">
                <a:latin typeface="PT Sans" panose="020B0503020203020204" pitchFamily="34" charset="-52"/>
                <a:ea typeface="PT Sans" panose="020B0503020203020204" pitchFamily="34" charset="-52"/>
                <a:hlinkClick r:id="rId4"/>
              </a:rPr>
              <a:t>https://www.spbstu.ru/media/news/partnership/tsentr-nti-spbpu-vykhodit-na-rynok-stekolnoy-promyshlennosti-strategicheskoe-partnerstvo-s-mirovym-l</a:t>
            </a:r>
            <a:r>
              <a:rPr lang="en-US" sz="1100" dirty="0" smtClean="0">
                <a:latin typeface="PT Sans" panose="020B0503020203020204" pitchFamily="34" charset="-52"/>
                <a:ea typeface="PT Sans" panose="020B0503020203020204" pitchFamily="34" charset="-52"/>
                <a:hlinkClick r:id="rId4"/>
              </a:rPr>
              <a:t>/</a:t>
            </a:r>
            <a:r>
              <a:rPr lang="ru-RU" sz="11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 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63392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TextBox 103"/>
          <p:cNvSpPr txBox="1"/>
          <p:nvPr/>
        </p:nvSpPr>
        <p:spPr>
          <a:xfrm>
            <a:off x="9698742" y="125167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Наука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9953" y="125167"/>
            <a:ext cx="10119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При содействии </a:t>
            </a:r>
            <a:r>
              <a:rPr lang="ru-RU" sz="2400" b="1" dirty="0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Дмитрия Чернышенко </a:t>
            </a:r>
          </a:p>
          <a:p>
            <a:r>
              <a:rPr lang="ru-RU" sz="2400" b="1" dirty="0" smtClean="0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подписан </a:t>
            </a:r>
            <a:r>
              <a:rPr lang="ru-RU" sz="2400" b="1" dirty="0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договор об объединении суперкомпьютеров в единую сеть</a:t>
            </a:r>
            <a:endParaRPr lang="ru-RU" sz="2400" b="1" i="0" dirty="0">
              <a:solidFill>
                <a:srgbClr val="00B050"/>
              </a:solidFill>
              <a:effectLst/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2050" name="Picture 2" descr="В присутствии Дмитрия Чернышенко подписан договор об объединении суперкомпьютеров в единую се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358" y="1161825"/>
            <a:ext cx="3705600" cy="247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Слева направо - директор Лаборатории информационных технологий им. М.Г. Мещерякова Владимир КОРЕНЬКОВ, заместитель председателя Правительства РФ Дмитрий ЧЕРНЫШЕНКО, ректор СПбПУ Андрей РУДСКОЙ и директор МСЦ РАН Борис ШАБАНОВ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058" y="3744655"/>
            <a:ext cx="3709899" cy="247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9952" y="1139043"/>
            <a:ext cx="707494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В рамках рабочей поездки в Санкт-Петербург заместитель председателя Правительства РФ Дмитрий ЧЕРНЫШЕНКО посетил Федеральный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технополис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«Передовые производственные технологии (Технополис «Политех») Санкт-Петербургского политехнического университета Петра Великого (СПбПУ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).</a:t>
            </a: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В мероприятии приняли участие заместитель министра науки и высшего образования РФ Айрат ГАТИЯТОВ, вице-губернатор Санкт-Петербурга Владимир КНЯГИНИН, ректор СПбПУ академик РАН Андрей РУДСКОЙ, директор МСЦ РАН Борис ШАБАНОВ и директор Лаборатории информационных технологий им. М.Г. Мещерякова Владимир КОРЕНЬКОВ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В присутствии Дмитрия Чернышенко в вузе было подписано соглашение о сотрудничестве между Санкт-Петербургским политехническим университетом Петра Великого, Межведомственным суперкомпьютерным центром РАН и Объединенным институтом ядерных исследований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algn="just"/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Научные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центры мирового уровня, научно-образовательные и инжиниринговые центры получают возможность распределенной работы с большими данными на научных установках класса «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мегасайенс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» в суперкомпьютерных центрах. Для исследователей и разработчиков будет обеспечен глобальный доступ к сервисам машинного обучения, аналитики больших данных, суперкомпьютерным ресурсам.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9952" y="6495905"/>
            <a:ext cx="100287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Источник: </a:t>
            </a:r>
            <a:r>
              <a:rPr lang="en-US" sz="1100" dirty="0">
                <a:latin typeface="PT Sans" panose="020B0503020203020204" pitchFamily="34" charset="-52"/>
                <a:ea typeface="PT Sans" panose="020B0503020203020204" pitchFamily="34" charset="-52"/>
                <a:hlinkClick r:id="rId4"/>
              </a:rPr>
              <a:t>https://www.spbstu.ru/media/news/partnership/v-prisutstvii-dmitriya-chernyshenko-podpisan-dogovor-ob-obedinenii-superkompyuterov-v-edinuyu-set</a:t>
            </a:r>
            <a:r>
              <a:rPr lang="en-US" sz="1100" dirty="0" smtClean="0">
                <a:latin typeface="PT Sans" panose="020B0503020203020204" pitchFamily="34" charset="-52"/>
                <a:ea typeface="PT Sans" panose="020B0503020203020204" pitchFamily="34" charset="-52"/>
                <a:hlinkClick r:id="rId4"/>
              </a:rPr>
              <a:t>/</a:t>
            </a:r>
            <a:r>
              <a:rPr lang="ru-RU" sz="11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577135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689482" y="209988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Партнерство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 descr="Управляющий директор ООО «УК Роснано» Макар ГЕРМАН во время рабочего визита в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771" y="695770"/>
            <a:ext cx="4221429" cy="28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Участники встречи 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" r="2819" b="15052"/>
          <a:stretch/>
        </p:blipFill>
        <p:spPr bwMode="auto">
          <a:xfrm>
            <a:off x="7785932" y="3691580"/>
            <a:ext cx="4256958" cy="256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5303" y="312270"/>
            <a:ext cx="69442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Представители </a:t>
            </a:r>
            <a:r>
              <a:rPr lang="ru-RU" sz="2400" b="1" dirty="0" err="1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Роснано</a:t>
            </a:r>
            <a:r>
              <a:rPr lang="ru-RU" sz="2400" b="1" dirty="0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и СПбПУ обсудили инициативы в области цифровизации материаловедения</a:t>
            </a:r>
            <a:endParaRPr lang="ru-RU" sz="2400" b="1" i="0" dirty="0">
              <a:solidFill>
                <a:srgbClr val="00B050"/>
              </a:solidFill>
              <a:effectLst/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5472" y="1634283"/>
            <a:ext cx="677904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3 сентября с рабочим визитом СПбПУ посетили управляющий директор ООО «УК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Роснано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» Макар ГЕРМАН и директор по развитию Дария ЗАЛУЖНАЯ. Темой встречи стали совместные инициативы в области разработки новых материалов и возможная интеграция решений, созданных на базе ведущего технического вуза, в области цифровизации материаловедения.</a:t>
            </a: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Группа «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Роснано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» выступает инициатором цифровизации материаловедения и всех процессов, связанных с разработкой новых материалов. В ближайшее время компания планирует выйти с проектами нормативных инициатив, касающихся интеллектуальных прав на базы данных для математического моделирования новых материалов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 </a:t>
            </a: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Заместитель проректора по научной работе Олег ИПАТОВ пояснил, что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цифровизация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всех сфер деятельности сегодня является приоритетной задачей в нашей стране, и только полная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цифровизация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, в частности, материаловедения позволит сократить издержки на всем жизненном цикле материала-изделия – от добычи сырья до вторичной переработки, достичь высокой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энергоэффективности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и экологической безопасности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  <a:b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</a:b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/>
            </a:r>
            <a:b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</a:br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5303" y="6491511"/>
            <a:ext cx="934903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Источник: </a:t>
            </a:r>
            <a:r>
              <a:rPr lang="en-US" sz="1100" dirty="0">
                <a:latin typeface="PT Sans" panose="020B0503020203020204" pitchFamily="34" charset="-52"/>
                <a:ea typeface="PT Sans" panose="020B0503020203020204" pitchFamily="34" charset="-52"/>
                <a:hlinkClick r:id="rId4"/>
              </a:rPr>
              <a:t>https://www.spbstu.ru/media/news/partnership/predstaviteli-rosnano-i-spbpu-obsudili-initsiativy-v-oblasti-tsifrovizatsii-materialovedeniya-</a:t>
            </a:r>
            <a:r>
              <a:rPr lang="en-US" sz="1100" dirty="0" smtClean="0">
                <a:latin typeface="PT Sans" panose="020B0503020203020204" pitchFamily="34" charset="-52"/>
                <a:ea typeface="PT Sans" panose="020B0503020203020204" pitchFamily="34" charset="-52"/>
                <a:hlinkClick r:id="rId4"/>
              </a:rPr>
              <a:t>/</a:t>
            </a:r>
            <a:r>
              <a:rPr lang="ru-RU" sz="11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5721505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1556</TotalTime>
  <Words>1234</Words>
  <Application>Microsoft Office PowerPoint</Application>
  <PresentationFormat>Широкоэкранный</PresentationFormat>
  <Paragraphs>118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PT Sans</vt:lpstr>
      <vt:lpstr>Тема Office</vt:lpstr>
      <vt:lpstr>ЦУР 17. Партнерство в интересах устойчивого развития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91</cp:revision>
  <dcterms:created xsi:type="dcterms:W3CDTF">2021-10-06T14:15:54Z</dcterms:created>
  <dcterms:modified xsi:type="dcterms:W3CDTF">2021-10-26T10:14:25Z</dcterms:modified>
</cp:coreProperties>
</file>