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2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07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46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557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94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5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0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53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8D5C9-3FE8-4A0F-8099-FEA0DE43A19B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3A1C-AA3D-43C8-A301-708778179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99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bstu.ru/media/news/studencheskaya_zhizn/v-kashu-maslo-kashu-v-massy-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partnership/polytech-agrophysical-research-institute-cooperation-agreement/?sphrase_id=218328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bstu.ru/media/news/nauka_i_innovatsii/razrabotku-rastitelnykh-vaktsin-obsudili-s-gk-rosbio/?sphrase_id=2183289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echnopolis.spbstu.ru/meropriyatiya/proshedshie-meropriyatiya/2021/politekh-vneset-svoy-vklad-v-razvitie-agropromyshl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vk.com/regreen_polytech?w=wall-155005834_176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523391"/>
            <a:ext cx="12192000" cy="958363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30" y="96393"/>
            <a:ext cx="2258354" cy="1336753"/>
          </a:xfrm>
          <a:prstGeom prst="rect">
            <a:avLst/>
          </a:prstGeom>
        </p:spPr>
      </p:pic>
      <p:pic>
        <p:nvPicPr>
          <p:cNvPr id="6" name="Picture 6" descr="https://www.spbstu.ru/upload/branding/logo_m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" y="210427"/>
            <a:ext cx="2772264" cy="73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524000" y="1078403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ЦУР 2. Ликвидация голода</a:t>
            </a:r>
            <a:endParaRPr lang="ru-RU" sz="4800" dirty="0">
              <a:solidFill>
                <a:schemeClr val="bg1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000" y="3936742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2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31872" y="761572"/>
            <a:ext cx="7431836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Мероприятия</a:t>
            </a:r>
            <a:r>
              <a:rPr lang="en-US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студенческой кулинарной лаборатории </a:t>
            </a:r>
            <a:r>
              <a:rPr lang="en-US" sz="18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YesLab</a:t>
            </a:r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</a:t>
            </a:r>
            <a:r>
              <a:rPr lang="ru-RU" sz="1800" b="1" dirty="0" err="1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ВШБиПТ</a:t>
            </a:r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</a:t>
            </a:r>
            <a:endParaRPr lang="ru-RU" sz="18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122" name="Picture 2" descr="https://sun9-65.userapi.com/impf/c840633/v840633026/19b39/r1kg1NcQYYA.jpg?size=960x960&amp;quality=96&amp;sign=7e105eed2c0db7cc0c3cb4b3220b289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20461" b="21901"/>
          <a:stretch/>
        </p:blipFill>
        <p:spPr bwMode="auto">
          <a:xfrm>
            <a:off x="8493371" y="360484"/>
            <a:ext cx="1507169" cy="10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2614" y="1267709"/>
            <a:ext cx="34163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Кулинарное соревнование </a:t>
            </a:r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ChefsChallenge</a:t>
            </a: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Одним из мероприятий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стало разработка технологию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чизкейка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Компания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EuroFoods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предоставила сливочный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сыр двух марок (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Cremetto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President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), сублимированную малину и мастику.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Были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разработаны и приготовлены восемь изделий, отличающихся рецептурой и технологией.</a:t>
            </a:r>
          </a:p>
        </p:txBody>
      </p:sp>
      <p:pic>
        <p:nvPicPr>
          <p:cNvPr id="5124" name="Picture 4" descr="https://vsbtipt.spbstu.ru/userfiles/images/news/19-05/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65" y="1354019"/>
            <a:ext cx="2047597" cy="127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vsbtipt.spbstu.ru/userfiles/images/news/19-05/image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104" y="2730995"/>
            <a:ext cx="2047357" cy="127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74324" y="1336434"/>
            <a:ext cx="32939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Социальные мастер-классы</a:t>
            </a: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масленичной неделе Команда </a:t>
            </a:r>
            <a:r>
              <a:rPr lang="en-US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YesLab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провела мастер-класс по приготовлению блинов в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социальном приюте «Дом милосердия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algn="just"/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Второе занятие студенты провели для ребят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ГБОУ Центра Образования №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167, которые научились готовить меренги со вкусом хвойного леса.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5130" name="Picture 10" descr="https://vsbtipt.spbstu.ru/userfiles/images/news/20-03/IMG_7119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15615" r="-200" b="15962"/>
          <a:stretch/>
        </p:blipFill>
        <p:spPr bwMode="auto">
          <a:xfrm>
            <a:off x="9768253" y="1353722"/>
            <a:ext cx="2250730" cy="227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vsbtipt.spbstu.ru/userfiles/images/news/19-04/IMG_80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4"/>
          <a:stretch/>
        </p:blipFill>
        <p:spPr bwMode="auto">
          <a:xfrm>
            <a:off x="4282866" y="4685398"/>
            <a:ext cx="2047596" cy="15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03386" y="4143244"/>
            <a:ext cx="34356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YesLab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Библионочи</a:t>
            </a:r>
            <a:endParaRPr lang="ru-RU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рамках акции «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Библионочь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 студенческая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кулинарная организация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YesLab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провела мастер-класс по молекулярной кухне в «Библиотеке на Троицком поле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Команда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продемонстрировала основные принципы молекулярной кухни во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время приготовления молекулярного вишнево-мятного </a:t>
            </a:r>
            <a:r>
              <a:rPr lang="ru-RU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чизкейка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pic>
        <p:nvPicPr>
          <p:cNvPr id="5134" name="Picture 14" descr="https://vsbtipt.spbstu.ru/userfiles/images/news/19-02/IMG_57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903" y="4609235"/>
            <a:ext cx="222808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439153" y="4143243"/>
            <a:ext cx="32939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Профориентация для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школьников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Ученики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естественнонаучной школы №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617 посетили лаборатории </a:t>
            </a:r>
            <a:r>
              <a:rPr lang="ru-RU" sz="14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ВШБиПТ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приняли </a:t>
            </a:r>
            <a:r>
              <a:rPr lang="ru-RU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участие в мастер-классе на тему «Экспериментальное исследование структурных компонентов растительной и животной клетки</a:t>
            </a:r>
            <a:r>
              <a:rPr lang="ru-RU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3305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1326841"/>
            <a:ext cx="1031044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von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Wettberg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Chang, P.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Başdemir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F.,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Carrasquila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-Garcia,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Korbu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L. B.,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Moenga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Bedada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G.,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Greenlon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Moriuchi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 S., Singh,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Cordeiro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Noujdina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N.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Dinegde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 N., Shah Sani, S.,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Getahun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T., Vance, L., Bergmann, E., Lindsay, D.,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Mamo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B.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Warschefsky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J., … Cook, D. R.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Ecology and genomics of an important crop wild relative as a prelude to agricultural innovation.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Nature communications, 9(1), 649. 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Davydov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R.,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Sokolov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Hogland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W.,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Glinushkin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Markaryan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The application of pesticides and mineral fertilizers in agriculture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In MATEC web of conferences (Vol. 245, p. 11003). EDP Sciences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Dunaieva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I.,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Mirschel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W.,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Popovych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Pashtetsky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Golovastova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Vecherkov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Topaj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 (2019).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GIS services for agriculture monitoring and forecasting: development concept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 Advances in Intelligent Systems and Computing, 983, 236-246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Plekhanova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Vishnyakova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Bulyntsev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S., Chang, P.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Carrasquilla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-Garcia,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Negash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K.,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Nuzhdin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V. (2017).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Genomic and phenotypic analysis of 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Vavilov’s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historic landraces reveals the impact of environment and genomic islands of agronomic traits.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 Scientific reports, 7(1), 1-12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Terleev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Mirschel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W.,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Nikonorov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Lazarev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Ginevsky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R.,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Topaj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... &amp;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Arkhipov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 (2018, December).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Models of hysteresis water retention capacity and their comparative analysis on the example of sandy soil. In Energy Management of Municipal Transportation Facilities and Transport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(pp. 462-471). Springer, Cham</a:t>
            </a:r>
            <a:r>
              <a:rPr lang="en-US" sz="14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4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Sani, S., Chang, P. L.,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Zubair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A.,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Carrasquilla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-Garcia, N.,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Cordeiro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Penmetsa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R. V.,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Munis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M.,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Nuzhdin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S. V., Cook, D. R., &amp; von </a:t>
            </a:r>
            <a:r>
              <a:rPr lang="en-US" sz="14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Wettberg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E. J. (2018). 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Genetic Diversity, Population Structure, and Genetic Correlation with Climatic Variation in Chickpea (</a:t>
            </a:r>
            <a:r>
              <a:rPr lang="en-US" sz="14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Cicer</a:t>
            </a:r>
            <a:r>
              <a:rPr lang="en-US" sz="14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 arietinum) Landraces from Pakistan. </a:t>
            </a:r>
            <a:r>
              <a:rPr lang="en-US" sz="14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The plant genome, 11(1), 10.3835/plantgenome2017.08.0067. https://doi.org/10.3835/plantgenome2017.08.0067</a:t>
            </a:r>
            <a:endParaRPr lang="ru-RU" sz="14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Самые цитируемые исследования по ЦУР-2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2016-2020</a:t>
            </a: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8646" y="1481123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71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5710" y="2340147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6</a:t>
            </a:r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45713" y="302776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18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45712" y="3713388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69160" y="4598566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13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45711" y="5384439"/>
            <a:ext cx="914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rPr>
              <a:t>10 цит.</a:t>
            </a:r>
            <a:endParaRPr lang="ru-RU" sz="1200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76101" y="6434428"/>
            <a:ext cx="109677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000" dirty="0" err="1" smtClean="0">
                <a:latin typeface="PT Sans" panose="020B0503020203020204" pitchFamily="34" charset="-52"/>
                <a:ea typeface="PT Sans" panose="020B0503020203020204" pitchFamily="34" charset="-52"/>
              </a:rPr>
              <a:t>Scival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9169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Образовательные программы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Бакалавриат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914399" y="1825625"/>
            <a:ext cx="479180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      Биотехнология </a:t>
            </a:r>
            <a:r>
              <a:rPr lang="ru-RU" sz="16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(общий профиль)</a:t>
            </a:r>
          </a:p>
          <a:p>
            <a:pPr marL="0" indent="0" algn="just">
              <a:buNone/>
            </a:pPr>
            <a:endParaRPr lang="ru-RU" sz="16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endParaRPr lang="ru-RU" sz="16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endParaRPr lang="ru-RU" sz="16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Подготовка кадров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для биотехнологических компаний - фармацевтической, пищевой, сельскохозяйственной и промышленной биотехнологий, способных организовать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реализацию </a:t>
            </a:r>
            <a:r>
              <a:rPr lang="ru-RU" sz="1600" dirty="0">
                <a:latin typeface="PT Sans" panose="020B0503020203020204" pitchFamily="34" charset="-52"/>
                <a:ea typeface="PT Sans" panose="020B0503020203020204" pitchFamily="34" charset="-52"/>
              </a:rPr>
              <a:t>и обслуживание всех этапов технологического </a:t>
            </a: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процесса.</a:t>
            </a:r>
          </a:p>
        </p:txBody>
      </p:sp>
      <p:sp>
        <p:nvSpPr>
          <p:cNvPr id="16" name="Объект 14"/>
          <p:cNvSpPr txBox="1">
            <a:spLocks/>
          </p:cNvSpPr>
          <p:nvPr/>
        </p:nvSpPr>
        <p:spPr>
          <a:xfrm>
            <a:off x="6491652" y="1825625"/>
            <a:ext cx="47475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Технология продукции и организация ресторанного дела/Технология продукции и организация общественного питания (общий профиль)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Подготовка кадров для предприятий ресторанного бизнеса и предприятий индустрии питания, способных организовать технологический процесс производства качественной и безопасной кулинарной продукции.</a:t>
            </a:r>
          </a:p>
        </p:txBody>
      </p:sp>
      <p:pic>
        <p:nvPicPr>
          <p:cNvPr id="1026" name="Picture 2" descr="Профессия биотехнолог: описание, зарплата, где учитьс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/>
          <a:stretch/>
        </p:blipFill>
        <p:spPr bwMode="auto">
          <a:xfrm>
            <a:off x="1055079" y="2641043"/>
            <a:ext cx="2231865" cy="13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ие продукты используют кондитеры в свое работе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237" y="2549913"/>
            <a:ext cx="2215663" cy="14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1684" y="1836483"/>
            <a:ext cx="360000" cy="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9215" y="1804671"/>
            <a:ext cx="360000" cy="360000"/>
          </a:xfrm>
          <a:prstGeom prst="rect">
            <a:avLst/>
          </a:prstGeom>
        </p:spPr>
      </p:pic>
      <p:pic>
        <p:nvPicPr>
          <p:cNvPr id="1034" name="Picture 10" descr="Профессии провизор и фармацевт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r="10789"/>
          <a:stretch/>
        </p:blipFill>
        <p:spPr bwMode="auto">
          <a:xfrm>
            <a:off x="3385042" y="2641043"/>
            <a:ext cx="2039815" cy="13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99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Образовательные программы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Магистратура</a:t>
            </a: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ctr"/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838200" y="1825625"/>
            <a:ext cx="485921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19.04.04 Технология и управление в индустрии питания</a:t>
            </a:r>
          </a:p>
          <a:p>
            <a:pPr marL="0" indent="0" algn="just">
              <a:buNone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Магистранты готовятся к научно-исследовательской, производственно-технологической и организационно-управленческой деятельности в сфере ресторанного бизнеса, предприятий социального питания и индустриального производства пищевой продукции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 algn="just">
              <a:buNone/>
            </a:pPr>
            <a:r>
              <a:rPr lang="ru-RU" sz="13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19.04.01 </a:t>
            </a:r>
            <a:r>
              <a:rPr lang="ru-RU" sz="13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Бионанотехнология</a:t>
            </a:r>
            <a:endParaRPr lang="ru-RU" sz="13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marL="0" indent="0" algn="just">
              <a:buNone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Полученные знания 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позволяют 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специалисту разрабатывать лекарственные средства и вакцины, создавать 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новые методы 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молекулярной 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диагностики и генетической инженерии, 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создавать сорта растений с повышенной плодородностью и 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устойчивостью, разрабатывать 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технологии производства новых видов продукции с использованием микробиологического синтеза и </a:t>
            </a:r>
            <a:r>
              <a:rPr lang="ru-RU" sz="1300" dirty="0" err="1">
                <a:latin typeface="PT Sans" panose="020B0503020203020204" pitchFamily="34" charset="-52"/>
                <a:ea typeface="PT Sans" panose="020B0503020203020204" pitchFamily="34" charset="-52"/>
              </a:rPr>
              <a:t>биокатализа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3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19.04.05 Высокотехнологичные производства продуктов здорового питания</a:t>
            </a:r>
          </a:p>
          <a:p>
            <a:pPr marL="0" indent="0" algn="just">
              <a:buNone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Программа направлена на подготовку специалистов для пищевой индустрии, способных разрабатывать и осуществлять промышленный выпуск продуктов здорового питания с использованием наукоемких инновационных технологий</a:t>
            </a:r>
          </a:p>
          <a:p>
            <a:pPr marL="0" indent="0" algn="just">
              <a:buNone/>
            </a:pPr>
            <a:endParaRPr lang="ru-RU" sz="13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6" name="Объект 14"/>
          <p:cNvSpPr txBox="1">
            <a:spLocks/>
          </p:cNvSpPr>
          <p:nvPr/>
        </p:nvSpPr>
        <p:spPr>
          <a:xfrm>
            <a:off x="6711461" y="1866531"/>
            <a:ext cx="48592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ru-RU" sz="13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19.04.04 </a:t>
            </a:r>
            <a:r>
              <a:rPr lang="ru-RU" sz="13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Нутрициология</a:t>
            </a:r>
            <a:r>
              <a:rPr lang="ru-RU" sz="13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 индустрии питания</a:t>
            </a:r>
          </a:p>
          <a:p>
            <a:pPr marL="0" indent="0" algn="just">
              <a:buNone/>
            </a:pP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Студенты научатся проводить оценку пищевого статуса, формировать </a:t>
            </a:r>
            <a:r>
              <a:rPr lang="ru-RU" sz="1300" dirty="0" err="1">
                <a:latin typeface="PT Sans" panose="020B0503020203020204" pitchFamily="34" charset="-52"/>
                <a:ea typeface="PT Sans" panose="020B0503020203020204" pitchFamily="34" charset="-52"/>
              </a:rPr>
              <a:t>нутриентно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-технологические требования к продуктам для здорового образа жизни и активного долголетия; проектировать функциональные и специализированные продукты для детского, геронтологического, диетического, спортивного 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питания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13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19.04.04 Биологическая безопасность продовольственного сырья</a:t>
            </a:r>
          </a:p>
          <a:p>
            <a:pPr marL="0" indent="0" algn="just">
              <a:buNone/>
            </a:pP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Программа </a:t>
            </a:r>
            <a:r>
              <a:rPr lang="ru-RU" sz="1300" dirty="0">
                <a:latin typeface="PT Sans" panose="020B0503020203020204" pitchFamily="34" charset="-52"/>
                <a:ea typeface="PT Sans" panose="020B0503020203020204" pitchFamily="34" charset="-52"/>
              </a:rPr>
              <a:t>направлена на изучение и развитие методов и средств контроля качества и биологической безопасности продовольственного сырья с учетом специфики агропромышленного комплекса стран ЕАЭС</a:t>
            </a:r>
            <a:r>
              <a:rPr lang="ru-RU" sz="13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pic>
        <p:nvPicPr>
          <p:cNvPr id="1026" name="Picture 2" descr="Гид по правильному питанию: кто такой нутрициолог и чем он занимается - РИА  Новости, 08.02.202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9"/>
          <a:stretch/>
        </p:blipFill>
        <p:spPr bwMode="auto">
          <a:xfrm>
            <a:off x="6804181" y="4787169"/>
            <a:ext cx="3200000" cy="162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59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38200" y="54096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Инфраструктура </a:t>
            </a:r>
            <a:r>
              <a:rPr lang="ru-RU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Цифры и факты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8" name="Picture 4" descr="https://umto.spbstu.ru/userfiles/images/Maps/Zal-kompleksnih-obedov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22" y="1620347"/>
            <a:ext cx="4279652" cy="19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9377" y="1203749"/>
            <a:ext cx="393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5 столовых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6823" y="1203749"/>
            <a:ext cx="393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10 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кафе и буфетов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6150" name="Picture 6" descr="https://umto.spbstu.ru/userfiles/images/Maps/KafeFontan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008" y="1573081"/>
            <a:ext cx="4249931" cy="191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umto.spbstu.ru/userfiles/images/Photo-OOP/IMG_3814_1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59" y="4147154"/>
            <a:ext cx="4161447" cy="18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umto.spbstu.ru/userfiles/images/departments/stolov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534" y="4147153"/>
            <a:ext cx="2524217" cy="189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umto.spbstu.ru/userfiles/images/Photo-OOP/_MG_6077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729" y="4147152"/>
            <a:ext cx="2838857" cy="18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30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s://sun9-68.userapi.com/impf/NC8V1qPk4I72Obfk1R6LK5VCZey3s7eZzNgJXg/7owvZzI-YHE.jpg?size=1920x1920&amp;quality=96&amp;sign=369ef643096c26a7f4bd7e9e04519fb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94"/>
          <a:stretch/>
        </p:blipFill>
        <p:spPr bwMode="auto">
          <a:xfrm>
            <a:off x="6791540" y="947180"/>
            <a:ext cx="4268815" cy="2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31.userapi.com/impf/c847217/v847217474/1a342e/1BSLNZu_FxQ.jpg?size=1018x1428&amp;quality=96&amp;sign=b4382d17d82badc262e05340567911a7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5" r="12840"/>
          <a:stretch/>
        </p:blipFill>
        <p:spPr bwMode="auto">
          <a:xfrm>
            <a:off x="708000" y="2823945"/>
            <a:ext cx="2142659" cy="382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16196" y="965200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новый учебный год – с ректорской кашей</a:t>
            </a:r>
            <a:endParaRPr lang="ru-RU" sz="1800" b="1" dirty="0">
              <a:solidFill>
                <a:srgbClr val="1964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75861" y="6265856"/>
            <a:ext cx="6852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https://www.spbstu.ru/media/news/studencheskaya_zhizn/v-kashu-maslo-kashu-v-massy-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4"/>
              </a:rPr>
              <a:t>/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6196" y="1444642"/>
            <a:ext cx="5802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Начиная с сентября и до конца мая в столовую 4 корпуса (Зал комплексных обедов) возвращается знаменитая ректорская каша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Ароматная, горячая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каша так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полюбилась всем, что прочно обосновалась в университетских столовых и стала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имиджевой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составляющей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СПбПУ.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09515" y="3436151"/>
            <a:ext cx="80651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«Эта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акция невероятно популярна. С сентября по март 2019-2020 годов, до начала пандемии, было выдано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16777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каш. В прошлом учебном году, с учетом условий пандемии, студенты получили </a:t>
            </a: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6444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порции»,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– рассказала начальник Управления социально-бытового и материально-технического обеспечения СПбПУ Зарина НАУМОВА.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этом году, как и в прошлые, в состав завтрака входит каша, причем каждый день разная, а еще хлеб с маслом и чай с сахаром. Подкрепить силы с утра может любой студент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предъявив электронный пропуск.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38592" y="211016"/>
            <a:ext cx="2353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</a:t>
            </a:r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2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Политех и Агрофизический научно-исследовательский институт подписали соглашение о сотрудничестве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7" t="12219"/>
          <a:stretch/>
        </p:blipFill>
        <p:spPr bwMode="auto">
          <a:xfrm>
            <a:off x="7060223" y="4246684"/>
            <a:ext cx="3849864" cy="239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3127" y="930241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err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800" b="1" dirty="0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Агрофизический научно-исследовательский институт подписали соглашение о сотрудничестве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471" y="1815751"/>
            <a:ext cx="56088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СПбПУ побывал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 визитом директор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Агрофизического научно-исследовательского института РАН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Юрий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Чесноков. Итогом переговоров стало соглашение о сотрудничестве между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Политехом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АФИ.</a:t>
            </a:r>
          </a:p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Документ о сотрудничестве, который мы подписали, станет началом плодотворной работы в сфере развития цифровых технологий и биотехнологий для агропромышленного комплекса, выполнения совместных учебных и научно-исследовательских проектов, внедрения результатов научно-технологических разработок в производство и образовательный процесс, создания и совершенствования совместных образовательных программ», – считает Андрей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Рудской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6425" y="1815751"/>
            <a:ext cx="49412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Соглашение предполагает совместную научно-исследовательскую деятельность в области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цифровых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технологий точного земледелия, неразрушающих методов контроля биологической безопасности и параметрической паспортизации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семян,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создания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регулируемых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условий круглогодичного производства растительных культур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др.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Также предполагается открытие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магистерской программы «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Агробиотехнология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 на базе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ВШБиПП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471" y="6190557"/>
            <a:ext cx="6033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https://www.spbstu.ru/media/news/partnership/polytech-agrophysical-research-institute-cooperation-agreement/?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sphrase_id=2183289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2052" name="Picture 4" descr="Логотип Агрофизического научно-исследовательского институ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162" y="899501"/>
            <a:ext cx="694592" cy="72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www.spbstu.ru/upload/branding/logo_mai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1"/>
          <a:stretch/>
        </p:blipFill>
        <p:spPr bwMode="auto">
          <a:xfrm>
            <a:off x="10040813" y="948552"/>
            <a:ext cx="668215" cy="61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442938" y="211016"/>
            <a:ext cx="27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94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5012" y="789566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defRPr>
            </a:lvl1pPr>
          </a:lstStyle>
          <a:p>
            <a:r>
              <a:rPr lang="ru-RU" dirty="0"/>
              <a:t>Разработку растительных вакцин обсудили с ГК «РОСБИО»</a:t>
            </a:r>
          </a:p>
        </p:txBody>
      </p:sp>
      <p:pic>
        <p:nvPicPr>
          <p:cNvPr id="3076" name="Picture 4" descr="Разработку растительных вакцин обсудили представители СПбПУ и ГК РОСБИ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17" y="1923237"/>
            <a:ext cx="4975479" cy="33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4217" y="1452347"/>
            <a:ext cx="59576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Институт биомедицинских систем и биотехнологий (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ИБСиБ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) СПбПУ в рамках консорциума научных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организаций предлагает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инициировать разработки растительных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вакцин, рекомбинантных белков и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фитопрепаратов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для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медицины и 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ветеринарии.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 целью обсуждения данного проекта 30 июня СПбПУ посетила делегация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ГК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«РОСБИО» во главе с владельцем группы компаний 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йратом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Е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никеевым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2938" y="211016"/>
            <a:ext cx="27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212" y="3320981"/>
            <a:ext cx="6096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 итогам переговоров подписано соглашение, предметом которого является сотрудничество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 области биотехнологии между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РОСБИО и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СПбПУ;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сотрудничество в рамках реализации программы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НОЦ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 направлению «Передовые цифровые технологии» (направление «Цифровое моделирование и прогнозирование в медико-биологических системах») и в рамках реализации программы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Приоритет-2030». Кроме того,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принято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решение пригласить ГК «РОСБИО» войти в консорциум и разработать дорожную карту создания совместной научной лаборатории и ее финансирования при участии РОСБИО.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01871" y="6265856"/>
            <a:ext cx="53260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https://www.spbstu.ru/media/news/nauka_i_innovatsii/razrabotku-rastitelnykh-vaktsin-obsudili-s-gk-rosbio/?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3"/>
              </a:rPr>
              <a:t>sphrase_id=2183289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8772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45012" y="789566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defRPr>
            </a:lvl1pPr>
          </a:lstStyle>
          <a:p>
            <a:r>
              <a:rPr lang="ru-RU" dirty="0" err="1"/>
              <a:t>Политех</a:t>
            </a:r>
            <a:r>
              <a:rPr lang="ru-RU" dirty="0"/>
              <a:t> внесет свой вклад в развитие агропромышленного комплекса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4217" y="1452347"/>
            <a:ext cx="59576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Политехе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побывала делегация ГК «Юг Руси» во главе с ее президентом Сергеем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Кисловым.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Целью визита было знакомство с научными изысканиями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определение направлений сотрудничества. Встреча с ректором СПбПУ Андреем РУДСКИМ продолжилась традиционной экскурсией по Главному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зданию и научно-исследовательскому корпусу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«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Технополис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».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Во второй половине дня состоялся семинар, на котором представители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рассказали гостям и о других направлениях сотрудничества – о разработках вуза, которые могут быть использованы в агропромышленном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секторе. </a:t>
            </a:r>
          </a:p>
          <a:p>
            <a:pPr algn="just"/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У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Политеха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и «Юга Руси» уже есть опыт общих проектов – например,  экспериментальная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технология получения сорбционных материалов на основе отходов агропромышленного комплекса, разработанная научной группой </a:t>
            </a:r>
            <a:r>
              <a:rPr lang="ru-RU" sz="1600" dirty="0" err="1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ВШБиПТ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2938" y="211016"/>
            <a:ext cx="27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Сотрудничество/Наука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212" y="3320981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0212" y="6424115"/>
            <a:ext cx="113176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http://technopolis.spbstu.ru/meropriyatiya/proshedshie-meropriyatiya/2021/politekh-vneset-svoy-vklad-v-razvitie-agropromyshl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/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4098" name="Picture 2" descr="http://technopolis.spbstu.ru/userfls/editor/large/2112_3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10" y="843133"/>
            <a:ext cx="3910217" cy="26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echnopolis.spbstu.ru/userfls/editor/large/2116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110" y="3712729"/>
            <a:ext cx="3910217" cy="26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9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7804"/>
            <a:ext cx="360485" cy="6865804"/>
          </a:xfrm>
          <a:prstGeom prst="rect">
            <a:avLst/>
          </a:prstGeom>
          <a:solidFill>
            <a:srgbClr val="37B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10212" y="541736"/>
            <a:ext cx="6553200" cy="13255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rgbClr val="196400"/>
                </a:solidFill>
                <a:latin typeface="PT Sans" panose="020B0503020203020204" pitchFamily="34" charset="-52"/>
                <a:ea typeface="PT Sans" panose="020B0503020203020204" pitchFamily="34" charset="-52"/>
                <a:cs typeface="+mj-cs"/>
              </a:defRPr>
            </a:lvl1pPr>
          </a:lstStyle>
          <a:p>
            <a:r>
              <a:rPr lang="ru-RU" dirty="0"/>
              <a:t>РАСТИТЕЛЬНОЕ ПИТАНИЕ В ПОЛИТЕХЕ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0212" y="841475"/>
            <a:ext cx="76836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28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сентября 2021 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было подписано соглашение между организацией «Голоса за животных» и Политехническим университетом по популяризации растительного питания и его внедрения в точках питания вуза. Утверждённый документ позволяет начать активную работу по вводу комплексного растительного обеда в меню 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столовых. 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Отметим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, что Политех станет первым российским вузом, совершившим подобные нововведения в систему студенческого питания. Изменения рациона в сторону более устойчивого и углеродно-нейтрального сделаны уже во многих университетах мира. </a:t>
            </a:r>
            <a:endParaRPr lang="ru-RU" sz="1600" dirty="0" smtClean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Студенческое объединение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ReGreen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ведёт планомерную работу по расширению возможностей растительного питания в Политехе: как взаимодействуя со структурными подразделениями, так и рассказывая студентам о необходимости изменений на мероприятиях и онлайн. Большинство наших активистов сокращают употребление ПЖП или полностью отказываются от него, поэтому мы не понаслышке знаем о проблемах с ассортиментом блюд в местах общественного питания</a:t>
            </a:r>
            <a:r>
              <a:rPr lang="ru-RU" sz="1600" dirty="0" smtClean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Альтернативное питание без продуктов животного происхождения отвечает целям устойчивого развития ООН и Парижского соглашения об изменении климата. Животноводство — одна из наиболее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ресурсозатратных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отраслей антропогенной деятельности, также входящая в список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антилидеров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 по объемам парниковых выбросов. Таким образом, увеличение доли растительной пищи и сокращение количества ПЖП — это не только этично, но и </a:t>
            </a:r>
            <a:r>
              <a:rPr lang="ru-RU" sz="1600" dirty="0" err="1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экологично</a:t>
            </a:r>
            <a:r>
              <a:rPr lang="ru-RU" sz="1600" dirty="0">
                <a:solidFill>
                  <a:srgbClr val="000000"/>
                </a:solidFill>
                <a:latin typeface="PT Sans" panose="020B0503020203020204" pitchFamily="34" charset="-52"/>
                <a:ea typeface="PT Sans" panose="020B0503020203020204" pitchFamily="34" charset="-52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78815" y="150420"/>
            <a:ext cx="2749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Активный Политех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0212" y="3320981"/>
            <a:ext cx="6096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dirty="0">
              <a:solidFill>
                <a:srgbClr val="000000"/>
              </a:solidFill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27677" y="6511914"/>
            <a:ext cx="48643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Источник: </a:t>
            </a:r>
            <a:r>
              <a:rPr lang="en-US" sz="1200" dirty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https://</a:t>
            </a:r>
            <a:r>
              <a:rPr lang="en-US" sz="1200" dirty="0" smtClean="0">
                <a:latin typeface="PT Sans" panose="020B0503020203020204" pitchFamily="34" charset="-52"/>
                <a:ea typeface="PT Sans" panose="020B0503020203020204" pitchFamily="34" charset="-52"/>
                <a:hlinkClick r:id="rId2"/>
              </a:rPr>
              <a:t>vk.com/regreen_polytech?w=wall-155005834_1764</a:t>
            </a:r>
            <a:r>
              <a:rPr lang="ru-RU" sz="1200" dirty="0" smtClean="0">
                <a:latin typeface="PT Sans" panose="020B0503020203020204" pitchFamily="34" charset="-52"/>
                <a:ea typeface="PT Sans" panose="020B0503020203020204" pitchFamily="34" charset="-52"/>
              </a:rPr>
              <a:t> </a:t>
            </a:r>
            <a:endParaRPr lang="ru-RU" sz="1200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6" name="Picture 2" descr="https://sun9-32.userapi.com/impg/FZGgwHJHUgCyzr80-rfilNSCgZxGLpxLvcrTRg/jyG6tCHHR7k.jpg?size=1080x1080&amp;quality=96&amp;sign=ae1b29f9ee04c32cb70f2ef7767ce9c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865" y="789566"/>
            <a:ext cx="3507012" cy="35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2620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1234</Words>
  <Application>Microsoft Office PowerPoint</Application>
  <PresentationFormat>Широкоэкранный</PresentationFormat>
  <Paragraphs>108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Тема Office</vt:lpstr>
      <vt:lpstr>ЦУР 2. Ликвидация голода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2021-10-06T14:15:54Z</dcterms:created>
  <dcterms:modified xsi:type="dcterms:W3CDTF">2021-10-26T08:35:12Z</dcterms:modified>
</cp:coreProperties>
</file>