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83" r:id="rId1"/>
    <p:sldMasterId id="2147483681" r:id="rId2"/>
  </p:sldMasterIdLst>
  <p:notesMasterIdLst>
    <p:notesMasterId r:id="rId21"/>
  </p:notesMasterIdLst>
  <p:handoutMasterIdLst>
    <p:handoutMasterId r:id="rId22"/>
  </p:handoutMasterIdLst>
  <p:sldIdLst>
    <p:sldId id="519" r:id="rId3"/>
    <p:sldId id="518" r:id="rId4"/>
    <p:sldId id="521" r:id="rId5"/>
    <p:sldId id="523" r:id="rId6"/>
    <p:sldId id="543" r:id="rId7"/>
    <p:sldId id="524" r:id="rId8"/>
    <p:sldId id="525" r:id="rId9"/>
    <p:sldId id="511" r:id="rId10"/>
    <p:sldId id="541" r:id="rId11"/>
    <p:sldId id="514" r:id="rId12"/>
    <p:sldId id="515" r:id="rId13"/>
    <p:sldId id="516" r:id="rId14"/>
    <p:sldId id="529" r:id="rId15"/>
    <p:sldId id="531" r:id="rId16"/>
    <p:sldId id="528" r:id="rId17"/>
    <p:sldId id="542" r:id="rId18"/>
    <p:sldId id="526" r:id="rId19"/>
    <p:sldId id="469" r:id="rId20"/>
  </p:sldIdLst>
  <p:sldSz cx="9144000" cy="6858000" type="screen4x3"/>
  <p:notesSz cx="6797675" cy="9928225"/>
  <p:defaultTextStyle>
    <a:defPPr>
      <a:defRPr lang="en-US"/>
    </a:defPPr>
    <a:lvl1pPr algn="l" defTabSz="511800" rtl="0" eaLnBrk="0" fontAlgn="base" hangingPunct="0">
      <a:spcBef>
        <a:spcPct val="0"/>
      </a:spcBef>
      <a:spcAft>
        <a:spcPct val="0"/>
      </a:spcAft>
      <a:defRPr kumimoji="1" sz="2016" kern="1200">
        <a:solidFill>
          <a:schemeClr val="tx1"/>
        </a:solidFill>
        <a:latin typeface="Frutiger Next LT W1G" charset="0"/>
        <a:ea typeface="+mn-ea"/>
        <a:cs typeface="Arial" panose="020B0604020202020204" pitchFamily="34" charset="0"/>
      </a:defRPr>
    </a:lvl1pPr>
    <a:lvl2pPr marL="511800" indent="-223911" algn="l" defTabSz="511800" rtl="0" eaLnBrk="0" fontAlgn="base" hangingPunct="0">
      <a:spcBef>
        <a:spcPct val="0"/>
      </a:spcBef>
      <a:spcAft>
        <a:spcPct val="0"/>
      </a:spcAft>
      <a:defRPr kumimoji="1" sz="2016" kern="1200">
        <a:solidFill>
          <a:schemeClr val="tx1"/>
        </a:solidFill>
        <a:latin typeface="Frutiger Next LT W1G" charset="0"/>
        <a:ea typeface="+mn-ea"/>
        <a:cs typeface="Arial" panose="020B0604020202020204" pitchFamily="34" charset="0"/>
      </a:defRPr>
    </a:lvl2pPr>
    <a:lvl3pPr marL="1023598" indent="-447824" algn="l" defTabSz="511800" rtl="0" eaLnBrk="0" fontAlgn="base" hangingPunct="0">
      <a:spcBef>
        <a:spcPct val="0"/>
      </a:spcBef>
      <a:spcAft>
        <a:spcPct val="0"/>
      </a:spcAft>
      <a:defRPr kumimoji="1" sz="2016" kern="1200">
        <a:solidFill>
          <a:schemeClr val="tx1"/>
        </a:solidFill>
        <a:latin typeface="Frutiger Next LT W1G" charset="0"/>
        <a:ea typeface="+mn-ea"/>
        <a:cs typeface="Arial" panose="020B0604020202020204" pitchFamily="34" charset="0"/>
      </a:defRPr>
    </a:lvl3pPr>
    <a:lvl4pPr marL="1535398" indent="-671736" algn="l" defTabSz="511800" rtl="0" eaLnBrk="0" fontAlgn="base" hangingPunct="0">
      <a:spcBef>
        <a:spcPct val="0"/>
      </a:spcBef>
      <a:spcAft>
        <a:spcPct val="0"/>
      </a:spcAft>
      <a:defRPr kumimoji="1" sz="2016" kern="1200">
        <a:solidFill>
          <a:schemeClr val="tx1"/>
        </a:solidFill>
        <a:latin typeface="Frutiger Next LT W1G" charset="0"/>
        <a:ea typeface="+mn-ea"/>
        <a:cs typeface="Arial" panose="020B0604020202020204" pitchFamily="34" charset="0"/>
      </a:defRPr>
    </a:lvl4pPr>
    <a:lvl5pPr marL="2047196" indent="-895649" algn="l" defTabSz="511800" rtl="0" eaLnBrk="0" fontAlgn="base" hangingPunct="0">
      <a:spcBef>
        <a:spcPct val="0"/>
      </a:spcBef>
      <a:spcAft>
        <a:spcPct val="0"/>
      </a:spcAft>
      <a:defRPr kumimoji="1" sz="2016" kern="1200">
        <a:solidFill>
          <a:schemeClr val="tx1"/>
        </a:solidFill>
        <a:latin typeface="Frutiger Next LT W1G" charset="0"/>
        <a:ea typeface="+mn-ea"/>
        <a:cs typeface="Arial" panose="020B0604020202020204" pitchFamily="34" charset="0"/>
      </a:defRPr>
    </a:lvl5pPr>
    <a:lvl6pPr marL="1439436" algn="l" defTabSz="575774" rtl="0" eaLnBrk="1" latinLnBrk="0" hangingPunct="1">
      <a:defRPr kumimoji="1" sz="2016" kern="1200">
        <a:solidFill>
          <a:schemeClr val="tx1"/>
        </a:solidFill>
        <a:latin typeface="Frutiger Next LT W1G" charset="0"/>
        <a:ea typeface="+mn-ea"/>
        <a:cs typeface="Arial" panose="020B0604020202020204" pitchFamily="34" charset="0"/>
      </a:defRPr>
    </a:lvl6pPr>
    <a:lvl7pPr marL="1727322" algn="l" defTabSz="575774" rtl="0" eaLnBrk="1" latinLnBrk="0" hangingPunct="1">
      <a:defRPr kumimoji="1" sz="2016" kern="1200">
        <a:solidFill>
          <a:schemeClr val="tx1"/>
        </a:solidFill>
        <a:latin typeface="Frutiger Next LT W1G" charset="0"/>
        <a:ea typeface="+mn-ea"/>
        <a:cs typeface="Arial" panose="020B0604020202020204" pitchFamily="34" charset="0"/>
      </a:defRPr>
    </a:lvl7pPr>
    <a:lvl8pPr marL="2015209" algn="l" defTabSz="575774" rtl="0" eaLnBrk="1" latinLnBrk="0" hangingPunct="1">
      <a:defRPr kumimoji="1" sz="2016" kern="1200">
        <a:solidFill>
          <a:schemeClr val="tx1"/>
        </a:solidFill>
        <a:latin typeface="Frutiger Next LT W1G" charset="0"/>
        <a:ea typeface="+mn-ea"/>
        <a:cs typeface="Arial" panose="020B0604020202020204" pitchFamily="34" charset="0"/>
      </a:defRPr>
    </a:lvl8pPr>
    <a:lvl9pPr marL="2303095" algn="l" defTabSz="575774" rtl="0" eaLnBrk="1" latinLnBrk="0" hangingPunct="1">
      <a:defRPr kumimoji="1" sz="2016" kern="1200">
        <a:solidFill>
          <a:schemeClr val="tx1"/>
        </a:solidFill>
        <a:latin typeface="Frutiger Next LT W1G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лименко Ольга Семёновна" initials="КОС" lastIdx="1" clrIdx="0">
    <p:extLst>
      <p:ext uri="{19B8F6BF-5375-455C-9EA6-DF929625EA0E}">
        <p15:presenceInfo xmlns:p15="http://schemas.microsoft.com/office/powerpoint/2012/main" userId="S-1-5-21-422500281-13378045-1016532462-180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45"/>
    <a:srgbClr val="009242"/>
    <a:srgbClr val="0696D7"/>
    <a:srgbClr val="FFFFFF"/>
    <a:srgbClr val="005E30"/>
    <a:srgbClr val="FF7E79"/>
    <a:srgbClr val="13B14A"/>
    <a:srgbClr val="33CCFF"/>
    <a:srgbClr val="14B24B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32" autoAdjust="0"/>
    <p:restoredTop sz="91024" autoAdjust="0"/>
  </p:normalViewPr>
  <p:slideViewPr>
    <p:cSldViewPr snapToGrid="0" snapToObjects="1">
      <p:cViewPr varScale="1">
        <p:scale>
          <a:sx n="104" d="100"/>
          <a:sy n="104" d="100"/>
        </p:scale>
        <p:origin x="1506" y="84"/>
      </p:cViewPr>
      <p:guideLst>
        <p:guide orient="horz" pos="2160"/>
        <p:guide pos="48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96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123" cy="496837"/>
          </a:xfrm>
          <a:prstGeom prst="rect">
            <a:avLst/>
          </a:prstGeom>
        </p:spPr>
        <p:txBody>
          <a:bodyPr vert="horz" wrap="square" lIns="95416" tIns="47708" rIns="95416" bIns="47708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/>
            </a:lvl1pPr>
          </a:lstStyle>
          <a:p>
            <a:endParaRPr lang="ru-RU" alt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92" y="1"/>
            <a:ext cx="2946123" cy="496837"/>
          </a:xfrm>
          <a:prstGeom prst="rect">
            <a:avLst/>
          </a:prstGeom>
        </p:spPr>
        <p:txBody>
          <a:bodyPr vert="horz" wrap="square" lIns="95416" tIns="47708" rIns="95416" bIns="477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fld id="{8F99CBD8-0CB9-436D-88F8-43AB91C18435}" type="datetime1">
              <a:rPr lang="en-US" altLang="ru-RU"/>
              <a:pPr/>
              <a:t>5/13/2026</a:t>
            </a:fld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324"/>
            <a:ext cx="2946123" cy="495772"/>
          </a:xfrm>
          <a:prstGeom prst="rect">
            <a:avLst/>
          </a:prstGeom>
        </p:spPr>
        <p:txBody>
          <a:bodyPr vert="horz" wrap="square" lIns="95416" tIns="47708" rIns="95416" bIns="47708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/>
            </a:lvl1pPr>
          </a:lstStyle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92" y="9430324"/>
            <a:ext cx="2946123" cy="495772"/>
          </a:xfrm>
          <a:prstGeom prst="rect">
            <a:avLst/>
          </a:prstGeom>
        </p:spPr>
        <p:txBody>
          <a:bodyPr vert="horz" wrap="square" lIns="95416" tIns="47708" rIns="95416" bIns="47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fld id="{444520FC-37AF-4B43-9CEF-36ADE76932A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59414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123" cy="496837"/>
          </a:xfrm>
          <a:prstGeom prst="rect">
            <a:avLst/>
          </a:prstGeom>
        </p:spPr>
        <p:txBody>
          <a:bodyPr vert="horz" wrap="square" lIns="95416" tIns="47708" rIns="95416" bIns="47708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/>
            </a:lvl1pPr>
          </a:lstStyle>
          <a:p>
            <a:endParaRPr lang="ru-RU" alt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92" y="1"/>
            <a:ext cx="2946123" cy="496837"/>
          </a:xfrm>
          <a:prstGeom prst="rect">
            <a:avLst/>
          </a:prstGeom>
        </p:spPr>
        <p:txBody>
          <a:bodyPr vert="horz" wrap="square" lIns="95416" tIns="47708" rIns="95416" bIns="477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fld id="{D8475F42-D7A5-469B-BF7F-C0F37AE6711D}" type="datetime1">
              <a:rPr lang="en-US" altLang="ru-RU"/>
              <a:pPr/>
              <a:t>5/13/2026</a:t>
            </a:fld>
            <a:endParaRPr lang="en-US" alt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6" tIns="47708" rIns="95416" bIns="4770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32" y="4715695"/>
            <a:ext cx="5437212" cy="4468341"/>
          </a:xfrm>
          <a:prstGeom prst="rect">
            <a:avLst/>
          </a:prstGeom>
        </p:spPr>
        <p:txBody>
          <a:bodyPr vert="horz" lIns="95416" tIns="47708" rIns="95416" bIns="47708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324"/>
            <a:ext cx="2946123" cy="495772"/>
          </a:xfrm>
          <a:prstGeom prst="rect">
            <a:avLst/>
          </a:prstGeom>
        </p:spPr>
        <p:txBody>
          <a:bodyPr vert="horz" wrap="square" lIns="95416" tIns="47708" rIns="95416" bIns="47708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2421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11800" rtl="0" eaLnBrk="0" fontAlgn="base" hangingPunct="0">
      <a:spcBef>
        <a:spcPct val="30000"/>
      </a:spcBef>
      <a:spcAft>
        <a:spcPct val="0"/>
      </a:spcAft>
      <a:defRPr kumimoji="1" sz="1323" kern="1200">
        <a:solidFill>
          <a:schemeClr val="tx1"/>
        </a:solidFill>
        <a:latin typeface="Frutiger Next LT W1G" pitchFamily="34" charset="0"/>
        <a:ea typeface="Arial" charset="0"/>
        <a:cs typeface="Arial" panose="020B0604020202020204" pitchFamily="34" charset="0"/>
      </a:defRPr>
    </a:lvl1pPr>
    <a:lvl2pPr marL="511800" algn="l" defTabSz="511800" rtl="0" eaLnBrk="0" fontAlgn="base" hangingPunct="0">
      <a:spcBef>
        <a:spcPct val="30000"/>
      </a:spcBef>
      <a:spcAft>
        <a:spcPct val="0"/>
      </a:spcAft>
      <a:defRPr kumimoji="1" sz="1323" kern="1200">
        <a:solidFill>
          <a:schemeClr val="tx1"/>
        </a:solidFill>
        <a:latin typeface="Frutiger Next LT W1G" pitchFamily="34" charset="0"/>
        <a:ea typeface="Arial" charset="0"/>
        <a:cs typeface="Arial" panose="020B0604020202020204" pitchFamily="34" charset="0"/>
      </a:defRPr>
    </a:lvl2pPr>
    <a:lvl3pPr marL="1023598" algn="l" defTabSz="511800" rtl="0" eaLnBrk="0" fontAlgn="base" hangingPunct="0">
      <a:spcBef>
        <a:spcPct val="30000"/>
      </a:spcBef>
      <a:spcAft>
        <a:spcPct val="0"/>
      </a:spcAft>
      <a:defRPr kumimoji="1" sz="1323" kern="1200">
        <a:solidFill>
          <a:schemeClr val="tx1"/>
        </a:solidFill>
        <a:latin typeface="Frutiger Next LT W1G" pitchFamily="34" charset="0"/>
        <a:ea typeface="Arial" charset="0"/>
        <a:cs typeface="Arial" panose="020B0604020202020204" pitchFamily="34" charset="0"/>
      </a:defRPr>
    </a:lvl3pPr>
    <a:lvl4pPr marL="1535398" algn="l" defTabSz="511800" rtl="0" eaLnBrk="0" fontAlgn="base" hangingPunct="0">
      <a:spcBef>
        <a:spcPct val="30000"/>
      </a:spcBef>
      <a:spcAft>
        <a:spcPct val="0"/>
      </a:spcAft>
      <a:defRPr kumimoji="1" sz="1323" kern="1200">
        <a:solidFill>
          <a:schemeClr val="tx1"/>
        </a:solidFill>
        <a:latin typeface="Frutiger Next LT W1G" pitchFamily="34" charset="0"/>
        <a:ea typeface="Arial" charset="0"/>
        <a:cs typeface="Arial" panose="020B0604020202020204" pitchFamily="34" charset="0"/>
      </a:defRPr>
    </a:lvl4pPr>
    <a:lvl5pPr marL="2047196" algn="l" defTabSz="511800" rtl="0" eaLnBrk="0" fontAlgn="base" hangingPunct="0">
      <a:spcBef>
        <a:spcPct val="30000"/>
      </a:spcBef>
      <a:spcAft>
        <a:spcPct val="0"/>
      </a:spcAft>
      <a:defRPr kumimoji="1" sz="1323" kern="1200">
        <a:solidFill>
          <a:schemeClr val="tx1"/>
        </a:solidFill>
        <a:latin typeface="Frutiger Next LT W1G" pitchFamily="34" charset="0"/>
        <a:ea typeface="Arial" charset="0"/>
        <a:cs typeface="Arial" panose="020B0604020202020204" pitchFamily="34" charset="0"/>
      </a:defRPr>
    </a:lvl5pPr>
    <a:lvl6pPr marL="2559027" algn="l" defTabSz="511804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6pPr>
    <a:lvl7pPr marL="3070833" algn="l" defTabSz="511804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7pPr>
    <a:lvl8pPr marL="3582638" algn="l" defTabSz="511804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8pPr>
    <a:lvl9pPr marL="4094444" algn="l" defTabSz="511804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сбора коммерческих предложений с целью проведения анализа рынка и определения НМЦД или цены договора с единственным поставщиком необходимо составить запрос ценовой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20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ПРАВИЛЬНО:</a:t>
            </a:r>
          </a:p>
          <a:p>
            <a:r>
              <a:rPr lang="ru-RU" dirty="0"/>
              <a:t>Желательно: Ценовое предложение направлено университету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455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КП, полученных от участников рынка и используемых для расчета НМЦД, условия поставки товаров, выполнения работ, оказания услуг не могут отличаться от указанных в техническом задании при осуществлении закупки.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936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365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3. Результат: отмена закупки</a:t>
            </a:r>
          </a:p>
        </p:txBody>
      </p:sp>
    </p:spTree>
    <p:extLst>
      <p:ext uri="{BB962C8B-B14F-4D97-AF65-F5344CB8AC3E}">
        <p14:creationId xmlns:p14="http://schemas.microsoft.com/office/powerpoint/2010/main" val="3461498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333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проведении ведомственной проверки в 2021 году выявлены следующие нарушения.</a:t>
            </a:r>
          </a:p>
        </p:txBody>
      </p:sp>
    </p:spTree>
    <p:extLst>
      <p:ext uri="{BB962C8B-B14F-4D97-AF65-F5344CB8AC3E}">
        <p14:creationId xmlns:p14="http://schemas.microsoft.com/office/powerpoint/2010/main" val="2502280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77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"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 userDrawn="1"/>
        </p:nvSpPr>
        <p:spPr bwMode="auto">
          <a:xfrm>
            <a:off x="0" y="4"/>
            <a:ext cx="9144000" cy="1100971"/>
          </a:xfrm>
          <a:prstGeom prst="rect">
            <a:avLst/>
          </a:prstGeom>
          <a:solidFill>
            <a:schemeClr val="bg2">
              <a:alpha val="94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2913919" y="184208"/>
            <a:ext cx="4284938" cy="91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3444948"/>
            <a:ext cx="9144000" cy="1365177"/>
          </a:xfrm>
          <a:prstGeom prst="rect">
            <a:avLst/>
          </a:prstGeom>
          <a:solidFill>
            <a:srgbClr val="0092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883" y="3588425"/>
            <a:ext cx="6800632" cy="10318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kumimoji="0" lang="ru-RU" sz="2025" b="1" kern="120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342952" y="-1000125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34" dirty="0"/>
          </a:p>
        </p:txBody>
      </p:sp>
      <p:sp>
        <p:nvSpPr>
          <p:cNvPr id="16" name="Прямоугольник 15"/>
          <p:cNvSpPr>
            <a:spLocks noChangeArrowheads="1"/>
          </p:cNvSpPr>
          <p:nvPr userDrawn="1"/>
        </p:nvSpPr>
        <p:spPr bwMode="auto">
          <a:xfrm>
            <a:off x="0" y="6257929"/>
            <a:ext cx="9144000" cy="600074"/>
          </a:xfrm>
          <a:prstGeom prst="rect">
            <a:avLst/>
          </a:prstGeom>
          <a:solidFill>
            <a:schemeClr val="bg2">
              <a:alpha val="74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0"/>
          </p:nvPr>
        </p:nvSpPr>
        <p:spPr>
          <a:xfrm>
            <a:off x="3179105" y="6337005"/>
            <a:ext cx="2785790" cy="46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87" b="1" baseline="0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ger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6219" y="54482"/>
            <a:ext cx="1007700" cy="10077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661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1 column)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 userDrawn="1"/>
        </p:nvSpPr>
        <p:spPr bwMode="auto">
          <a:xfrm>
            <a:off x="-10160" y="5394961"/>
            <a:ext cx="9144000" cy="792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12000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85363" y="5572329"/>
            <a:ext cx="562547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50" b="1" i="0" dirty="0" err="1"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PT Sans" charset="-52"/>
                <a:ea typeface="PT Sans" charset="-52"/>
                <a:cs typeface="PT Sans" charset="-52"/>
              </a:rPr>
              <a:t>Политех</a:t>
            </a:r>
            <a:r>
              <a:rPr lang="ru-RU" sz="2250" b="1" i="0" dirty="0">
                <a:latin typeface="PT Sans" charset="-52"/>
                <a:ea typeface="PT Sans" charset="-52"/>
                <a:cs typeface="PT Sans" charset="-52"/>
              </a:rPr>
              <a:t> – знания высоких достижений</a:t>
            </a:r>
          </a:p>
        </p:txBody>
      </p:sp>
      <p:pic>
        <p:nvPicPr>
          <p:cNvPr id="9" name="pasted-image.pd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0533" y="5487643"/>
            <a:ext cx="675947" cy="6079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50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1 column)"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 userDrawn="1"/>
        </p:nvSpPr>
        <p:spPr bwMode="auto">
          <a:xfrm>
            <a:off x="0" y="5161281"/>
            <a:ext cx="9144000" cy="792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12000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905683" y="5317910"/>
            <a:ext cx="562547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50" b="1" i="0" dirty="0" err="1"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PT Sans" charset="-52"/>
                <a:ea typeface="PT Sans" charset="-52"/>
                <a:cs typeface="PT Sans" charset="-52"/>
              </a:rPr>
              <a:t>Политех</a:t>
            </a:r>
            <a:r>
              <a:rPr lang="ru-RU" sz="2250" b="1" i="0" dirty="0">
                <a:latin typeface="PT Sans" charset="-52"/>
                <a:ea typeface="PT Sans" charset="-52"/>
                <a:cs typeface="PT Sans" charset="-52"/>
              </a:rPr>
              <a:t> – знания высоких достижений</a:t>
            </a:r>
          </a:p>
        </p:txBody>
      </p:sp>
      <p:pic>
        <p:nvPicPr>
          <p:cNvPr id="5" name="pasted-image.pd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0693" y="5253963"/>
            <a:ext cx="675947" cy="6079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3480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457201" y="1417641"/>
            <a:ext cx="4040187" cy="4767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rgbClr val="13B14A"/>
              </a:buCl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4646613" y="1417644"/>
            <a:ext cx="4040187" cy="4767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rgbClr val="13B14A"/>
              </a:buCl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0" y="6510340"/>
            <a:ext cx="9144000" cy="347663"/>
            <a:chOff x="0" y="8680450"/>
            <a:chExt cx="16257588" cy="463550"/>
          </a:xfrm>
        </p:grpSpPr>
        <p:pic>
          <p:nvPicPr>
            <p:cNvPr id="11" name="Рисунок 5" descr="mission_bg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 userDrawn="1"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4"/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 userDrawn="1"/>
        </p:nvSpPr>
        <p:spPr bwMode="auto">
          <a:xfrm>
            <a:off x="0" y="-3805"/>
            <a:ext cx="9144000" cy="8685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kumimoji="0" lang="ru-RU" altLang="ru-RU" sz="2016">
              <a:solidFill>
                <a:srgbClr val="FFFFFF"/>
              </a:solidFill>
            </a:endParaRPr>
          </a:p>
        </p:txBody>
      </p:sp>
      <p:sp>
        <p:nvSpPr>
          <p:cNvPr id="20" name="Заголовок 7"/>
          <p:cNvSpPr>
            <a:spLocks noGrp="1"/>
          </p:cNvSpPr>
          <p:nvPr>
            <p:ph type="title"/>
          </p:nvPr>
        </p:nvSpPr>
        <p:spPr>
          <a:xfrm>
            <a:off x="1097650" y="-9435"/>
            <a:ext cx="7588302" cy="874143"/>
          </a:xfrm>
          <a:prstGeom prst="rect">
            <a:avLst/>
          </a:prstGeom>
        </p:spPr>
        <p:txBody>
          <a:bodyPr anchor="ctr"/>
          <a:lstStyle>
            <a:lvl1pPr algn="ctr">
              <a:defRPr sz="20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1" name="pasted-image.pd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7813" y="131472"/>
            <a:ext cx="675947" cy="6079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8640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6568" y="1417640"/>
            <a:ext cx="4040232" cy="216074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4"/>
              </a:buClr>
              <a:buNone/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646568" y="3602029"/>
            <a:ext cx="4040232" cy="17321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619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57201" y="1417641"/>
            <a:ext cx="4040187" cy="4767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646568" y="3852668"/>
            <a:ext cx="4040232" cy="216074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4"/>
              </a:buClr>
              <a:buNone/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4646568" y="6037056"/>
            <a:ext cx="4040232" cy="17321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619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0" y="6510340"/>
            <a:ext cx="9144000" cy="347663"/>
            <a:chOff x="0" y="8680450"/>
            <a:chExt cx="16257588" cy="463550"/>
          </a:xfrm>
        </p:grpSpPr>
        <p:pic>
          <p:nvPicPr>
            <p:cNvPr id="19" name="Рисунок 5" descr="mission_bg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рямоугольник 19"/>
            <p:cNvSpPr/>
            <p:nvPr userDrawn="1"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4"/>
            </a:p>
          </p:txBody>
        </p:sp>
      </p:grpSp>
      <p:sp>
        <p:nvSpPr>
          <p:cNvPr id="13" name="Прямоугольник 12"/>
          <p:cNvSpPr>
            <a:spLocks noChangeArrowheads="1"/>
          </p:cNvSpPr>
          <p:nvPr userDrawn="1"/>
        </p:nvSpPr>
        <p:spPr bwMode="auto">
          <a:xfrm>
            <a:off x="0" y="-3805"/>
            <a:ext cx="9144000" cy="8685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kumimoji="0" lang="ru-RU" altLang="ru-RU" sz="2016">
              <a:solidFill>
                <a:srgbClr val="FFFFFF"/>
              </a:solidFill>
            </a:endParaRPr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1097650" y="-9435"/>
            <a:ext cx="7588302" cy="874143"/>
          </a:xfrm>
          <a:prstGeom prst="rect">
            <a:avLst/>
          </a:prstGeom>
        </p:spPr>
        <p:txBody>
          <a:bodyPr anchor="ctr"/>
          <a:lstStyle>
            <a:lvl1pPr algn="ctr">
              <a:defRPr sz="20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3" name="pasted-image.pd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7813" y="131472"/>
            <a:ext cx="675947" cy="6079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0642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with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0" y="6510340"/>
            <a:ext cx="9144000" cy="347663"/>
            <a:chOff x="0" y="8680450"/>
            <a:chExt cx="16257588" cy="463550"/>
          </a:xfrm>
        </p:grpSpPr>
        <p:pic>
          <p:nvPicPr>
            <p:cNvPr id="11" name="Рисунок 5" descr="mission_bg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 userDrawn="1"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4"/>
            </a:p>
          </p:txBody>
        </p:sp>
      </p:grpSp>
      <p:sp>
        <p:nvSpPr>
          <p:cNvPr id="10" name="Объект 9"/>
          <p:cNvSpPr>
            <a:spLocks noGrp="1"/>
          </p:cNvSpPr>
          <p:nvPr>
            <p:ph sz="quarter" idx="10"/>
          </p:nvPr>
        </p:nvSpPr>
        <p:spPr>
          <a:xfrm>
            <a:off x="535729" y="1067200"/>
            <a:ext cx="8150222" cy="528280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рямоугольник 8"/>
          <p:cNvSpPr>
            <a:spLocks noChangeArrowheads="1"/>
          </p:cNvSpPr>
          <p:nvPr userDrawn="1"/>
        </p:nvSpPr>
        <p:spPr bwMode="auto">
          <a:xfrm>
            <a:off x="0" y="-3805"/>
            <a:ext cx="9144000" cy="8685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kumimoji="0" lang="ru-RU" altLang="ru-RU" sz="2016">
              <a:solidFill>
                <a:srgbClr val="FFFFFF"/>
              </a:solidFill>
            </a:endParaRPr>
          </a:p>
        </p:txBody>
      </p:sp>
      <p:sp>
        <p:nvSpPr>
          <p:cNvPr id="17" name="Заголовок 7"/>
          <p:cNvSpPr>
            <a:spLocks noGrp="1"/>
          </p:cNvSpPr>
          <p:nvPr>
            <p:ph type="title"/>
          </p:nvPr>
        </p:nvSpPr>
        <p:spPr>
          <a:xfrm>
            <a:off x="1097650" y="-9435"/>
            <a:ext cx="7588302" cy="874143"/>
          </a:xfrm>
          <a:prstGeom prst="rect">
            <a:avLst/>
          </a:prstGeom>
        </p:spPr>
        <p:txBody>
          <a:bodyPr anchor="ctr"/>
          <a:lstStyle>
            <a:lvl1pPr algn="ctr">
              <a:defRPr sz="20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8" name="pasted-image.pd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7813" y="131472"/>
            <a:ext cx="675947" cy="6079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7429243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993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37218-4FC8-470E-B383-82FAE2BD5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40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 (1 colum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0" y="5202015"/>
            <a:ext cx="9144893" cy="8620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808080">
                <a:alpha val="12000"/>
              </a:srgbClr>
            </a:outerShdw>
          </a:effectLst>
        </p:spPr>
        <p:txBody>
          <a:bodyPr lIns="25717" rIns="25717" anchor="ctr"/>
          <a:lstStyle/>
          <a:p>
            <a:pPr>
              <a:defRPr sz="2000" b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sym typeface="Frutiger Next LT W1G"/>
              </a:defRPr>
            </a:pPr>
            <a:endParaRPr sz="1125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1881418" y="5386274"/>
            <a:ext cx="5626025" cy="352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4" tIns="7144" rIns="7144" bIns="7144">
            <a:spAutoFit/>
          </a:bodyPr>
          <a:lstStyle/>
          <a:p>
            <a:pPr>
              <a:defRPr sz="3900"/>
            </a:pPr>
            <a:r>
              <a:rPr sz="2194"/>
              <a:t>Политех – знания высоких достижений</a:t>
            </a:r>
          </a:p>
        </p:txBody>
      </p:sp>
      <p:pic>
        <p:nvPicPr>
          <p:cNvPr id="149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95" y="5276747"/>
            <a:ext cx="588764" cy="7060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685862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77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 Title"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284301"/>
            <a:ext cx="9144000" cy="1411526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883" y="3474127"/>
            <a:ext cx="6800632" cy="10318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kumimoji="0" lang="ru-RU" sz="2025" b="1" kern="1200">
                <a:solidFill>
                  <a:schemeClr val="bg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342952" y="-1000125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34" dirty="0"/>
          </a:p>
        </p:txBody>
      </p:sp>
      <p:sp>
        <p:nvSpPr>
          <p:cNvPr id="16" name="Прямоугольник 15"/>
          <p:cNvSpPr>
            <a:spLocks noChangeArrowheads="1"/>
          </p:cNvSpPr>
          <p:nvPr userDrawn="1"/>
        </p:nvSpPr>
        <p:spPr bwMode="auto">
          <a:xfrm>
            <a:off x="0" y="6294474"/>
            <a:ext cx="9144000" cy="563528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kumimoji="0" lang="ru-RU" altLang="ru-RU" sz="1134" dirty="0">
              <a:solidFill>
                <a:srgbClr val="FFFFFF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0"/>
          </p:nvPr>
        </p:nvSpPr>
        <p:spPr>
          <a:xfrm>
            <a:off x="3257962" y="6417472"/>
            <a:ext cx="2785790" cy="3003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 userDrawn="1"/>
        </p:nvSpPr>
        <p:spPr bwMode="auto">
          <a:xfrm>
            <a:off x="0" y="4"/>
            <a:ext cx="9144000" cy="1100971"/>
          </a:xfrm>
          <a:prstGeom prst="rect">
            <a:avLst/>
          </a:prstGeom>
          <a:solidFill>
            <a:schemeClr val="bg2">
              <a:alpha val="94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kumimoji="0" lang="ru-RU" altLang="ru-RU" sz="1134" dirty="0">
              <a:solidFill>
                <a:srgbClr val="FFFFFF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 bwMode="auto">
          <a:xfrm>
            <a:off x="2913919" y="184208"/>
            <a:ext cx="4284938" cy="91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pic>
        <p:nvPicPr>
          <p:cNvPr id="13" name="ger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6219" y="54482"/>
            <a:ext cx="1007700" cy="10077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194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"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>
          <a:xfrm>
            <a:off x="0" y="1820074"/>
            <a:ext cx="9144000" cy="3066252"/>
          </a:xfrm>
          <a:prstGeom prst="rect">
            <a:avLst/>
          </a:prstGeom>
          <a:gradFill>
            <a:gsLst>
              <a:gs pos="20000">
                <a:schemeClr val="bg1">
                  <a:alpha val="88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73" tIns="28686" rIns="57373" bIns="28686" anchor="ctr"/>
          <a:lstStyle>
            <a:lvl1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37084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41656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46228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50800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0" lang="ru-RU" altLang="ru-RU" sz="180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1" y="2318046"/>
            <a:ext cx="5397358" cy="1205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531" b="1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3" y="3533805"/>
            <a:ext cx="5397356" cy="4284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1" y="3962253"/>
            <a:ext cx="5397358" cy="3049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5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57201" y="4267203"/>
            <a:ext cx="5397358" cy="3049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5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493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/Chapter Title"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" y="2153450"/>
            <a:ext cx="9143106" cy="2371725"/>
          </a:xfrm>
          <a:prstGeom prst="rect">
            <a:avLst/>
          </a:prstGeom>
          <a:gradFill flip="none" rotWithShape="1">
            <a:gsLst>
              <a:gs pos="20000">
                <a:schemeClr val="bg2">
                  <a:alpha val="8800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  <a:tileRect/>
          </a:gradFill>
        </p:spPr>
        <p:txBody>
          <a:bodyPr vert="horz" lIns="0" tIns="0" rIns="0" bIns="0" anchor="ctr" anchorCtr="0"/>
          <a:lstStyle>
            <a:lvl1pPr marL="462809" algn="l">
              <a:defRPr sz="3374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271" y="6008410"/>
            <a:ext cx="8974084" cy="348587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en-US" sz="619" smtClean="0">
                <a:solidFill>
                  <a:schemeClr val="bg1">
                    <a:lumMod val="6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0280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"/>
            <a:ext cx="9144000" cy="6457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99" b="1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689024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 Title"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284301"/>
            <a:ext cx="9144000" cy="1411526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67454" y="3663952"/>
            <a:ext cx="6800632" cy="70802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kumimoji="0" lang="ru-RU" sz="2700" b="1" kern="1200" baseline="0">
                <a:solidFill>
                  <a:schemeClr val="bg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342952" y="-1000125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34" dirty="0"/>
          </a:p>
        </p:txBody>
      </p:sp>
      <p:sp>
        <p:nvSpPr>
          <p:cNvPr id="16" name="Прямоугольник 15"/>
          <p:cNvSpPr>
            <a:spLocks noChangeArrowheads="1"/>
          </p:cNvSpPr>
          <p:nvPr userDrawn="1"/>
        </p:nvSpPr>
        <p:spPr bwMode="auto">
          <a:xfrm>
            <a:off x="0" y="6139546"/>
            <a:ext cx="9144000" cy="718457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 userDrawn="1"/>
        </p:nvSpPr>
        <p:spPr bwMode="auto">
          <a:xfrm>
            <a:off x="0" y="4"/>
            <a:ext cx="9144000" cy="1100971"/>
          </a:xfrm>
          <a:prstGeom prst="rect">
            <a:avLst/>
          </a:prstGeom>
          <a:solidFill>
            <a:schemeClr val="bg2">
              <a:alpha val="94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 bwMode="auto">
          <a:xfrm>
            <a:off x="2913919" y="184208"/>
            <a:ext cx="4284938" cy="91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pic>
        <p:nvPicPr>
          <p:cNvPr id="12" name="ger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6219" y="54482"/>
            <a:ext cx="1007700" cy="10077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861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441290"/>
            <a:ext cx="8229644" cy="4767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826" indent="-282827">
              <a:buClr>
                <a:srgbClr val="13B14A"/>
              </a:buClr>
              <a:buSzPct val="100000"/>
              <a:buFont typeface="Wingdings" charset="2"/>
              <a:buChar char="§"/>
              <a:defRPr sz="2531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742788" indent="-257115">
              <a:buClr>
                <a:srgbClr val="13B14A"/>
              </a:buClr>
              <a:buSzPct val="100000"/>
              <a:buFont typeface="Wingdings" charset="2"/>
              <a:buChar char="§"/>
              <a:defRPr sz="2025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1142751" indent="-231404">
              <a:buClr>
                <a:srgbClr val="13B14A"/>
              </a:buClr>
              <a:buSzPct val="100000"/>
              <a:buFont typeface="Wingdings" charset="2"/>
              <a:buChar char="§"/>
              <a:defRPr sz="18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599851" indent="-205692">
              <a:buClr>
                <a:srgbClr val="13B14A"/>
              </a:buClr>
              <a:buSzPct val="100000"/>
              <a:buFont typeface="Wingdings" charset="2"/>
              <a:buChar char="§"/>
              <a:defRPr sz="1518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2056952" indent="-179980">
              <a:buClr>
                <a:srgbClr val="13B14A"/>
              </a:buClr>
              <a:buSzPct val="100000"/>
              <a:buFont typeface="Wingdings" charset="2"/>
              <a:buChar char="§"/>
              <a:defRPr sz="135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0" y="6611323"/>
            <a:ext cx="9144000" cy="347663"/>
            <a:chOff x="0" y="8680450"/>
            <a:chExt cx="16257588" cy="463550"/>
          </a:xfrm>
        </p:grpSpPr>
        <p:pic>
          <p:nvPicPr>
            <p:cNvPr id="11" name="Рисунок 5" descr="mission_bg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 userDrawn="1"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4"/>
            </a:p>
          </p:txBody>
        </p:sp>
      </p:grpSp>
      <p:sp>
        <p:nvSpPr>
          <p:cNvPr id="13" name="Прямоугольник 12"/>
          <p:cNvSpPr>
            <a:spLocks noChangeArrowheads="1"/>
          </p:cNvSpPr>
          <p:nvPr userDrawn="1"/>
        </p:nvSpPr>
        <p:spPr bwMode="auto">
          <a:xfrm>
            <a:off x="0" y="-3805"/>
            <a:ext cx="9144000" cy="8685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kumimoji="0" lang="ru-RU" altLang="ru-RU" sz="2016">
              <a:solidFill>
                <a:srgbClr val="FFFFFF"/>
              </a:solidFill>
            </a:endParaRPr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1097650" y="-9435"/>
            <a:ext cx="7588302" cy="874143"/>
          </a:xfrm>
          <a:prstGeom prst="rect">
            <a:avLst/>
          </a:prstGeom>
        </p:spPr>
        <p:txBody>
          <a:bodyPr anchor="ctr"/>
          <a:lstStyle>
            <a:lvl1pPr algn="ctr">
              <a:defRPr sz="20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7" name="pasted-image.pd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7813" y="131472"/>
            <a:ext cx="675947" cy="60795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432800" y="6577601"/>
            <a:ext cx="622300" cy="381999"/>
          </a:xfrm>
          <a:prstGeom prst="rect">
            <a:avLst/>
          </a:prstGeom>
        </p:spPr>
        <p:txBody>
          <a:bodyPr vert="horz" wrap="square" lIns="137567" tIns="68783" rIns="137567" bIns="68783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511800" rtl="0" eaLnBrk="1" fontAlgn="base" hangingPunct="1">
              <a:spcBef>
                <a:spcPct val="0"/>
              </a:spcBef>
              <a:spcAft>
                <a:spcPct val="0"/>
              </a:spcAft>
              <a:defRPr kumimoji="0" sz="1800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1pPr>
            <a:lvl2pPr marL="511800" indent="-223911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2pPr>
            <a:lvl3pPr marL="1023598" indent="-447824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3pPr>
            <a:lvl4pPr marL="1535398" indent="-671736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4pPr>
            <a:lvl5pPr marL="2047196" indent="-895649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5pPr>
            <a:lvl6pPr marL="1439436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6pPr>
            <a:lvl7pPr marL="1727322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7pPr>
            <a:lvl8pPr marL="2015209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8pPr>
            <a:lvl9pPr marL="2303095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alt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8432800" y="6610709"/>
            <a:ext cx="62230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fld id="{7C255520-DBB6-43F2-B368-8693D036D2A7}" type="slidenum">
              <a:rPr lang="ru-RU" sz="1600" smtClean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0365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_radial_grad">
    <p:bg>
      <p:bgPr>
        <a:gradFill flip="none" rotWithShape="1">
          <a:gsLst>
            <a:gs pos="46000">
              <a:schemeClr val="bg1"/>
            </a:gs>
            <a:gs pos="100000">
              <a:schemeClr val="bg1">
                <a:lumMod val="85000"/>
                <a:alpha val="71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41290"/>
            <a:ext cx="8229644" cy="4767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826" indent="-282827">
              <a:buClr>
                <a:srgbClr val="13B14A"/>
              </a:buClr>
              <a:buSzPct val="100000"/>
              <a:buFont typeface="Wingdings" charset="2"/>
              <a:buChar char="§"/>
              <a:defRPr sz="2531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742788" indent="-257115">
              <a:buClr>
                <a:srgbClr val="13B14A"/>
              </a:buClr>
              <a:buSzPct val="100000"/>
              <a:buFont typeface="Wingdings" charset="2"/>
              <a:buChar char="§"/>
              <a:defRPr sz="2025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1142751" indent="-231404">
              <a:buClr>
                <a:srgbClr val="13B14A"/>
              </a:buClr>
              <a:buSzPct val="100000"/>
              <a:buFont typeface="Wingdings" charset="2"/>
              <a:buChar char="§"/>
              <a:defRPr sz="18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599851" indent="-205692">
              <a:buClr>
                <a:srgbClr val="13B14A"/>
              </a:buClr>
              <a:buSzPct val="100000"/>
              <a:buFont typeface="Wingdings" charset="2"/>
              <a:buChar char="§"/>
              <a:defRPr sz="1518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2056952" indent="-179980">
              <a:buClr>
                <a:srgbClr val="13B14A"/>
              </a:buClr>
              <a:buSzPct val="100000"/>
              <a:buFont typeface="Wingdings" charset="2"/>
              <a:buChar char="§"/>
              <a:defRPr sz="135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0" y="6510340"/>
            <a:ext cx="9144000" cy="347663"/>
            <a:chOff x="0" y="8680450"/>
            <a:chExt cx="16257588" cy="463550"/>
          </a:xfrm>
        </p:grpSpPr>
        <p:pic>
          <p:nvPicPr>
            <p:cNvPr id="11" name="Рисунок 5" descr="mission_bg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 userDrawn="1"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4"/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 userDrawn="1"/>
        </p:nvSpPr>
        <p:spPr bwMode="auto">
          <a:xfrm>
            <a:off x="0" y="-3805"/>
            <a:ext cx="9144000" cy="8685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kumimoji="0" lang="ru-RU" altLang="ru-RU" sz="2016">
              <a:solidFill>
                <a:srgbClr val="FFFFFF"/>
              </a:solidFill>
            </a:endParaRPr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1097650" y="-9435"/>
            <a:ext cx="7588302" cy="874143"/>
          </a:xfrm>
          <a:prstGeom prst="rect">
            <a:avLst/>
          </a:prstGeom>
        </p:spPr>
        <p:txBody>
          <a:bodyPr anchor="ctr"/>
          <a:lstStyle>
            <a:lvl1pPr algn="ctr">
              <a:defRPr sz="20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7" name="pasted-image.pd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7813" y="131472"/>
            <a:ext cx="675947" cy="6079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0853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content_radial_grad">
    <p:bg>
      <p:bgPr>
        <a:blipFill dpi="0" rotWithShape="1">
          <a:blip r:embed="rId2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41290"/>
            <a:ext cx="8229644" cy="4767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826" indent="-282827">
              <a:buClr>
                <a:srgbClr val="13B14A"/>
              </a:buClr>
              <a:buSzPct val="100000"/>
              <a:buFont typeface="Wingdings" charset="2"/>
              <a:buChar char="§"/>
              <a:defRPr sz="2531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742788" indent="-257115">
              <a:buClr>
                <a:srgbClr val="13B14A"/>
              </a:buClr>
              <a:buSzPct val="100000"/>
              <a:buFont typeface="Wingdings" charset="2"/>
              <a:buChar char="§"/>
              <a:defRPr sz="2025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1142751" indent="-231404">
              <a:buClr>
                <a:srgbClr val="13B14A"/>
              </a:buClr>
              <a:buSzPct val="100000"/>
              <a:buFont typeface="Wingdings" charset="2"/>
              <a:buChar char="§"/>
              <a:defRPr sz="18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599851" indent="-205692">
              <a:buClr>
                <a:srgbClr val="13B14A"/>
              </a:buClr>
              <a:buSzPct val="100000"/>
              <a:buFont typeface="Wingdings" charset="2"/>
              <a:buChar char="§"/>
              <a:defRPr sz="1518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2056952" indent="-179980">
              <a:buClr>
                <a:srgbClr val="13B14A"/>
              </a:buClr>
              <a:buSzPct val="100000"/>
              <a:buFont typeface="Wingdings" charset="2"/>
              <a:buChar char="§"/>
              <a:defRPr sz="135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0" y="6510340"/>
            <a:ext cx="9144000" cy="347663"/>
            <a:chOff x="0" y="8680450"/>
            <a:chExt cx="16257588" cy="463550"/>
          </a:xfrm>
        </p:grpSpPr>
        <p:pic>
          <p:nvPicPr>
            <p:cNvPr id="11" name="Рисунок 5" descr="mission_bg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 userDrawn="1"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4"/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 userDrawn="1"/>
        </p:nvSpPr>
        <p:spPr bwMode="auto">
          <a:xfrm>
            <a:off x="0" y="-3805"/>
            <a:ext cx="9144000" cy="8685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kumimoji="0" lang="ru-RU" altLang="ru-RU" sz="2016">
              <a:solidFill>
                <a:srgbClr val="FFFFFF"/>
              </a:solidFill>
            </a:endParaRPr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1097650" y="-9435"/>
            <a:ext cx="7588302" cy="874143"/>
          </a:xfrm>
          <a:prstGeom prst="rect">
            <a:avLst/>
          </a:prstGeom>
        </p:spPr>
        <p:txBody>
          <a:bodyPr anchor="ctr"/>
          <a:lstStyle>
            <a:lvl1pPr algn="ctr">
              <a:defRPr sz="20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7" name="pasted-image.pd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97813" y="131472"/>
            <a:ext cx="675947" cy="6079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0519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70" r:id="rId2"/>
    <p:sldLayoutId id="2147483756" r:id="rId3"/>
    <p:sldLayoutId id="2147483757" r:id="rId4"/>
    <p:sldLayoutId id="2147483758" r:id="rId5"/>
    <p:sldLayoutId id="2147483771" r:id="rId6"/>
    <p:sldLayoutId id="2147483759" r:id="rId7"/>
    <p:sldLayoutId id="2147483768" r:id="rId8"/>
    <p:sldLayoutId id="2147483772" r:id="rId9"/>
    <p:sldLayoutId id="2147483766" r:id="rId10"/>
    <p:sldLayoutId id="2147483767" r:id="rId11"/>
    <p:sldLayoutId id="2147483760" r:id="rId12"/>
    <p:sldLayoutId id="2147483761" r:id="rId13"/>
    <p:sldLayoutId id="2147483762" r:id="rId14"/>
    <p:sldLayoutId id="2147483773" r:id="rId15"/>
    <p:sldLayoutId id="2147483774" r:id="rId16"/>
    <p:sldLayoutId id="2147483775" r:id="rId17"/>
  </p:sldLayoutIdLst>
  <p:hf hdr="0" dt="0"/>
  <p:txStyles>
    <p:titleStyle>
      <a:lvl1pPr algn="l" defTabSz="457095" rtl="0" eaLnBrk="1" fontAlgn="base" hangingPunct="1">
        <a:spcBef>
          <a:spcPct val="0"/>
        </a:spcBef>
        <a:spcAft>
          <a:spcPct val="0"/>
        </a:spcAft>
        <a:defRPr sz="2531" b="1" kern="1200">
          <a:solidFill>
            <a:srgbClr val="1B58A8"/>
          </a:solidFill>
          <a:latin typeface="Frutiger Next LT W1G"/>
          <a:ea typeface="Arial" panose="020B0604020202020204" pitchFamily="34" charset="0"/>
          <a:cs typeface="Frutiger Next LT W1G"/>
        </a:defRPr>
      </a:lvl1pPr>
      <a:lvl2pPr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2pPr>
      <a:lvl3pPr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3pPr>
      <a:lvl4pPr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4pPr>
      <a:lvl5pPr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5pPr>
      <a:lvl6pPr marL="257115"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6pPr>
      <a:lvl7pPr marL="514232"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7pPr>
      <a:lvl8pPr marL="771347"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8pPr>
      <a:lvl9pPr marL="1028463"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9pPr>
    </p:titleStyle>
    <p:bodyStyle>
      <a:lvl1pPr marL="385674" indent="-385674" algn="l" defTabSz="457095" rtl="0" eaLnBrk="1" fontAlgn="base" hangingPunct="1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kumimoji="1" sz="2531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1pPr>
      <a:lvl2pPr marL="742779" indent="-285684" algn="l" defTabSz="45709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2025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2pPr>
      <a:lvl3pPr marL="1142737" indent="-228547" algn="l" defTabSz="45709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8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3pPr>
      <a:lvl4pPr marL="1599832" indent="-228547" algn="l" defTabSz="45709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518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4pPr>
      <a:lvl5pPr marL="2056925" indent="-228547" algn="l" defTabSz="45709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35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5pPr>
      <a:lvl6pPr marL="2514051" indent="-228550" algn="l" defTabSz="457100" rtl="0" eaLnBrk="1" latinLnBrk="0" hangingPunct="1">
        <a:spcBef>
          <a:spcPct val="20000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2" indent="-228550" algn="l" defTabSz="457100" rtl="0" eaLnBrk="1" latinLnBrk="0" hangingPunct="1">
        <a:spcBef>
          <a:spcPct val="20000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2" indent="-228550" algn="l" defTabSz="457100" rtl="0" eaLnBrk="1" latinLnBrk="0" hangingPunct="1">
        <a:spcBef>
          <a:spcPct val="20000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5352" indent="-228550" algn="l" defTabSz="457100" rtl="0" eaLnBrk="1" latinLnBrk="0" hangingPunct="1">
        <a:spcBef>
          <a:spcPct val="20000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0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1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0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1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1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2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2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2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hdr="0" dt="0"/>
  <p:txStyles>
    <p:titleStyle>
      <a:lvl1pPr algn="ctr" defTabSz="286577" rtl="0" eaLnBrk="0" fontAlgn="base" hangingPunct="0">
        <a:spcBef>
          <a:spcPct val="0"/>
        </a:spcBef>
        <a:spcAft>
          <a:spcPct val="0"/>
        </a:spcAft>
        <a:defRPr kumimoji="1" sz="2756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286577" rtl="0" eaLnBrk="0" fontAlgn="base" hangingPunct="0">
        <a:spcBef>
          <a:spcPct val="0"/>
        </a:spcBef>
        <a:spcAft>
          <a:spcPct val="0"/>
        </a:spcAft>
        <a:defRPr kumimoji="1" sz="2756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286577" rtl="0" eaLnBrk="0" fontAlgn="base" hangingPunct="0">
        <a:spcBef>
          <a:spcPct val="0"/>
        </a:spcBef>
        <a:spcAft>
          <a:spcPct val="0"/>
        </a:spcAft>
        <a:defRPr kumimoji="1" sz="2756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286577" rtl="0" eaLnBrk="0" fontAlgn="base" hangingPunct="0">
        <a:spcBef>
          <a:spcPct val="0"/>
        </a:spcBef>
        <a:spcAft>
          <a:spcPct val="0"/>
        </a:spcAft>
        <a:defRPr kumimoji="1" sz="2756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286577" rtl="0" eaLnBrk="0" fontAlgn="base" hangingPunct="0">
        <a:spcBef>
          <a:spcPct val="0"/>
        </a:spcBef>
        <a:spcAft>
          <a:spcPct val="0"/>
        </a:spcAft>
        <a:defRPr kumimoji="1" sz="2756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257115" algn="ctr" defTabSz="286577" rtl="0" fontAlgn="base">
        <a:spcBef>
          <a:spcPct val="0"/>
        </a:spcBef>
        <a:spcAft>
          <a:spcPct val="0"/>
        </a:spcAft>
        <a:defRPr sz="275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514232" algn="ctr" defTabSz="286577" rtl="0" fontAlgn="base">
        <a:spcBef>
          <a:spcPct val="0"/>
        </a:spcBef>
        <a:spcAft>
          <a:spcPct val="0"/>
        </a:spcAft>
        <a:defRPr sz="275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771347" algn="ctr" defTabSz="286577" rtl="0" fontAlgn="base">
        <a:spcBef>
          <a:spcPct val="0"/>
        </a:spcBef>
        <a:spcAft>
          <a:spcPct val="0"/>
        </a:spcAft>
        <a:defRPr sz="275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028463" algn="ctr" defTabSz="286577" rtl="0" fontAlgn="base">
        <a:spcBef>
          <a:spcPct val="0"/>
        </a:spcBef>
        <a:spcAft>
          <a:spcPct val="0"/>
        </a:spcAft>
        <a:defRPr sz="2756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14263" indent="-214263" algn="l" defTabSz="2865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025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466023" indent="-178552" algn="l" defTabSz="2865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74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716889" indent="-142842" algn="l" defTabSz="2865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518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03465" indent="-142842" algn="l" defTabSz="2865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23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290043" indent="-142842" algn="l" defTabSz="2865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23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577547" indent="-143414" algn="l" defTabSz="286827" rtl="0" eaLnBrk="1" latinLnBrk="0" hangingPunct="1">
        <a:spcBef>
          <a:spcPct val="20000"/>
        </a:spcBef>
        <a:buFont typeface="Arial"/>
        <a:buChar char="•"/>
        <a:defRPr sz="1237" kern="1200">
          <a:solidFill>
            <a:schemeClr val="tx1"/>
          </a:solidFill>
          <a:latin typeface="+mn-lt"/>
          <a:ea typeface="+mn-ea"/>
          <a:cs typeface="+mn-cs"/>
        </a:defRPr>
      </a:lvl6pPr>
      <a:lvl7pPr marL="1864373" indent="-143414" algn="l" defTabSz="286827" rtl="0" eaLnBrk="1" latinLnBrk="0" hangingPunct="1">
        <a:spcBef>
          <a:spcPct val="20000"/>
        </a:spcBef>
        <a:buFont typeface="Arial"/>
        <a:buChar char="•"/>
        <a:defRPr sz="1237" kern="1200">
          <a:solidFill>
            <a:schemeClr val="tx1"/>
          </a:solidFill>
          <a:latin typeface="+mn-lt"/>
          <a:ea typeface="+mn-ea"/>
          <a:cs typeface="+mn-cs"/>
        </a:defRPr>
      </a:lvl7pPr>
      <a:lvl8pPr marL="2151200" indent="-143414" algn="l" defTabSz="286827" rtl="0" eaLnBrk="1" latinLnBrk="0" hangingPunct="1">
        <a:spcBef>
          <a:spcPct val="20000"/>
        </a:spcBef>
        <a:buFont typeface="Arial"/>
        <a:buChar char="•"/>
        <a:defRPr sz="1237" kern="1200">
          <a:solidFill>
            <a:schemeClr val="tx1"/>
          </a:solidFill>
          <a:latin typeface="+mn-lt"/>
          <a:ea typeface="+mn-ea"/>
          <a:cs typeface="+mn-cs"/>
        </a:defRPr>
      </a:lvl8pPr>
      <a:lvl9pPr marL="2438027" indent="-143414" algn="l" defTabSz="286827" rtl="0" eaLnBrk="1" latinLnBrk="0" hangingPunct="1">
        <a:spcBef>
          <a:spcPct val="20000"/>
        </a:spcBef>
        <a:buFont typeface="Arial"/>
        <a:buChar char="•"/>
        <a:defRPr sz="12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682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6827" algn="l" defTabSz="28682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3652" algn="l" defTabSz="28682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60480" algn="l" defTabSz="28682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7307" algn="l" defTabSz="28682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34133" algn="l" defTabSz="28682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20960" algn="l" defTabSz="28682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7787" algn="l" defTabSz="28682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94614" algn="l" defTabSz="28682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0" y="3571875"/>
            <a:ext cx="9144000" cy="1143560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lstStyle/>
          <a:p>
            <a:pPr algn="ctr" defTabSz="342882">
              <a:defRPr sz="2700" spc="75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Порядок определения и обоснования начальной (максимальной) цены договора</a:t>
            </a:r>
            <a:endParaRPr sz="2800" i="1" dirty="0"/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Май 2026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310354" y="5067300"/>
            <a:ext cx="2314160" cy="1022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11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16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Административно-</a:t>
            </a:r>
          </a:p>
          <a:p>
            <a:pPr marL="0" marR="0" lvl="0" indent="0" algn="ctr" defTabSz="511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16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правовой </a:t>
            </a:r>
          </a:p>
          <a:p>
            <a:pPr marL="0" marR="0" lvl="0" indent="0" algn="ctr" defTabSz="511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16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департамент</a:t>
            </a:r>
          </a:p>
        </p:txBody>
      </p:sp>
    </p:spTree>
    <p:extLst>
      <p:ext uri="{BB962C8B-B14F-4D97-AF65-F5344CB8AC3E}">
        <p14:creationId xmlns:p14="http://schemas.microsoft.com/office/powerpoint/2010/main" val="266061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49912"/>
            <a:ext cx="8229644" cy="5586690"/>
          </a:xfrm>
        </p:spPr>
        <p:txBody>
          <a:bodyPr/>
          <a:lstStyle/>
          <a:p>
            <a:pPr marL="59999" indent="0">
              <a:buNone/>
            </a:pPr>
            <a:endParaRPr lang="ru-RU" sz="1000" dirty="0"/>
          </a:p>
          <a:p>
            <a:pPr marL="59999" marR="0" lvl="0" indent="0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None/>
              <a:tabLst/>
              <a:defRPr/>
            </a:pP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59999" marR="0" lvl="0" indent="0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None/>
              <a:tabLst/>
              <a:defRPr/>
            </a:pP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R="0" lvl="0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Недопустимо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использовать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</a:rPr>
              <a:t>для расчета НМЦД, 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</a:rPr>
              <a:t>цены договора 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коммерческие предложения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</a:rPr>
              <a:t> потенциальных участников в которых указаны: </a:t>
            </a:r>
          </a:p>
          <a:p>
            <a:pPr marL="59999" marR="0" lvl="0" indent="0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None/>
              <a:tabLst/>
              <a:defRPr/>
            </a:pP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R="0" lvl="0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иной порядок оплаты </a:t>
            </a:r>
            <a:r>
              <a:rPr lang="ru-RU" sz="1600" i="1" dirty="0">
                <a:solidFill>
                  <a:srgbClr val="424242"/>
                </a:solidFill>
                <a:latin typeface="Times New Roman" panose="02020603050405020304" pitchFamily="18" charset="0"/>
              </a:rPr>
              <a:t>(например, условие об авансировании или предоплате если по условиям закупки предусмотрена оплата по факту поставки товара, </a:t>
            </a:r>
            <a:r>
              <a:rPr kumimoji="1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выполнения работ, оказания услуг);</a:t>
            </a:r>
          </a:p>
          <a:p>
            <a:pPr marR="0" lvl="0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1" lang="ru-RU" sz="800" b="0" i="1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R="0" lvl="0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срок превышающий </a:t>
            </a:r>
            <a:r>
              <a:rPr lang="ru-RU" sz="1600" dirty="0">
                <a:solidFill>
                  <a:srgbClr val="424242"/>
                </a:solidFill>
                <a:latin typeface="Times New Roman" panose="02020603050405020304" pitchFamily="18" charset="0"/>
              </a:rPr>
              <a:t>установленный заказчиком (</a:t>
            </a:r>
            <a:r>
              <a:rPr lang="ru-RU" sz="1600" i="1" dirty="0">
                <a:solidFill>
                  <a:srgbClr val="424242"/>
                </a:solidFill>
                <a:latin typeface="Times New Roman" panose="02020603050405020304" pitchFamily="18" charset="0"/>
              </a:rPr>
              <a:t>меньше можно</a:t>
            </a:r>
            <a:r>
              <a:rPr lang="ru-RU" sz="1600" dirty="0">
                <a:solidFill>
                  <a:srgbClr val="424242"/>
                </a:solidFill>
                <a:latin typeface="Times New Roman" panose="02020603050405020304" pitchFamily="18" charset="0"/>
              </a:rPr>
              <a:t>);</a:t>
            </a:r>
          </a:p>
          <a:p>
            <a:pPr marL="59999" marR="0" lvl="0" indent="0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None/>
              <a:tabLst/>
              <a:defRPr/>
            </a:pPr>
            <a:endParaRPr lang="ru-RU" sz="800" dirty="0">
              <a:solidFill>
                <a:srgbClr val="424242"/>
              </a:solidFill>
              <a:latin typeface="Times New Roman" panose="02020603050405020304" pitchFamily="18" charset="0"/>
            </a:endParaRPr>
          </a:p>
          <a:p>
            <a:pPr marR="0" lvl="0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</a:rPr>
              <a:t>условие </a:t>
            </a:r>
            <a:r>
              <a:rPr kumimoji="1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о самовывозе заказчиком 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</a:rPr>
              <a:t>товара</a:t>
            </a:r>
            <a:r>
              <a:rPr lang="ru-RU" sz="1600" dirty="0">
                <a:solidFill>
                  <a:srgbClr val="424242"/>
                </a:solidFill>
                <a:latin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rgbClr val="424242"/>
                </a:solidFill>
                <a:latin typeface="Times New Roman" panose="02020603050405020304" pitchFamily="18" charset="0"/>
              </a:rPr>
              <a:t>(при установлении в закупке требования о</a:t>
            </a:r>
            <a:r>
              <a:rPr kumimoji="1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/>
              </a:rPr>
              <a:t> доставке); </a:t>
            </a:r>
          </a:p>
          <a:p>
            <a:pPr marR="0" lvl="0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1" lang="ru-RU" sz="800" b="0" i="1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imes New Roman" panose="02020603050405020304" pitchFamily="18" charset="0"/>
              <a:ea typeface="ヒラギノ角ゴ Pro W3"/>
            </a:endParaRPr>
          </a:p>
          <a:p>
            <a:pPr marR="0" lvl="0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1" lang="ru-RU" sz="1600" b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/>
              </a:rPr>
              <a:t>указания в КП наименования товаров </a:t>
            </a:r>
            <a:r>
              <a:rPr kumimoji="1" lang="ru-RU" sz="16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/>
              </a:rPr>
              <a:t>со словами «или эквивалент» </a:t>
            </a:r>
            <a:r>
              <a:rPr kumimoji="1" lang="ru-RU" sz="1600" b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/>
              </a:rPr>
              <a:t>(</a:t>
            </a:r>
            <a:r>
              <a:rPr kumimoji="1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/>
              </a:rPr>
              <a:t>например, «Стул </a:t>
            </a:r>
            <a:r>
              <a:rPr kumimoji="1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/>
              </a:rPr>
              <a:t>Eames </a:t>
            </a:r>
            <a:r>
              <a:rPr kumimoji="1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/>
              </a:rPr>
              <a:t>или эквивалент»)</a:t>
            </a:r>
          </a:p>
          <a:p>
            <a:pPr marR="0" lvl="0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1" lang="ru-RU" sz="800" b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imes New Roman" panose="02020603050405020304" pitchFamily="18" charset="0"/>
              <a:ea typeface="ヒラギノ角ゴ Pro W3"/>
            </a:endParaRPr>
          </a:p>
          <a:p>
            <a:pPr marR="0" lvl="0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srgbClr val="424242"/>
                </a:solidFill>
                <a:latin typeface="Times New Roman" panose="02020603050405020304" pitchFamily="18" charset="0"/>
                <a:ea typeface="ヒラギノ角ゴ Pro W3"/>
              </a:rPr>
              <a:t>предложение </a:t>
            </a:r>
            <a:r>
              <a:rPr kumimoji="1" lang="ru-RU" sz="1600" b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/>
              </a:rPr>
              <a:t>эквивалентов товаров </a:t>
            </a:r>
            <a:r>
              <a:rPr kumimoji="1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/>
              </a:rPr>
              <a:t>(в случае, когда закупкой не предусмотрена поставка эквивалентов товаров); </a:t>
            </a:r>
          </a:p>
          <a:p>
            <a:pPr marR="0" lvl="0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1" lang="ru-RU" sz="800" b="0" i="1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imes New Roman" panose="02020603050405020304" pitchFamily="18" charset="0"/>
              <a:ea typeface="ヒラギノ角ゴ Pro W3"/>
            </a:endParaRPr>
          </a:p>
          <a:p>
            <a:pPr marR="0" lvl="0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srgbClr val="424242"/>
                </a:solidFill>
                <a:latin typeface="Times New Roman" panose="02020603050405020304" pitchFamily="18" charset="0"/>
                <a:ea typeface="ヒラギノ角ゴ Pro W3"/>
              </a:rPr>
              <a:t>предложений</a:t>
            </a:r>
            <a:r>
              <a:rPr lang="ru-RU" sz="1600" i="1" dirty="0">
                <a:solidFill>
                  <a:srgbClr val="424242"/>
                </a:solidFill>
                <a:latin typeface="Times New Roman" panose="02020603050405020304" pitchFamily="18" charset="0"/>
                <a:ea typeface="ヒラギノ角ゴ Pro W3"/>
              </a:rPr>
              <a:t> </a:t>
            </a:r>
            <a:r>
              <a:rPr kumimoji="1" lang="ru-RU" sz="1600" b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/>
              </a:rPr>
              <a:t>товаров с характеристиками (</a:t>
            </a:r>
            <a:r>
              <a:rPr kumimoji="1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/>
              </a:rPr>
              <a:t>совокупности характеристик</a:t>
            </a:r>
            <a:r>
              <a:rPr kumimoji="1" lang="ru-RU" sz="1600" b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/>
              </a:rPr>
              <a:t>) отличными от установленных в документации о закупке</a:t>
            </a:r>
            <a:r>
              <a:rPr kumimoji="1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/>
              </a:rPr>
              <a:t>;</a:t>
            </a:r>
          </a:p>
          <a:p>
            <a:pPr marR="0" lvl="0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1" lang="ru-RU" sz="800" b="0" i="1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imes New Roman" panose="02020603050405020304" pitchFamily="18" charset="0"/>
              <a:ea typeface="ヒラギノ角ゴ Pro W3"/>
            </a:endParaRPr>
          </a:p>
          <a:p>
            <a:pPr marL="59999" marR="0" lvl="0" indent="0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None/>
              <a:tabLst/>
              <a:defRPr/>
            </a:pPr>
            <a:endParaRPr kumimoji="1" lang="ru-RU" sz="16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342826" marR="0" lvl="0" indent="-282827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endParaRPr lang="ru-RU" sz="1600" dirty="0">
              <a:solidFill>
                <a:srgbClr val="424242"/>
              </a:solidFill>
              <a:latin typeface="Times New Roman" panose="02020603050405020304" pitchFamily="18" charset="0"/>
            </a:endParaRPr>
          </a:p>
          <a:p>
            <a:pPr marL="59999" marR="0" lvl="0" indent="0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None/>
              <a:tabLst/>
              <a:defRPr/>
            </a:pPr>
            <a:endParaRPr kumimoji="1" lang="ru-RU" sz="16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Обратить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770947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49912"/>
            <a:ext cx="8229644" cy="5586690"/>
          </a:xfrm>
        </p:spPr>
        <p:txBody>
          <a:bodyPr/>
          <a:lstStyle/>
          <a:p>
            <a:pPr marL="342826" marR="0" lvl="0" indent="-282827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</a:rPr>
              <a:t>Если закупка для СМСП – запрос ценовой информации </a:t>
            </a:r>
            <a:r>
              <a:rPr kumimoji="1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</a:rPr>
              <a:t>только у СМСП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</a:rPr>
              <a:t>;</a:t>
            </a:r>
          </a:p>
          <a:p>
            <a:pPr marL="59999" marR="0" lvl="0" indent="0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None/>
              <a:tabLst/>
              <a:defRPr/>
            </a:pPr>
            <a:endParaRPr kumimoji="1" lang="ru-RU" sz="16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342826" marR="0" lvl="0" indent="-282827" algn="just" defTabSz="457095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13B14A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участники закупки должны соответствовать требованиям, </a:t>
            </a:r>
            <a:r>
              <a:rPr kumimoji="1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устанавливаемым в соответствии с законодательством Российской Федерации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лицам, осуществляющим поставки товаров, выполнение работ, оказание услуг, являющихся предметом закупки </a:t>
            </a:r>
            <a:r>
              <a:rPr kumimoji="1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(требование о членстве в саморегулируемой организации, наличие лицензии на осуществление деятельности) </a:t>
            </a:r>
            <a:r>
              <a:rPr kumimoji="1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запрос 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</a:rPr>
              <a:t>ценовой информации только у потенциальных участников соответствующих таким требованиям.</a:t>
            </a:r>
          </a:p>
          <a:p>
            <a:pPr marL="59999" marR="0" lvl="0" indent="0" algn="just" defTabSz="457095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13B14A"/>
              </a:buClr>
              <a:buSzPct val="100000"/>
              <a:buNone/>
              <a:tabLst/>
              <a:defRPr/>
            </a:pPr>
            <a:endParaRPr kumimoji="1" lang="ru-RU" sz="1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26" marR="0" lvl="0" indent="-282827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</a:rPr>
              <a:t>При проведении закупки </a:t>
            </a:r>
            <a:r>
              <a:rPr kumimoji="1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</a:rPr>
              <a:t>закрытым способом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</a:rPr>
              <a:t>,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коммерческие предложения, на основании которых сформирована и обоснована НМЦД, должны быть получены от включенных в список 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</a:rPr>
              <a:t>контрагентов (</a:t>
            </a:r>
            <a:r>
              <a:rPr kumimoji="1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</a:rPr>
              <a:t>потенциальных участников, которым будет направляться приглашение принять участие в конкретной закупке и документацию или извещение о такой закупке). </a:t>
            </a:r>
            <a:r>
              <a:rPr kumimoji="1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Инструкция в административном каталоге в разделе Контрактная служба.</a:t>
            </a:r>
            <a:endParaRPr lang="ru-RU" sz="1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Требования к участникам при запросе КП</a:t>
            </a:r>
          </a:p>
        </p:txBody>
      </p:sp>
    </p:spTree>
    <p:extLst>
      <p:ext uri="{BB962C8B-B14F-4D97-AF65-F5344CB8AC3E}">
        <p14:creationId xmlns:p14="http://schemas.microsoft.com/office/powerpoint/2010/main" val="2461273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64407EEB-87A4-455A-AFFB-0E3337D25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576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определения и обоснования начальной (максимальной) цены договора инициатор закупки использовал 3 коммерческих предложения от потенциальных поставщиков. При этом предложения поставщиков не соответствуют потребностям заказчика по двум позициям.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техническом задании инициатора закупки </a:t>
            </a: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«МФУ тип 2» в описании товара указано «максимальное разрешение печати: </a:t>
            </a: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 менее 1800x600 </a:t>
            </a:r>
            <a:r>
              <a:rPr lang="ru-RU" sz="18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dpi</a:t>
            </a: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», при этом товар, используемый для определения и обоснования НМЦД, в предоставленных коммерческих предложениях, имеет «максимальное разрешение печати: </a:t>
            </a: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1200x1200 </a:t>
            </a:r>
            <a:r>
              <a:rPr lang="ru-RU" sz="18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dpi</a:t>
            </a:r>
            <a:r>
              <a:rPr lang="ru-RU" sz="1800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8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В техническом задании инициатора закупки «Монитор тип 1» в описании товара указано «Встроенные интерфейсы и разъемы: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HDMI</a:t>
            </a: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 менее 2 </a:t>
            </a:r>
            <a:r>
              <a:rPr lang="ru-RU" sz="18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шт</a:t>
            </a: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», при этом товар, используемый для определения и обоснования НМЦД, в представленных коммерческих предложениях, имеет только </a:t>
            </a: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 разъем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HDMI</a:t>
            </a: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9999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800" kern="1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5AE7F97-0E4E-4EF4-B739-56283CED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PT Sans" charset="-52"/>
              </a:rPr>
              <a:t>Типовые ошибки при сборе КП для обоснования НМЦД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00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8690293-A15C-471C-AF8D-B555EAE77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6828"/>
            <a:ext cx="8229644" cy="5221745"/>
          </a:xfrm>
        </p:spPr>
        <p:txBody>
          <a:bodyPr/>
          <a:lstStyle/>
          <a:p>
            <a:pPr marL="59999" indent="0">
              <a:buNone/>
            </a:pPr>
            <a:r>
              <a:rPr lang="ru-RU" sz="1600" dirty="0"/>
              <a:t>При установлении в ТЗ условия об авансировании в размере 30 % , при расчете НМЦД использовалось  КП с условием о 100% предоплате: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5656D15-F603-4DC9-95DD-40D2D763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Ошибки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01C90527-7590-4FC5-B027-74D52C806A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8889" y="1893537"/>
            <a:ext cx="8006222" cy="3455298"/>
            <a:chOff x="0" y="1062"/>
            <a:chExt cx="5760" cy="2063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8D7CB98D-9113-46B9-8D40-37CA5795C49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1062"/>
              <a:ext cx="5760" cy="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09D17CF8-56E3-4A4F-9758-3199C7ADB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2"/>
              <a:ext cx="5764" cy="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2711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D332EA4-8E2A-45F5-B91A-6B0D70047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61" y="959668"/>
            <a:ext cx="8890503" cy="5248906"/>
          </a:xfrm>
        </p:spPr>
        <p:txBody>
          <a:bodyPr/>
          <a:lstStyle/>
          <a:p>
            <a:pPr marL="59999" indent="0"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9999" indent="0">
              <a:buNone/>
            </a:pP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1. При закупке конкретного товара при закупке способом «Запрос оферт»</a:t>
            </a:r>
          </a:p>
          <a:p>
            <a:pPr marL="59999" indent="0">
              <a:buNone/>
            </a:pPr>
            <a:endParaRPr lang="ru-RU" dirty="0"/>
          </a:p>
          <a:p>
            <a:pPr marL="59999" indent="0">
              <a:buNone/>
            </a:pPr>
            <a:endParaRPr lang="ru-RU" dirty="0"/>
          </a:p>
          <a:p>
            <a:pPr marL="59999" indent="0">
              <a:buNone/>
            </a:pPr>
            <a:endParaRPr lang="ru-RU" dirty="0"/>
          </a:p>
          <a:p>
            <a:pPr marL="59999" indent="0">
              <a:buNone/>
            </a:pPr>
            <a:endParaRPr lang="ru-RU" dirty="0"/>
          </a:p>
          <a:p>
            <a:pPr marL="59999" indent="0">
              <a:buNone/>
            </a:pPr>
            <a:endParaRPr lang="ru-RU" dirty="0"/>
          </a:p>
          <a:p>
            <a:pPr marL="59999" indent="0"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9999" indent="0" algn="just"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9999" indent="0" algn="just">
              <a:buNone/>
            </a:pPr>
            <a:r>
              <a:rPr lang="ru-RU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2. В КП  и РНМЦД указан несуществующий товар:</a:t>
            </a:r>
          </a:p>
          <a:p>
            <a:pPr marL="59999" indent="0">
              <a:buNone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9E4BF58-25F2-4443-836D-BD273DB2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Ошибки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3967E54-0EC6-4380-A6CA-FD9D43267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452727"/>
              </p:ext>
            </p:extLst>
          </p:nvPr>
        </p:nvGraphicFramePr>
        <p:xfrm>
          <a:off x="1023074" y="1892489"/>
          <a:ext cx="7170276" cy="1570307"/>
        </p:xfrm>
        <a:graphic>
          <a:graphicData uri="http://schemas.openxmlformats.org/drawingml/2006/table">
            <a:tbl>
              <a:tblPr firstRow="1" firstCol="1" bandRow="1"/>
              <a:tblGrid>
                <a:gridCol w="3431389">
                  <a:extLst>
                    <a:ext uri="{9D8B030D-6E8A-4147-A177-3AD203B41FA5}">
                      <a16:colId xmlns:a16="http://schemas.microsoft.com/office/drawing/2014/main" val="1387194895"/>
                    </a:ext>
                  </a:extLst>
                </a:gridCol>
                <a:gridCol w="3738887">
                  <a:extLst>
                    <a:ext uri="{9D8B030D-6E8A-4147-A177-3AD203B41FA5}">
                      <a16:colId xmlns:a16="http://schemas.microsoft.com/office/drawing/2014/main" val="1516293643"/>
                    </a:ext>
                  </a:extLst>
                </a:gridCol>
              </a:tblGrid>
              <a:tr h="476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Установлено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ТЗ: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Получено КП (использовалось в расчете НМЦД) 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766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Горбуша (лосось) в собственном соку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«5 морей»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Горбуша (лосось) в собственном соку «Курильский берег»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005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Филе командорского кальмара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Производитель: ПАО «НБАМР»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Филе командорского кальмара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Производитель: ПАО «Океанрыбфлот»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045029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BBAD1D9-4D77-4193-8FBE-C37D636A5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823756"/>
              </p:ext>
            </p:extLst>
          </p:nvPr>
        </p:nvGraphicFramePr>
        <p:xfrm>
          <a:off x="1023074" y="4557839"/>
          <a:ext cx="6475095" cy="349949"/>
        </p:xfrm>
        <a:graphic>
          <a:graphicData uri="http://schemas.openxmlformats.org/drawingml/2006/table">
            <a:tbl>
              <a:tblPr firstRow="1" firstCol="1" bandRow="1"/>
              <a:tblGrid>
                <a:gridCol w="2158365">
                  <a:extLst>
                    <a:ext uri="{9D8B030D-6E8A-4147-A177-3AD203B41FA5}">
                      <a16:colId xmlns:a16="http://schemas.microsoft.com/office/drawing/2014/main" val="1956399817"/>
                    </a:ext>
                  </a:extLst>
                </a:gridCol>
                <a:gridCol w="2158365">
                  <a:extLst>
                    <a:ext uri="{9D8B030D-6E8A-4147-A177-3AD203B41FA5}">
                      <a16:colId xmlns:a16="http://schemas.microsoft.com/office/drawing/2014/main" val="1499288198"/>
                    </a:ext>
                  </a:extLst>
                </a:gridCol>
                <a:gridCol w="2158365">
                  <a:extLst>
                    <a:ext uri="{9D8B030D-6E8A-4147-A177-3AD203B41FA5}">
                      <a16:colId xmlns:a16="http://schemas.microsoft.com/office/drawing/2014/main" val="3823325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Плита OSB-3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"Северный лес"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11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Размер: 12х1250х2500 мм.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992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28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64407EEB-87A4-455A-AFFB-0E3337D2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5" y="977774"/>
            <a:ext cx="8981037" cy="5640309"/>
          </a:xfrm>
        </p:spPr>
        <p:txBody>
          <a:bodyPr/>
          <a:lstStyle/>
          <a:p>
            <a:pPr marL="59999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ОШИБКИ: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отсутствует ИНН в коммерческих предложениях;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предоставлены коммерческие предложения от аффилированных лиц. </a:t>
            </a:r>
          </a:p>
          <a:p>
            <a:pPr marL="59999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</a:t>
            </a:r>
          </a:p>
          <a:p>
            <a:pPr marL="59999" indent="0">
              <a:buNone/>
            </a:pPr>
            <a:endParaRPr lang="ru-RU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При обосновании НМЦД при закупке услуг использовались КП от трех коммерческих организаций. </a:t>
            </a:r>
          </a:p>
          <a:p>
            <a:pPr marR="0" lvl="0" latinLnBrk="0">
              <a:lnSpc>
                <a:spcPct val="100000"/>
              </a:lnSpc>
              <a:tabLst/>
              <a:defRPr/>
            </a:pPr>
            <a:endParaRPr lang="ru-RU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latinLnBrk="0">
              <a:lnSpc>
                <a:spcPct val="100000"/>
              </a:lnSpc>
              <a:tabLst/>
              <a:defRPr/>
            </a:pPr>
            <a:r>
              <a:rPr lang="ru-RU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При этом все три организации имели одних и тех же учредителей, то есть являлись аффилированными организациями. </a:t>
            </a:r>
          </a:p>
          <a:p>
            <a:pPr marL="59999" marR="0" lvl="0" indent="0" latinLnBrk="0">
              <a:lnSpc>
                <a:spcPct val="100000"/>
              </a:lnSpc>
              <a:buNone/>
              <a:tabLst/>
              <a:defRPr/>
            </a:pPr>
            <a:endParaRPr lang="ru-RU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9999" marR="0" lvl="0" indent="0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None/>
              <a:tabLst/>
              <a:defRPr/>
            </a:pPr>
            <a:endParaRPr kumimoji="1" lang="ru-RU" sz="800" b="0" i="0" u="none" strike="noStrike" kern="5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</a:endParaRPr>
          </a:p>
          <a:p>
            <a:pPr marL="59999" marR="0" lvl="0" indent="0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None/>
              <a:tabLst/>
              <a:defRPr/>
            </a:pPr>
            <a:r>
              <a:rPr kumimoji="1" lang="ru-RU" sz="1800" b="0" i="0" u="none" strike="noStrike" kern="5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Использование такой ценовой информации может необъективно отражать рыночную стоимость закупаемых услуг, и, следовательно, создавать риски неэффективного расходования денежных средств.</a:t>
            </a:r>
            <a:endParaRPr kumimoji="1" lang="ru-RU" sz="2531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PT Sans" charset="-52"/>
            </a:endParaRPr>
          </a:p>
          <a:p>
            <a:pPr>
              <a:buFontTx/>
              <a:buChar char="-"/>
            </a:pPr>
            <a:endParaRPr lang="ru-RU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5AE7F97-0E4E-4EF4-B739-56283CED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Ошибки</a:t>
            </a:r>
          </a:p>
        </p:txBody>
      </p:sp>
    </p:spTree>
    <p:extLst>
      <p:ext uri="{BB962C8B-B14F-4D97-AF65-F5344CB8AC3E}">
        <p14:creationId xmlns:p14="http://schemas.microsoft.com/office/powerpoint/2010/main" val="1787628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FFC3B78-AF64-454F-868C-A2AC898C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Ошибки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811E121-D1B3-43F6-BFD6-DF7CD6527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dirty="0"/>
              <a:t>При формировании НМЦД использовано коммерческое предложение с указанием недостоверных данных: </a:t>
            </a:r>
          </a:p>
          <a:p>
            <a:pPr marL="59999" indent="0" algn="just">
              <a:buNone/>
            </a:pPr>
            <a:r>
              <a:rPr lang="ru-RU" sz="1800" dirty="0"/>
              <a:t>части коммерческого предложения, содержащие </a:t>
            </a:r>
            <a:r>
              <a:rPr lang="ru-RU" sz="1800" dirty="0">
                <a:solidFill>
                  <a:srgbClr val="FF0000"/>
                </a:solidFill>
              </a:rPr>
              <a:t>ФИО руководителя, подпись и печать организации вставлены в виде не четкой (размытой) картинки</a:t>
            </a:r>
            <a:r>
              <a:rPr lang="ru-RU" sz="1800" dirty="0"/>
              <a:t>, отличающейся по качеству от основного текста коммерческого предложения.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Arial Unicode MS"/>
              </a:rPr>
              <a:t> При этом КП подписано бывшим директором.</a:t>
            </a:r>
          </a:p>
          <a:p>
            <a:pPr marL="59999" indent="0" algn="just">
              <a:buNone/>
            </a:pPr>
            <a:endParaRPr lang="ru-RU" sz="1800" dirty="0"/>
          </a:p>
          <a:p>
            <a:pPr marL="59999" indent="0" algn="just">
              <a:buNone/>
            </a:pPr>
            <a:r>
              <a:rPr lang="ru-RU" sz="1800" dirty="0"/>
              <a:t>Что свидетельствует о формальном сборе коммерческих предложений, а соответственно недостоверной ценовой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180316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64407EEB-87A4-455A-AFFB-0E3337D2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5" y="977774"/>
            <a:ext cx="8981037" cy="5640309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осуществлении проверки надежности контрагентов, потенциальных участников закупок, в т.ч. предоставивших КП для обоснования НМЦД, основное: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ДОПУСКАТЬ: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аффилированность между контрагентами;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аффилированность по отношению к университету и работникам;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массовые учредители;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реестр недобросовестных поставщиков;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Дополнительно: вид деятельности (наличие в ЕГРЮЛ кода по ОКВЭД, соответствующего предмету закупки)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999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5AE7F97-0E4E-4EF4-B739-56283CED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Обратить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297345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/>
          </p:cNvSpPr>
          <p:nvPr>
            <p:ph type="title"/>
          </p:nvPr>
        </p:nvSpPr>
        <p:spPr>
          <a:xfrm>
            <a:off x="1228124" y="3289299"/>
            <a:ext cx="6801296" cy="1422401"/>
          </a:xfrm>
          <a:prstGeom prst="rect">
            <a:avLst/>
          </a:prstGeom>
        </p:spPr>
        <p:txBody>
          <a:bodyPr anchor="ctr"/>
          <a:lstStyle/>
          <a:p>
            <a:r>
              <a:rPr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7841824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6871" y="949912"/>
            <a:ext cx="8600792" cy="5586690"/>
          </a:xfrm>
        </p:spPr>
        <p:txBody>
          <a:bodyPr/>
          <a:lstStyle/>
          <a:p>
            <a:pPr marL="342826" marR="0" lvl="0" indent="0" algn="just" defTabSz="45709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3B14A"/>
              </a:buClr>
              <a:buSzPct val="100000"/>
              <a:buFont typeface="Wingdings" charset="2"/>
              <a:buNone/>
              <a:tabLst/>
              <a:defRPr/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11. Порядок определения и обоснования начальной (максимальной) цены договора, цены договора, заключаемого с единственным поставщиком (исполнителем, подрядчиком), включая порядок определения формулы цены, устанавливающей правила расчета сумм, подлежащих уплате заказчиком поставщику (исполнителю, подрядчику) в ходе исполнения договора, определения и обоснования цены единицы товара, работы, услуги, определения максимального значения цены договора</a:t>
            </a:r>
          </a:p>
          <a:p>
            <a:pPr marL="342826" marR="0" lvl="0" indent="0" algn="just" defTabSz="45709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3B14A"/>
              </a:buClr>
              <a:buSzPct val="100000"/>
              <a:buFont typeface="Wingdings" charset="2"/>
              <a:buNone/>
              <a:tabLst/>
              <a:defRPr/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342826" marR="0" lvl="0" indent="0" algn="just" defTabSz="45709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3B14A"/>
              </a:buClr>
              <a:buSzPct val="100000"/>
              <a:buFont typeface="Wingdings" charset="2"/>
              <a:buNone/>
              <a:tabLst/>
              <a:defRPr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Начальная (максимальная) цена договора, цена договора, заключаемого с единственным поставщиком (исполнителем, подрядчиком), либо цена единицы товара, работы, услуги определяются и обосновываются по решению Заказчика </a:t>
            </a:r>
            <a:r>
              <a:rPr lang="ru-RU" sz="1400" b="1" dirty="0">
                <a:solidFill>
                  <a:srgbClr val="00924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посредством применения следующих </a:t>
            </a:r>
            <a:r>
              <a:rPr lang="ru-RU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основных методов: </a:t>
            </a:r>
          </a:p>
          <a:p>
            <a:pPr marL="342826" marR="0" lvl="0" indent="0" algn="just" defTabSz="45709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3B14A"/>
              </a:buClr>
              <a:buSzPct val="100000"/>
              <a:buFont typeface="Wingdings" charset="2"/>
              <a:buNone/>
              <a:tabLst/>
              <a:defRPr/>
            </a:pPr>
            <a:r>
              <a:rPr lang="ru-RU" sz="1400" b="1" dirty="0">
                <a:solidFill>
                  <a:srgbClr val="00924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метод сопоставимых рыночных цен (анализа рынка), </a:t>
            </a:r>
          </a:p>
          <a:p>
            <a:pPr marL="342826" marR="0" lvl="0" indent="0" algn="just" defTabSz="45709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3B14A"/>
              </a:buClr>
              <a:buSzPct val="100000"/>
              <a:buFont typeface="Wingdings" charset="2"/>
              <a:buNone/>
              <a:tabLst/>
              <a:defRPr/>
            </a:pPr>
            <a:r>
              <a:rPr lang="ru-RU" sz="1400" b="1" dirty="0">
                <a:solidFill>
                  <a:srgbClr val="00924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тарифный метод, </a:t>
            </a:r>
          </a:p>
          <a:p>
            <a:pPr marL="342826" marR="0" lvl="0" indent="0" algn="just" defTabSz="45709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3B14A"/>
              </a:buClr>
              <a:buSzPct val="100000"/>
              <a:buFont typeface="Wingdings" charset="2"/>
              <a:buNone/>
              <a:tabLst/>
              <a:defRPr/>
            </a:pPr>
            <a:r>
              <a:rPr lang="ru-RU" sz="1400" b="1" dirty="0">
                <a:solidFill>
                  <a:srgbClr val="00924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проектно-сметный метод.</a:t>
            </a:r>
          </a:p>
          <a:p>
            <a:pPr marL="342826" marR="0" lvl="0" indent="0" algn="just" defTabSz="45709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3B14A"/>
              </a:buClr>
              <a:buSzPct val="100000"/>
              <a:buFont typeface="Wingdings" charset="2"/>
              <a:buNone/>
              <a:tabLst/>
              <a:defRPr/>
            </a:pPr>
            <a:r>
              <a:rPr lang="ru-RU" sz="1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невозможности применения основных методов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Заказчик при определении и обосновании начальной (максимальной) цены договора, цены договора, заключаемого с единственным поставщиком (исполнителем, подрядчиком), либо цены единицы товара, работы, услуги вправе применить иные методы (способы). В этом случае в обоснование начальной (максимальной) цены договора, цены договора, заключаемого с единственным поставщиком (исполнителем, подрядчиком), либо цены единицы товара, работы, услуги Заказчик обязан включить </a:t>
            </a:r>
            <a:r>
              <a:rPr lang="ru-RU" sz="1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обоснование невозможности применения основных методов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826" marR="0" lvl="0" indent="0" algn="just" defTabSz="45709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3B14A"/>
              </a:buClr>
              <a:buSzPct val="100000"/>
              <a:buFont typeface="Wingdings" charset="2"/>
              <a:buNone/>
              <a:tabLst/>
              <a:defRPr/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26" marR="0" lvl="0" indent="0" algn="just" defTabSz="45709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3B14A"/>
              </a:buClr>
              <a:buSzPct val="100000"/>
              <a:buFont typeface="Wingdings" charset="2"/>
              <a:buNone/>
              <a:tabLst/>
              <a:defRPr/>
            </a:pP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26" marR="0" lvl="0" indent="0" algn="just" defTabSz="45709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3B14A"/>
              </a:buClr>
              <a:buSzPct val="100000"/>
              <a:buFont typeface="Wingdings" charset="2"/>
              <a:buNone/>
              <a:tabLst/>
              <a:defRPr/>
            </a:pPr>
            <a:endParaRPr lang="ru-RU" sz="1400" i="1" dirty="0"/>
          </a:p>
          <a:p>
            <a:endParaRPr lang="ru-RU" sz="1000" dirty="0"/>
          </a:p>
          <a:p>
            <a:endParaRPr lang="ru-RU" sz="1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11 Положения о закупках </a:t>
            </a:r>
            <a:r>
              <a:rPr lang="ru-RU" sz="1800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(НМЦД)</a:t>
            </a:r>
            <a:endParaRPr lang="ru-RU" sz="18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2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49912"/>
            <a:ext cx="8229644" cy="5586690"/>
          </a:xfrm>
        </p:spPr>
        <p:txBody>
          <a:bodyPr/>
          <a:lstStyle/>
          <a:p>
            <a:pPr marL="514276" marR="0" lvl="0" indent="-171450" algn="just" latinLnBrk="0">
              <a:lnSpc>
                <a:spcPct val="100000"/>
              </a:lnSpc>
              <a:buFont typeface="Wingdings" panose="05000000000000000000" pitchFamily="2" charset="2"/>
              <a:buChar char="q"/>
              <a:tabLst/>
              <a:defRPr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1400" b="1" u="sng" dirty="0">
                <a:solidFill>
                  <a:srgbClr val="009242"/>
                </a:solidFill>
                <a:latin typeface="Times New Roman" panose="02020603050405020304" pitchFamily="18" charset="0"/>
              </a:rPr>
              <a:t>Метод сопоставимых рыночных цен (анализа рынка)</a:t>
            </a:r>
          </a:p>
          <a:p>
            <a:pPr marR="0" lvl="0" indent="0" algn="just" latinLnBrk="0">
              <a:lnSpc>
                <a:spcPct val="100000"/>
              </a:lnSpc>
              <a:buNone/>
              <a:tabLst/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!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Должно использоваться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не менее двух источников ценовой информации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450215" indent="0" algn="just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!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Источник ценовой информации должен содержать сведения о конкретных товарах (наименование конкретного товара, в том числе товарный знак (при наличии), модель (при наличии), фирменное наименование (при наличии); а в случае отсутствия товарного знака, модели, фирменного наименования - основные характеристики товара и/или наименование производителя товара). При этом характеристики товаров в коммерческих (ценовых) предложениях (или иных источниках ценовой информации) должны соответствовать описанию товара (совокупности характеристик товара), указанному в документации о закупке (приглашении на участие в закупке или извещении об осуществлении закупки). </a:t>
            </a:r>
          </a:p>
          <a:p>
            <a:pPr marL="450215" indent="0" algn="just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!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Недопустимо использовать коммерческие (ценовые) предложения (или иные источники ценовой информации), в которых невозможно определить какой именно товар (конкретная модель) предлагается к поставке.</a:t>
            </a:r>
          </a:p>
          <a:p>
            <a:pPr marL="450215" indent="0" algn="just">
              <a:buNone/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14276" indent="-171450" algn="just">
              <a:buFont typeface="Wingdings" panose="05000000000000000000" pitchFamily="2" charset="2"/>
              <a:buChar char="q"/>
            </a:pPr>
            <a:r>
              <a:rPr lang="ru-RU" sz="1200" b="1" u="sng" dirty="0">
                <a:solidFill>
                  <a:srgbClr val="009242"/>
                </a:solidFill>
                <a:latin typeface="Times New Roman" panose="02020603050405020304" pitchFamily="18" charset="0"/>
              </a:rPr>
              <a:t>Тарифный метод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используется в случаях, когда цена определяется по регулируемым на государственном или муниципальном уровне ценам (тарифам);</a:t>
            </a:r>
          </a:p>
          <a:p>
            <a:pPr indent="450215" algn="just"/>
            <a:r>
              <a:rPr lang="ru-RU" sz="1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Тарифный метод подлежит применению в основном для определения и обоснования цены договора, заключаемого с единственным поставщиком (исполнителем, подрядчиком) (</a:t>
            </a:r>
            <a:r>
              <a:rPr lang="ru-RU" sz="1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осуществлении закупок газоснабжения, теплоснабжения, водопотребления и водоотведения, почтовых услуг, услуг телефонной связи, специальной и фельдъегерской связи)</a:t>
            </a:r>
            <a:r>
              <a:rPr lang="ru-RU" sz="1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indent="0" algn="just">
              <a:buNone/>
            </a:pPr>
            <a:endParaRPr lang="ru-RU" sz="120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276" indent="-171450" algn="just">
              <a:buFont typeface="Wingdings" panose="05000000000000000000" pitchFamily="2" charset="2"/>
              <a:buChar char="q"/>
            </a:pPr>
            <a:r>
              <a:rPr lang="ru-RU" sz="1200" b="1" u="sng" dirty="0">
                <a:solidFill>
                  <a:srgbClr val="009242"/>
                </a:solidFill>
                <a:latin typeface="Times New Roman" panose="02020603050405020304" pitchFamily="18" charset="0"/>
              </a:rPr>
              <a:t>Проектно-сметный метод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используется для закупок в области строительства.</a:t>
            </a:r>
          </a:p>
          <a:p>
            <a:pPr marL="514276" indent="-171450"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Проектно-сметный метод применяется в основном при определении начальной (максимальной) цены договора, цены договора, заключаемого с единственным поставщиком (исполнителем, подрядчиком) (</a:t>
            </a:r>
            <a:r>
              <a:rPr kumimoji="1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при осуществлении закупок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работ по строительству, реконструкции, капитальному ремонту объекта капитального строительства,</a:t>
            </a:r>
            <a:r>
              <a:rPr lang="ru-RU" sz="12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работ по сохранению объектов культурного наследия).</a:t>
            </a:r>
          </a:p>
          <a:p>
            <a:pPr indent="450215" algn="just"/>
            <a:endParaRPr lang="ru-RU" sz="120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0" algn="just">
              <a:buNone/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0215" indent="0" algn="just">
              <a:buNone/>
            </a:pP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9999" indent="0">
              <a:buNone/>
            </a:pPr>
            <a:endParaRPr lang="ru-RU" sz="1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выбрать? Три основных метода определения НМЦД</a:t>
            </a:r>
          </a:p>
        </p:txBody>
      </p:sp>
    </p:spTree>
    <p:extLst>
      <p:ext uri="{BB962C8B-B14F-4D97-AF65-F5344CB8AC3E}">
        <p14:creationId xmlns:p14="http://schemas.microsoft.com/office/powerpoint/2010/main" val="362688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49912"/>
            <a:ext cx="8229644" cy="5586690"/>
          </a:xfrm>
        </p:spPr>
        <p:txBody>
          <a:bodyPr/>
          <a:lstStyle/>
          <a:p>
            <a:pPr marL="450215" marR="0" lvl="0" indent="0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None/>
              <a:tabLst/>
              <a:defRPr/>
            </a:pPr>
            <a:r>
              <a:rPr kumimoji="1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008845"/>
                </a:solidFill>
                <a:effectLst/>
                <a:uLnTx/>
                <a:uFillTx/>
                <a:latin typeface="Times New Roman" panose="02020603050405020304" pitchFamily="18" charset="0"/>
              </a:rPr>
              <a:t>Метод сопоставимых рыночных цен (анализа рынка</a:t>
            </a:r>
            <a:r>
              <a:rPr kumimoji="1" lang="ru-RU" sz="1400" b="0" i="0" u="sng" strike="noStrike" kern="1200" cap="none" spc="0" normalizeH="0" baseline="0" noProof="0" dirty="0">
                <a:ln>
                  <a:noFill/>
                </a:ln>
                <a:solidFill>
                  <a:srgbClr val="008845"/>
                </a:solidFill>
                <a:effectLst/>
                <a:uLnTx/>
                <a:uFillTx/>
                <a:latin typeface="Times New Roman" panose="02020603050405020304" pitchFamily="18" charset="0"/>
              </a:rPr>
              <a:t>) </a:t>
            </a:r>
            <a:r>
              <a:rPr kumimoji="1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является приоритетным и заключается в установлении НМЦД, либо цены единицы товара, работы, услуги на основании информации о рыночных ценах товаров (работ, услуг). </a:t>
            </a:r>
          </a:p>
          <a:p>
            <a:pPr marL="450215" marR="0" lvl="0" indent="0" algn="just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None/>
              <a:tabLst/>
              <a:defRPr/>
            </a:pPr>
            <a:endParaRPr kumimoji="1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628650" marR="0" lvl="1" indent="-171450" algn="just" defTabSz="457095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1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884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Ценовая информация</a:t>
            </a:r>
            <a:r>
              <a:rPr kumimoji="1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84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1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может быть получена по запросу Заказчика у участников рынка в виде </a:t>
            </a:r>
            <a:r>
              <a:rPr kumimoji="1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884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коммерческих (ценовых) предложений.</a:t>
            </a:r>
            <a:r>
              <a:rPr kumimoji="1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Направление запросов о представлении коммерческих (ценовых) предложений осуществляется в форме адресных запросов поставщикам (подрядчикам, исполнителям), которые являются участниками рынка закупаемых товаров, работ, услуг. Направление запросов осуществляется посредством телефонной связи, электронной почты, личном посещении.</a:t>
            </a:r>
          </a:p>
          <a:p>
            <a:pPr marL="457200" marR="0" lvl="1" indent="0" algn="just" defTabSz="457095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None/>
              <a:tabLst/>
              <a:defRPr/>
            </a:pPr>
            <a:endParaRPr kumimoji="1" lang="ru-RU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marR="0" lvl="1" indent="-171450" algn="just" defTabSz="457095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1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Запрос ценовой информации </a:t>
            </a:r>
            <a:r>
              <a:rPr kumimoji="1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884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не влечет за собой возникновение каких-либо обязательств </a:t>
            </a:r>
            <a:r>
              <a:rPr kumimoji="1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со стороны Заказчика.</a:t>
            </a:r>
            <a:endParaRPr kumimoji="1" lang="ru-RU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9999" indent="0" algn="just">
              <a:spcAft>
                <a:spcPts val="0"/>
              </a:spcAft>
              <a:buNone/>
            </a:pP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665" indent="-171450" algn="just"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определения НМЦД, цены единицы продукции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источниками ценовой информации также могут быть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данные государственной статистической отчетности, ЕИС, реестр контрактов (договоров), информация о ценах производителей, общедоступные результаты изучения рынка, исследования рынка, итоги проведенных Заказчиком процедур закупок, данные из информационно-телекоммуникационной сети «Интернет» и иные источники информации.</a:t>
            </a:r>
          </a:p>
          <a:p>
            <a:pPr marL="450215" indent="0" algn="just">
              <a:buNone/>
              <a:defRPr/>
            </a:pP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628650" lvl="1" indent="-171450" algn="just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НМЦД, цена единицы продукции могут быть определены в порядке </a:t>
            </a:r>
            <a:r>
              <a:rPr lang="ru-RU" sz="1200" b="1" i="1" u="sng" dirty="0">
                <a:solidFill>
                  <a:srgbClr val="008845"/>
                </a:solidFill>
                <a:latin typeface="Times New Roman" panose="02020603050405020304" pitchFamily="18" charset="0"/>
              </a:rPr>
              <a:t>расчета среднего (как среднеарифметическое) значения цены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согласно полученной ценовой информации, а также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 основании информации </a:t>
            </a:r>
            <a:r>
              <a:rPr lang="ru-RU" sz="1200" b="1" i="1" u="sng" dirty="0">
                <a:solidFill>
                  <a:srgbClr val="008845"/>
                </a:solidFill>
                <a:latin typeface="Times New Roman" panose="02020603050405020304" pitchFamily="18" charset="0"/>
              </a:rPr>
              <a:t>о наименьшем значении цены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(в этом случае по всем позициям в коммерческом предложении цены должны быть наименьшими).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628650" lvl="1" indent="-171450" algn="just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Должно использоваться не менее двух источников ценовой информации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определения и обоснования начальной (максимальной) цены договора, цены единицы товара, работы, услуги. </a:t>
            </a:r>
          </a:p>
          <a:p>
            <a:pPr marL="59999" indent="0" algn="just">
              <a:spcAft>
                <a:spcPts val="1200"/>
              </a:spcAft>
              <a:buNone/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999" indent="0" algn="just">
              <a:spcAft>
                <a:spcPts val="1200"/>
              </a:spcAft>
              <a:buNone/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999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b="1" dirty="0"/>
          </a:p>
          <a:p>
            <a:pPr>
              <a:buFontTx/>
              <a:buChar char="-"/>
            </a:pPr>
            <a:endParaRPr lang="ru-RU" sz="1400" i="1" dirty="0"/>
          </a:p>
          <a:p>
            <a:endParaRPr lang="ru-RU" sz="1000" dirty="0"/>
          </a:p>
          <a:p>
            <a:endParaRPr lang="ru-RU" sz="1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1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Times New Roman" panose="02020603050405020304" pitchFamily="18" charset="0"/>
              </a:rPr>
              <a:t>Метод сопоставимых рыночных цен (анализ рынка)</a:t>
            </a:r>
            <a:endParaRPr lang="ru-RU" sz="1600" dirty="0">
              <a:solidFill>
                <a:srgbClr val="00924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8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49912"/>
            <a:ext cx="8229644" cy="5586690"/>
          </a:xfrm>
        </p:spPr>
        <p:txBody>
          <a:bodyPr/>
          <a:lstStyle/>
          <a:p>
            <a:pPr marL="59999" indent="0" algn="just">
              <a:spcAft>
                <a:spcPts val="1200"/>
              </a:spcAft>
              <a:buNone/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999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b="1" dirty="0"/>
          </a:p>
          <a:p>
            <a:pPr>
              <a:buFontTx/>
              <a:buChar char="-"/>
            </a:pPr>
            <a:endParaRPr lang="ru-RU" sz="1400" i="1" dirty="0"/>
          </a:p>
          <a:p>
            <a:endParaRPr lang="ru-RU" sz="1000" dirty="0"/>
          </a:p>
          <a:p>
            <a:endParaRPr lang="ru-RU" sz="1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1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Times New Roman" panose="02020603050405020304" pitchFamily="18" charset="0"/>
              </a:rPr>
              <a:t>Пример расчета НМЦД </a:t>
            </a:r>
            <a:endParaRPr lang="ru-RU" sz="1600" dirty="0">
              <a:solidFill>
                <a:srgbClr val="00924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1FB904CD-C1D1-48D5-9A0D-285B0AFA9C69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2233354"/>
          <a:ext cx="7886699" cy="3532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209">
                  <a:extLst>
                    <a:ext uri="{9D8B030D-6E8A-4147-A177-3AD203B41FA5}">
                      <a16:colId xmlns:a16="http://schemas.microsoft.com/office/drawing/2014/main" val="3664781954"/>
                    </a:ext>
                  </a:extLst>
                </a:gridCol>
                <a:gridCol w="2119647">
                  <a:extLst>
                    <a:ext uri="{9D8B030D-6E8A-4147-A177-3AD203B41FA5}">
                      <a16:colId xmlns:a16="http://schemas.microsoft.com/office/drawing/2014/main" val="1408335978"/>
                    </a:ext>
                  </a:extLst>
                </a:gridCol>
                <a:gridCol w="675044">
                  <a:extLst>
                    <a:ext uri="{9D8B030D-6E8A-4147-A177-3AD203B41FA5}">
                      <a16:colId xmlns:a16="http://schemas.microsoft.com/office/drawing/2014/main" val="1219921991"/>
                    </a:ext>
                  </a:extLst>
                </a:gridCol>
                <a:gridCol w="512351">
                  <a:extLst>
                    <a:ext uri="{9D8B030D-6E8A-4147-A177-3AD203B41FA5}">
                      <a16:colId xmlns:a16="http://schemas.microsoft.com/office/drawing/2014/main" val="1124662679"/>
                    </a:ext>
                  </a:extLst>
                </a:gridCol>
                <a:gridCol w="1034516">
                  <a:extLst>
                    <a:ext uri="{9D8B030D-6E8A-4147-A177-3AD203B41FA5}">
                      <a16:colId xmlns:a16="http://schemas.microsoft.com/office/drawing/2014/main" val="2751902905"/>
                    </a:ext>
                  </a:extLst>
                </a:gridCol>
                <a:gridCol w="1015406">
                  <a:extLst>
                    <a:ext uri="{9D8B030D-6E8A-4147-A177-3AD203B41FA5}">
                      <a16:colId xmlns:a16="http://schemas.microsoft.com/office/drawing/2014/main" val="1928053689"/>
                    </a:ext>
                  </a:extLst>
                </a:gridCol>
                <a:gridCol w="955494">
                  <a:extLst>
                    <a:ext uri="{9D8B030D-6E8A-4147-A177-3AD203B41FA5}">
                      <a16:colId xmlns:a16="http://schemas.microsoft.com/office/drawing/2014/main" val="1459700633"/>
                    </a:ext>
                  </a:extLst>
                </a:gridCol>
                <a:gridCol w="1223032">
                  <a:extLst>
                    <a:ext uri="{9D8B030D-6E8A-4147-A177-3AD203B41FA5}">
                      <a16:colId xmlns:a16="http://schemas.microsoft.com/office/drawing/2014/main" val="500141413"/>
                    </a:ext>
                  </a:extLst>
                </a:gridCol>
              </a:tblGrid>
              <a:tr h="628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№ п/п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товара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Единица измерения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Кол-во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КП 1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вх</a:t>
                      </a:r>
                      <a:r>
                        <a:rPr lang="ru-RU" sz="1000" dirty="0">
                          <a:effectLst/>
                        </a:rPr>
                        <a:t>. № 25/25 от 27.01.2025 (руб.)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КП 2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 вх. № 26/25 от 27.01.2025 (руб.)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Средняя цена за ед. товара, руб.  ((ст.5+ст.6)/2)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НМЦД, руб.  (ст.7*ст.4)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extLst>
                  <a:ext uri="{0D108BD9-81ED-4DB2-BD59-A6C34878D82A}">
                    <a16:rowId xmlns:a16="http://schemas.microsoft.com/office/drawing/2014/main" val="1760440081"/>
                  </a:ext>
                </a:extLst>
              </a:tr>
              <a:tr h="15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extLst>
                  <a:ext uri="{0D108BD9-81ED-4DB2-BD59-A6C34878D82A}">
                    <a16:rowId xmlns:a16="http://schemas.microsoft.com/office/drawing/2014/main" val="1379567854"/>
                  </a:ext>
                </a:extLst>
              </a:tr>
              <a:tr h="15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Роза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шт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350,00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325,00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650 000,00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extLst>
                  <a:ext uri="{0D108BD9-81ED-4DB2-BD59-A6C34878D82A}">
                    <a16:rowId xmlns:a16="http://schemas.microsoft.com/office/drawing/2014/main" val="527416274"/>
                  </a:ext>
                </a:extLst>
              </a:tr>
              <a:tr h="15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Хризантема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шт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450,00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350,00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40 000,00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extLst>
                  <a:ext uri="{0D108BD9-81ED-4DB2-BD59-A6C34878D82A}">
                    <a16:rowId xmlns:a16="http://schemas.microsoft.com/office/drawing/2014/main" val="3475781365"/>
                  </a:ext>
                </a:extLst>
              </a:tr>
              <a:tr h="15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Хризантема кустовая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шт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280,00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240,00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240 000,00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extLst>
                  <a:ext uri="{0D108BD9-81ED-4DB2-BD59-A6C34878D82A}">
                    <a16:rowId xmlns:a16="http://schemas.microsoft.com/office/drawing/2014/main" val="505599049"/>
                  </a:ext>
                </a:extLst>
              </a:tr>
              <a:tr h="15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Гвоздика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шт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180,00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110,00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145,00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145 000,00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extLst>
                  <a:ext uri="{0D108BD9-81ED-4DB2-BD59-A6C34878D82A}">
                    <a16:rowId xmlns:a16="http://schemas.microsoft.com/office/drawing/2014/main" val="2496271703"/>
                  </a:ext>
                </a:extLst>
              </a:tr>
              <a:tr h="15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Тюльпан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шт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8 000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130,00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165,00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1 320 000,00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extLst>
                  <a:ext uri="{0D108BD9-81ED-4DB2-BD59-A6C34878D82A}">
                    <a16:rowId xmlns:a16="http://schemas.microsoft.com/office/drawing/2014/main" val="3612657572"/>
                  </a:ext>
                </a:extLst>
              </a:tr>
              <a:tr h="15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Букет тип 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шт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900,00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750,00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15 000,00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extLst>
                  <a:ext uri="{0D108BD9-81ED-4DB2-BD59-A6C34878D82A}">
                    <a16:rowId xmlns:a16="http://schemas.microsoft.com/office/drawing/2014/main" val="3547056660"/>
                  </a:ext>
                </a:extLst>
              </a:tr>
              <a:tr h="15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Букет тип 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шт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1 500,00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1 100,00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1 300,00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65 000,00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extLst>
                  <a:ext uri="{0D108BD9-81ED-4DB2-BD59-A6C34878D82A}">
                    <a16:rowId xmlns:a16="http://schemas.microsoft.com/office/drawing/2014/main" val="3508988489"/>
                  </a:ext>
                </a:extLst>
              </a:tr>
              <a:tr h="15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Букет тип 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шт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250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2 200,00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1 600,00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1 900,00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475 000,00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extLst>
                  <a:ext uri="{0D108BD9-81ED-4DB2-BD59-A6C34878D82A}">
                    <a16:rowId xmlns:a16="http://schemas.microsoft.com/office/drawing/2014/main" val="2102876751"/>
                  </a:ext>
                </a:extLst>
              </a:tr>
              <a:tr h="15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Букет тип 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шт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2 700,00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2 200,00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2 450,00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245 000,00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extLst>
                  <a:ext uri="{0D108BD9-81ED-4DB2-BD59-A6C34878D82A}">
                    <a16:rowId xmlns:a16="http://schemas.microsoft.com/office/drawing/2014/main" val="1455781280"/>
                  </a:ext>
                </a:extLst>
              </a:tr>
              <a:tr h="15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Букет тип 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шт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3 500,00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3 050,00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3 275,00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327 500,00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extLst>
                  <a:ext uri="{0D108BD9-81ED-4DB2-BD59-A6C34878D82A}">
                    <a16:rowId xmlns:a16="http://schemas.microsoft.com/office/drawing/2014/main" val="4287791400"/>
                  </a:ext>
                </a:extLst>
              </a:tr>
              <a:tr h="15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Букет тип 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шт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4 500,00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4 100,00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4 300,00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215 000,00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extLst>
                  <a:ext uri="{0D108BD9-81ED-4DB2-BD59-A6C34878D82A}">
                    <a16:rowId xmlns:a16="http://schemas.microsoft.com/office/drawing/2014/main" val="3169273826"/>
                  </a:ext>
                </a:extLst>
              </a:tr>
              <a:tr h="15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Букет тип 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шт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6 000,00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5 100,00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5 550,00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277 500,00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extLst>
                  <a:ext uri="{0D108BD9-81ED-4DB2-BD59-A6C34878D82A}">
                    <a16:rowId xmlns:a16="http://schemas.microsoft.com/office/drawing/2014/main" val="2836432201"/>
                  </a:ext>
                </a:extLst>
              </a:tr>
              <a:tr h="15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Букет тип 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шт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7 000,00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6 050,00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6 525,00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326 250,00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extLst>
                  <a:ext uri="{0D108BD9-81ED-4DB2-BD59-A6C34878D82A}">
                    <a16:rowId xmlns:a16="http://schemas.microsoft.com/office/drawing/2014/main" val="2972523014"/>
                  </a:ext>
                </a:extLst>
              </a:tr>
              <a:tr h="15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Настольная композиция 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шт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8 500,00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6 120,00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7 310,00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109 650,00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extLst>
                  <a:ext uri="{0D108BD9-81ED-4DB2-BD59-A6C34878D82A}">
                    <a16:rowId xmlns:a16="http://schemas.microsoft.com/office/drawing/2014/main" val="210104000"/>
                  </a:ext>
                </a:extLst>
              </a:tr>
              <a:tr h="15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Настольная композиция 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шт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6 500,00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8 100,00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7 300,00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109 500,00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extLst>
                  <a:ext uri="{0D108BD9-81ED-4DB2-BD59-A6C34878D82A}">
                    <a16:rowId xmlns:a16="http://schemas.microsoft.com/office/drawing/2014/main" val="2220887565"/>
                  </a:ext>
                </a:extLst>
              </a:tr>
              <a:tr h="15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Настольная композиция 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шт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4 500,00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4 050,00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4 275,00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64 125,00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extLst>
                  <a:ext uri="{0D108BD9-81ED-4DB2-BD59-A6C34878D82A}">
                    <a16:rowId xmlns:a16="http://schemas.microsoft.com/office/drawing/2014/main" val="1548182782"/>
                  </a:ext>
                </a:extLst>
              </a:tr>
              <a:tr h="151382">
                <a:tc gridSpan="7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ИТОГО: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4 624 525,00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0" marR="55780" marT="0" marB="0" anchor="ctr"/>
                </a:tc>
                <a:extLst>
                  <a:ext uri="{0D108BD9-81ED-4DB2-BD59-A6C34878D82A}">
                    <a16:rowId xmlns:a16="http://schemas.microsoft.com/office/drawing/2014/main" val="3280154472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626627-834A-459E-A698-10D3F1020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9" y="1037121"/>
            <a:ext cx="8427334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49912"/>
            <a:ext cx="8229644" cy="5586690"/>
          </a:xfrm>
        </p:spPr>
        <p:txBody>
          <a:bodyPr/>
          <a:lstStyle/>
          <a:p>
            <a:pPr marL="59999" indent="0" algn="just">
              <a:spcAft>
                <a:spcPts val="1200"/>
              </a:spcAft>
              <a:buNone/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999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b="1" dirty="0"/>
          </a:p>
          <a:p>
            <a:pPr>
              <a:buFontTx/>
              <a:buChar char="-"/>
            </a:pPr>
            <a:endParaRPr lang="ru-RU" sz="1400" i="1" dirty="0"/>
          </a:p>
          <a:p>
            <a:endParaRPr lang="ru-RU" sz="1000" dirty="0"/>
          </a:p>
          <a:p>
            <a:endParaRPr lang="ru-RU" sz="1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Характеристика источников ценовой информации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3EBD785-9D63-4530-9BC0-5B0AF58F0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101341"/>
              </p:ext>
            </p:extLst>
          </p:nvPr>
        </p:nvGraphicFramePr>
        <p:xfrm>
          <a:off x="477430" y="1343278"/>
          <a:ext cx="7833090" cy="4160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8814">
                  <a:extLst>
                    <a:ext uri="{9D8B030D-6E8A-4147-A177-3AD203B41FA5}">
                      <a16:colId xmlns:a16="http://schemas.microsoft.com/office/drawing/2014/main" val="4054403174"/>
                    </a:ext>
                  </a:extLst>
                </a:gridCol>
                <a:gridCol w="2514736">
                  <a:extLst>
                    <a:ext uri="{9D8B030D-6E8A-4147-A177-3AD203B41FA5}">
                      <a16:colId xmlns:a16="http://schemas.microsoft.com/office/drawing/2014/main" val="963306292"/>
                    </a:ext>
                  </a:extLst>
                </a:gridCol>
                <a:gridCol w="2969540">
                  <a:extLst>
                    <a:ext uri="{9D8B030D-6E8A-4147-A177-3AD203B41FA5}">
                      <a16:colId xmlns:a16="http://schemas.microsoft.com/office/drawing/2014/main" val="2890175205"/>
                    </a:ext>
                  </a:extLst>
                </a:gridCol>
              </a:tblGrid>
              <a:tr h="599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100"/>
                        </a:spcBef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Источник ценовой информации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100"/>
                        </a:spcBef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Достоинства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100"/>
                        </a:spcBef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Недостатки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750428329"/>
                  </a:ext>
                </a:extLst>
              </a:tr>
              <a:tr h="5997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100"/>
                        </a:spcBef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Предложения поставщиков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100"/>
                        </a:spcBef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Простота обработки. Адаптация под запрос.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100"/>
                        </a:spcBef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Завышенные цены. Время на сбор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782746834"/>
                  </a:ext>
                </a:extLst>
              </a:tr>
              <a:tr h="11958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100"/>
                        </a:spcBef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Данные ЕИС, реестр контрактов (договоров), итоги проведенных Заказчиком процедур закупок, 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100"/>
                        </a:spcBef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Данные реальных сделок, меньше завышений цены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100"/>
                        </a:spcBef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Различия в структуре цен, условиях поставок и пр.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226534628"/>
                  </a:ext>
                </a:extLst>
              </a:tr>
              <a:tr h="599709">
                <a:tc>
                  <a:txBody>
                    <a:bodyPr/>
                    <a:lstStyle/>
                    <a:p>
                      <a:pPr marL="0" algn="just" defTabSz="457100" rtl="0" eaLnBrk="1" latinLnBrk="0" hangingPunct="1">
                        <a:lnSpc>
                          <a:spcPct val="107000"/>
                        </a:lnSpc>
                        <a:spcBef>
                          <a:spcPts val="1100"/>
                        </a:spcBef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Данные из информационно-телекоммуникационной сети «Интернет»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100"/>
                        </a:spcBef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Простота обработки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100"/>
                        </a:spcBef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Обычно только розница. Большой разброс цен, не учитываются условия поставки.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935326821"/>
                  </a:ext>
                </a:extLst>
              </a:tr>
              <a:tr h="10585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100"/>
                        </a:spcBef>
                        <a:spcAft>
                          <a:spcPts val="8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ценах производителей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100"/>
                        </a:spcBef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Точность, минимум завышения цен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100"/>
                        </a:spcBef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Занижение НМЦД, ограничение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конкуренции, риск несостоявшейся закупки </a:t>
                      </a: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155335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85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49912"/>
            <a:ext cx="8229644" cy="5586690"/>
          </a:xfrm>
        </p:spPr>
        <p:txBody>
          <a:bodyPr/>
          <a:lstStyle/>
          <a:p>
            <a:pPr algn="just"/>
            <a:r>
              <a:rPr lang="ru-RU" sz="1600" b="1" i="0" u="none" strike="noStrike" baseline="0" dirty="0">
                <a:latin typeface="Times New Roman" panose="02020603050405020304" pitchFamily="18" charset="0"/>
              </a:rPr>
              <a:t>Что необходимо указать в запросе:</a:t>
            </a:r>
          </a:p>
          <a:p>
            <a:pPr marL="59999" indent="0" algn="just">
              <a:buNone/>
            </a:pPr>
            <a:endParaRPr lang="ru-RU" sz="1600" b="1" i="0" u="none" strike="noStrike" baseline="0" dirty="0">
              <a:latin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b="0" i="0" u="none" strike="noStrike" baseline="0" dirty="0">
                <a:latin typeface="Times New Roman" panose="02020603050405020304" pitchFamily="18" charset="0"/>
              </a:rPr>
              <a:t>- подробное описание объекта закупки, включая указание единицы измерения, количества товара, объема работы или услуги;</a:t>
            </a:r>
          </a:p>
          <a:p>
            <a:pPr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</a:rPr>
              <a:t>- место поставки </a:t>
            </a:r>
            <a:r>
              <a:rPr lang="ru-RU" sz="1600" i="1" dirty="0">
                <a:latin typeface="Times New Roman" panose="02020603050405020304" pitchFamily="18" charset="0"/>
              </a:rPr>
              <a:t>(при необходимости указать особенности места поставки, например, </a:t>
            </a:r>
          </a:p>
          <a:p>
            <a:pPr marL="59999" indent="0" algn="just">
              <a:spcAft>
                <a:spcPts val="300"/>
              </a:spcAft>
              <a:buNone/>
            </a:pPr>
            <a:r>
              <a:rPr lang="ru-RU" sz="1600" i="1" dirty="0">
                <a:latin typeface="Times New Roman" panose="02020603050405020304" pitchFamily="18" charset="0"/>
              </a:rPr>
              <a:t>3 этаж, без лифта);</a:t>
            </a:r>
          </a:p>
          <a:p>
            <a:pPr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</a:rPr>
              <a:t>-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поставки товара (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ヒラギノ角ゴ Pro W3"/>
              </a:rPr>
              <a:t>расходы на упаковку, маркировку, перевозку, доставку, все виды погрузочно-разгрузочных работ, подъем-спуск товара на этаж, перемещение товара в помещения заказчика, установку, настройку, проведение пусконаладочных работ, инструктаж персонала осуществляются за счет поставщика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i="1" dirty="0">
                <a:latin typeface="Times New Roman" panose="02020603050405020304" pitchFamily="18" charset="0"/>
              </a:rPr>
              <a:t>-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срок поставки товара,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</a:rPr>
              <a:t> выполнения работ или услуг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</a:rPr>
              <a:t>порядок оплаты </a:t>
            </a:r>
            <a:r>
              <a:rPr kumimoji="1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</a:rPr>
              <a:t>(по факту поставки, авансирование, поэтапная оплата (если предусмотрены этапы);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kumimoji="1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</a:rPr>
              <a:t>- размер обеспечения исполнения договора </a:t>
            </a:r>
            <a:r>
              <a:rPr kumimoji="1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imes New Roman" panose="02020603050405020304" pitchFamily="18" charset="0"/>
              </a:rPr>
              <a:t>(при установлении такого требования);</a:t>
            </a:r>
          </a:p>
          <a:p>
            <a:pPr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rgbClr val="424242"/>
                </a:solidFill>
                <a:latin typeface="Times New Roman" panose="02020603050405020304" pitchFamily="18" charset="0"/>
              </a:rPr>
              <a:t>способ осуществления закупки</a:t>
            </a:r>
            <a:r>
              <a:rPr lang="ru-RU" sz="1600" dirty="0">
                <a:solidFill>
                  <a:srgbClr val="424242"/>
                </a:solidFill>
                <a:latin typeface="Times New Roman" panose="02020603050405020304" pitchFamily="18" charset="0"/>
              </a:rPr>
              <a:t>;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i="1" dirty="0">
                <a:latin typeface="Times New Roman" panose="02020603050405020304" pitchFamily="18" charset="0"/>
              </a:rPr>
              <a:t>- </a:t>
            </a:r>
            <a:r>
              <a:rPr lang="ru-RU" sz="1600" b="1" dirty="0">
                <a:latin typeface="Times New Roman" panose="02020603050405020304" pitchFamily="18" charset="0"/>
              </a:rPr>
              <a:t>предполагаемые сроки проведения закупки</a:t>
            </a:r>
            <a:r>
              <a:rPr lang="ru-RU" sz="1600" dirty="0">
                <a:latin typeface="Times New Roman" panose="02020603050405020304" pitchFamily="18" charset="0"/>
              </a:rPr>
              <a:t>;</a:t>
            </a:r>
          </a:p>
          <a:p>
            <a:pPr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</a:rPr>
              <a:t>- предполагаемые сроки </a:t>
            </a:r>
            <a:r>
              <a:rPr lang="ru-RU" sz="1600" b="1" dirty="0">
                <a:latin typeface="Times New Roman" panose="02020603050405020304" pitchFamily="18" charset="0"/>
              </a:rPr>
              <a:t>заключения договора</a:t>
            </a:r>
            <a:r>
              <a:rPr lang="ru-RU" sz="1600" dirty="0">
                <a:latin typeface="Times New Roman" panose="02020603050405020304" pitchFamily="18" charset="0"/>
              </a:rPr>
              <a:t>;</a:t>
            </a:r>
          </a:p>
          <a:p>
            <a:pPr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</a:rPr>
              <a:t>- информацию о том, что проведение данной процедуры сбора информации </a:t>
            </a:r>
            <a:r>
              <a:rPr lang="ru-RU" sz="1600" b="1" dirty="0">
                <a:latin typeface="Times New Roman" panose="02020603050405020304" pitchFamily="18" charset="0"/>
              </a:rPr>
              <a:t>не влечет за собой возникновение каких-либо обязательств со стороны заказчика;</a:t>
            </a:r>
          </a:p>
          <a:p>
            <a:pPr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</a:rPr>
              <a:t>- указание о том, что из ответа на запрос должны однозначно определяться </a:t>
            </a:r>
            <a:r>
              <a:rPr lang="ru-RU" sz="1600" b="1" dirty="0">
                <a:latin typeface="Times New Roman" panose="02020603050405020304" pitchFamily="18" charset="0"/>
              </a:rPr>
              <a:t>цена единицы </a:t>
            </a:r>
            <a:r>
              <a:rPr lang="ru-RU" sz="1600" dirty="0">
                <a:latin typeface="Times New Roman" panose="02020603050405020304" pitchFamily="18" charset="0"/>
              </a:rPr>
              <a:t>товара, работы, услуги и </a:t>
            </a:r>
            <a:r>
              <a:rPr lang="ru-RU" sz="1600" b="1" dirty="0">
                <a:latin typeface="Times New Roman" panose="02020603050405020304" pitchFamily="18" charset="0"/>
              </a:rPr>
              <a:t>общая цена договора на условиях, указанных в запросе</a:t>
            </a:r>
            <a:r>
              <a:rPr lang="ru-RU" sz="1600" dirty="0">
                <a:latin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1600" dirty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1600" dirty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1600" b="0" i="0" u="none" strike="noStrike" baseline="0" dirty="0">
              <a:latin typeface="Times New Roman" panose="02020603050405020304" pitchFamily="18" charset="0"/>
            </a:endParaRPr>
          </a:p>
          <a:p>
            <a:pPr marL="59999" indent="0" algn="just">
              <a:buNone/>
            </a:pPr>
            <a:endParaRPr lang="ru-RU" sz="1600" b="0" i="0" u="none" strike="noStrike" baseline="0" dirty="0">
              <a:latin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b="1" dirty="0"/>
          </a:p>
          <a:p>
            <a:pPr>
              <a:buFontTx/>
              <a:buChar char="-"/>
            </a:pPr>
            <a:endParaRPr lang="ru-RU" sz="1400" i="1" dirty="0"/>
          </a:p>
          <a:p>
            <a:endParaRPr lang="ru-RU" sz="1000" dirty="0"/>
          </a:p>
          <a:p>
            <a:endParaRPr lang="ru-RU" sz="1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Запрос ценовой информации </a:t>
            </a:r>
          </a:p>
        </p:txBody>
      </p:sp>
    </p:spTree>
    <p:extLst>
      <p:ext uri="{BB962C8B-B14F-4D97-AF65-F5344CB8AC3E}">
        <p14:creationId xmlns:p14="http://schemas.microsoft.com/office/powerpoint/2010/main" val="220832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49912"/>
            <a:ext cx="8229644" cy="5586690"/>
          </a:xfrm>
        </p:spPr>
        <p:txBody>
          <a:bodyPr/>
          <a:lstStyle/>
          <a:p>
            <a:pPr>
              <a:buFontTx/>
              <a:buChar char="-"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использовать для расчета НМЦД ценовую информацию: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представленную лицами, сведения о которых 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включены в реестр недобросовестных поставщиков (подрядчиков, исполнителей)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полученную из анонимных источников;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содержащуюся в документах, полученных заказчиком по его запросам и </a:t>
            </a:r>
            <a:b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соответствующих требованиям,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установленным заказчиком к содержанию таких документов;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 содержащую расчет цен товаров, работ, услуг.</a:t>
            </a:r>
          </a:p>
          <a:p>
            <a:pPr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!!! 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Недопустимо </a:t>
            </a:r>
            <a:r>
              <a:rPr lang="ru-RU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КП (</a:t>
            </a:r>
            <a:r>
              <a:rPr lang="ru-RU" sz="16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иные источники ценовой информации</a:t>
            </a:r>
            <a:r>
              <a:rPr lang="ru-RU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в которых 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невозможно</a:t>
            </a:r>
            <a:r>
              <a:rPr lang="ru-RU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определить </a:t>
            </a:r>
            <a:r>
              <a:rPr lang="ru-RU" sz="16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именно товар 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(конкретная модель) </a:t>
            </a:r>
            <a:r>
              <a:rPr lang="ru-RU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предлагается к поставке. </a:t>
            </a:r>
          </a:p>
          <a:p>
            <a:pPr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6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ru-RU" sz="1600" b="0" i="0" u="none" strike="noStrike" baseline="0" dirty="0">
              <a:latin typeface="Times New Roman" panose="02020603050405020304" pitchFamily="18" charset="0"/>
            </a:endParaRPr>
          </a:p>
          <a:p>
            <a:pPr marL="59999" indent="0">
              <a:buNone/>
            </a:pP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Обратить внимание: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9B0EEE5-C5EC-4719-921A-6EC192DC7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405477"/>
              </p:ext>
            </p:extLst>
          </p:nvPr>
        </p:nvGraphicFramePr>
        <p:xfrm>
          <a:off x="995320" y="5407424"/>
          <a:ext cx="6450085" cy="651129"/>
        </p:xfrm>
        <a:graphic>
          <a:graphicData uri="http://schemas.openxmlformats.org/drawingml/2006/table">
            <a:tbl>
              <a:tblPr firstRow="1" firstCol="1" bandRow="1"/>
              <a:tblGrid>
                <a:gridCol w="3220324">
                  <a:extLst>
                    <a:ext uri="{9D8B030D-6E8A-4147-A177-3AD203B41FA5}">
                      <a16:colId xmlns:a16="http://schemas.microsoft.com/office/drawing/2014/main" val="876671271"/>
                    </a:ext>
                  </a:extLst>
                </a:gridCol>
                <a:gridCol w="3229761">
                  <a:extLst>
                    <a:ext uri="{9D8B030D-6E8A-4147-A177-3AD203B41FA5}">
                      <a16:colId xmlns:a16="http://schemas.microsoft.com/office/drawing/2014/main" val="1505808872"/>
                    </a:ext>
                  </a:extLst>
                </a:gridCol>
              </a:tblGrid>
              <a:tr h="204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Недопустимо: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448643"/>
                  </a:ext>
                </a:extLst>
              </a:tr>
              <a:tr h="204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Проектор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Epson EB-FH52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738355"/>
                  </a:ext>
                </a:extLst>
              </a:tr>
              <a:tr h="204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Стул тип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Стул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«Amigo silver W01/T01»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993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81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A8D3D3A-817E-42B2-BEB0-186D18861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26" marR="0" lvl="0" indent="-282827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КП, обосновывающих НМЦД: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B1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указан конкретный товар (без эквивалента)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B1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содержатся реквизиты контрагента (наименование, ИНН)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B1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исполнения обязательств соответствуют ТЗ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B1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измерения товара, работ, услуг соответствуют установленным в ТЗ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B1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Указана цена за единицу товара, работ, услуг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B1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B1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999" indent="0">
              <a:buNone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78F1D60-BD43-4E58-BAEA-F1824A554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в КП?</a:t>
            </a:r>
          </a:p>
        </p:txBody>
      </p:sp>
    </p:spTree>
    <p:extLst>
      <p:ext uri="{BB962C8B-B14F-4D97-AF65-F5344CB8AC3E}">
        <p14:creationId xmlns:p14="http://schemas.microsoft.com/office/powerpoint/2010/main" val="643812525"/>
      </p:ext>
    </p:extLst>
  </p:cSld>
  <p:clrMapOvr>
    <a:masterClrMapping/>
  </p:clrMapOvr>
</p:sld>
</file>

<file path=ppt/theme/theme1.xml><?xml version="1.0" encoding="utf-8"?>
<a:theme xmlns:a="http://schemas.openxmlformats.org/drawingml/2006/main" name="43_polytech_sc_council_rudskoy">
  <a:themeElements>
    <a:clrScheme name="Polytech 1">
      <a:dk1>
        <a:srgbClr val="424242"/>
      </a:dk1>
      <a:lt1>
        <a:srgbClr val="FFFFFF"/>
      </a:lt1>
      <a:dk2>
        <a:srgbClr val="000000"/>
      </a:dk2>
      <a:lt2>
        <a:srgbClr val="FFFFFF"/>
      </a:lt2>
      <a:accent1>
        <a:srgbClr val="13B14A"/>
      </a:accent1>
      <a:accent2>
        <a:srgbClr val="0696D7"/>
      </a:accent2>
      <a:accent3>
        <a:srgbClr val="32BCAD"/>
      </a:accent3>
      <a:accent4>
        <a:srgbClr val="A6F900"/>
      </a:accent4>
      <a:accent5>
        <a:srgbClr val="005E30"/>
      </a:accent5>
      <a:accent6>
        <a:srgbClr val="007272"/>
      </a:accent6>
      <a:hlink>
        <a:srgbClr val="0595D7"/>
      </a:hlink>
      <a:folHlink>
        <a:srgbClr val="007FF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43_polytech_sc_council_rudskoy" id="{01BDF885-C081-734F-A7A9-4D84EB6C484C}" vid="{89FA7E73-2D2A-6F43-BBF8-BBE5533EDD66}"/>
    </a:ext>
  </a:extLst>
</a:theme>
</file>

<file path=ppt/theme/theme2.xml><?xml version="1.0" encoding="utf-8"?>
<a:theme xmlns:a="http://schemas.openxmlformats.org/drawingml/2006/main" name="Custom Design">
  <a:themeElements>
    <a:clrScheme name="Autodes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58A8"/>
      </a:accent1>
      <a:accent2>
        <a:srgbClr val="87BC40"/>
      </a:accent2>
      <a:accent3>
        <a:srgbClr val="32BCAD"/>
      </a:accent3>
      <a:accent4>
        <a:srgbClr val="0696D7"/>
      </a:accent4>
      <a:accent5>
        <a:srgbClr val="005E30"/>
      </a:accent5>
      <a:accent6>
        <a:srgbClr val="007272"/>
      </a:accent6>
      <a:hlink>
        <a:srgbClr val="007272"/>
      </a:hlink>
      <a:folHlink>
        <a:srgbClr val="0072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43_polytech_sc_council_rudskoy" id="{01BDF885-C081-734F-A7A9-4D84EB6C484C}" vid="{1BC973CD-7C7E-7542-B903-930C272C48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43_polytech_sc_council_rudskoy</Template>
  <TotalTime>7762</TotalTime>
  <Words>2304</Words>
  <Application>Microsoft Office PowerPoint</Application>
  <PresentationFormat>Экран (4:3)</PresentationFormat>
  <Paragraphs>355</Paragraphs>
  <Slides>18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Courier New</vt:lpstr>
      <vt:lpstr>Frutiger Next LT W1G</vt:lpstr>
      <vt:lpstr>PT Sans</vt:lpstr>
      <vt:lpstr>PT Sans Caption</vt:lpstr>
      <vt:lpstr>Times New Roman</vt:lpstr>
      <vt:lpstr>Wingdings</vt:lpstr>
      <vt:lpstr>43_polytech_sc_council_rudskoy</vt:lpstr>
      <vt:lpstr>Custom Design</vt:lpstr>
      <vt:lpstr>Порядок определения и обоснования начальной (максимальной) цены договора</vt:lpstr>
      <vt:lpstr>Статья 11 Положения о закупках (НМЦД)</vt:lpstr>
      <vt:lpstr>Какой выбрать? Три основных метода определения НМЦД</vt:lpstr>
      <vt:lpstr>Метод сопоставимых рыночных цен (анализ рынка)</vt:lpstr>
      <vt:lpstr>Пример расчета НМЦД </vt:lpstr>
      <vt:lpstr>Характеристика источников ценовой информации</vt:lpstr>
      <vt:lpstr>Запрос ценовой информации </vt:lpstr>
      <vt:lpstr>Обратить внимание: </vt:lpstr>
      <vt:lpstr>Что в КП?</vt:lpstr>
      <vt:lpstr>Обратить внимание</vt:lpstr>
      <vt:lpstr>Требования к участникам при запросе КП</vt:lpstr>
      <vt:lpstr>Типовые ошибки при сборе КП для обоснования НМЦД</vt:lpstr>
      <vt:lpstr>Ошибки</vt:lpstr>
      <vt:lpstr>Ошибки</vt:lpstr>
      <vt:lpstr>Ошибки</vt:lpstr>
      <vt:lpstr>Ошибки</vt:lpstr>
      <vt:lpstr>Обратить внимание</vt:lpstr>
      <vt:lpstr>Благодарю за внимание!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внедрения «Эффективного конкракта»</dc:title>
  <dc:creator>Пахомова Мария Владимировна</dc:creator>
  <dc:description>Presentation is formatted to display Arial font</dc:description>
  <cp:lastModifiedBy>Прилуцкая Анна Яковлевна</cp:lastModifiedBy>
  <cp:revision>465</cp:revision>
  <cp:lastPrinted>2022-12-14T11:29:54Z</cp:lastPrinted>
  <dcterms:created xsi:type="dcterms:W3CDTF">2016-01-25T08:17:18Z</dcterms:created>
  <dcterms:modified xsi:type="dcterms:W3CDTF">2026-05-13T10:01:08Z</dcterms:modified>
</cp:coreProperties>
</file>