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6"/>
  </p:notesMasterIdLst>
  <p:sldIdLst>
    <p:sldId id="300" r:id="rId3"/>
    <p:sldId id="261" r:id="rId4"/>
    <p:sldId id="262" r:id="rId5"/>
    <p:sldId id="290" r:id="rId6"/>
    <p:sldId id="747" r:id="rId7"/>
    <p:sldId id="283" r:id="rId8"/>
    <p:sldId id="284" r:id="rId9"/>
    <p:sldId id="285" r:id="rId10"/>
    <p:sldId id="286" r:id="rId11"/>
    <p:sldId id="744" r:id="rId12"/>
    <p:sldId id="746" r:id="rId13"/>
    <p:sldId id="287" r:id="rId14"/>
    <p:sldId id="295" r:id="rId15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Елена Борисовна Виноградова" initials="ЕБВ" lastIdx="1" clrIdx="0">
    <p:extLst>
      <p:ext uri="{19B8F6BF-5375-455C-9EA6-DF929625EA0E}">
        <p15:presenceInfo xmlns:p15="http://schemas.microsoft.com/office/powerpoint/2012/main" userId="S::vinogr_eb@spbstu.ru::d03df0f3-c67a-4382-884a-66a3be74ce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2B14"/>
    <a:srgbClr val="00A6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C4B1156A-380E-4F78-BDF5-A606A8083BF9}" styleName="Средний стиль 4 —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94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3-10-27T11:50:07.791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B65227-CBB5-4ABE-A785-2B374AE1668E}" type="datetimeFigureOut">
              <a:rPr lang="ru-RU" smtClean="0"/>
              <a:t>08.11.2023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2EE27C-14EB-48C6-A626-3BF9FCE700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704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2EE27C-14EB-48C6-A626-3BF9FCE7001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4701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29FBF2D5-CC98-4865-AAF1-0098D7361058}" type="datetime1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2762565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0801F8-DFF7-4695-91DA-CBB524850D1F}" type="datetime1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961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B7DB8-16C3-4687-A8BB-BFA451EAB740}" type="datetime1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1031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Title"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 userDrawn="1"/>
        </p:nvSpPr>
        <p:spPr bwMode="auto">
          <a:xfrm>
            <a:off x="0" y="5"/>
            <a:ext cx="12192000" cy="1100971"/>
          </a:xfrm>
          <a:prstGeom prst="rect">
            <a:avLst/>
          </a:prstGeom>
          <a:solidFill>
            <a:schemeClr val="bg2">
              <a:alpha val="94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3885225" y="184209"/>
            <a:ext cx="5713251" cy="91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3444949"/>
            <a:ext cx="12192000" cy="1365177"/>
          </a:xfrm>
          <a:prstGeom prst="rect">
            <a:avLst/>
          </a:prstGeom>
          <a:solidFill>
            <a:srgbClr val="00924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8511" y="3588425"/>
            <a:ext cx="9067509" cy="10318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kumimoji="0" lang="ru-RU" sz="2025" b="1" kern="1200">
                <a:solidFill>
                  <a:schemeClr val="bg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57270" y="-1000125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34" dirty="0"/>
          </a:p>
        </p:txBody>
      </p:sp>
      <p:sp>
        <p:nvSpPr>
          <p:cNvPr id="16" name="Прямоугольник 15"/>
          <p:cNvSpPr>
            <a:spLocks noChangeArrowheads="1"/>
          </p:cNvSpPr>
          <p:nvPr userDrawn="1"/>
        </p:nvSpPr>
        <p:spPr bwMode="auto">
          <a:xfrm>
            <a:off x="0" y="6257929"/>
            <a:ext cx="12192000" cy="600074"/>
          </a:xfrm>
          <a:prstGeom prst="rect">
            <a:avLst/>
          </a:prstGeom>
          <a:solidFill>
            <a:schemeClr val="bg2">
              <a:alpha val="74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0"/>
          </p:nvPr>
        </p:nvSpPr>
        <p:spPr>
          <a:xfrm>
            <a:off x="4238807" y="6337005"/>
            <a:ext cx="3714387" cy="46384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87" b="1" baseline="0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pic>
        <p:nvPicPr>
          <p:cNvPr id="10" name="ger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1625" y="54482"/>
            <a:ext cx="1343600" cy="10077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656707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Main Title"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284301"/>
            <a:ext cx="12192000" cy="1411526"/>
          </a:xfrm>
          <a:prstGeom prst="rect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8511" y="3474128"/>
            <a:ext cx="9067509" cy="1031875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defRPr kumimoji="0" lang="ru-RU" sz="2025" b="1" kern="1200">
                <a:solidFill>
                  <a:schemeClr val="bg1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4457270" y="-1000125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34" dirty="0"/>
          </a:p>
        </p:txBody>
      </p:sp>
      <p:sp>
        <p:nvSpPr>
          <p:cNvPr id="16" name="Прямоугольник 15"/>
          <p:cNvSpPr>
            <a:spLocks noChangeArrowheads="1"/>
          </p:cNvSpPr>
          <p:nvPr userDrawn="1"/>
        </p:nvSpPr>
        <p:spPr bwMode="auto">
          <a:xfrm>
            <a:off x="0" y="6294474"/>
            <a:ext cx="12192000" cy="563528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kumimoji="0" lang="ru-RU" altLang="ru-RU" sz="1134" dirty="0">
              <a:solidFill>
                <a:srgbClr val="FFFFFF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9" name="Текст 18"/>
          <p:cNvSpPr>
            <a:spLocks noGrp="1"/>
          </p:cNvSpPr>
          <p:nvPr>
            <p:ph type="body" sz="quarter" idx="10"/>
          </p:nvPr>
        </p:nvSpPr>
        <p:spPr>
          <a:xfrm>
            <a:off x="4343949" y="6417472"/>
            <a:ext cx="3714387" cy="30037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350" b="1" baseline="0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17" name="Прямоугольник 16"/>
          <p:cNvSpPr>
            <a:spLocks noChangeArrowheads="1"/>
          </p:cNvSpPr>
          <p:nvPr userDrawn="1"/>
        </p:nvSpPr>
        <p:spPr bwMode="auto">
          <a:xfrm>
            <a:off x="0" y="5"/>
            <a:ext cx="12192000" cy="1100971"/>
          </a:xfrm>
          <a:prstGeom prst="rect">
            <a:avLst/>
          </a:prstGeom>
          <a:solidFill>
            <a:schemeClr val="bg2">
              <a:alpha val="94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kumimoji="0" lang="ru-RU" altLang="ru-RU" sz="1134" dirty="0">
              <a:solidFill>
                <a:srgbClr val="FFFFFF"/>
              </a:solidFill>
              <a:latin typeface="PT Sans" charset="-52"/>
              <a:ea typeface="PT Sans" charset="-52"/>
              <a:cs typeface="PT Sans" charset="-52"/>
            </a:endParaRPr>
          </a:p>
        </p:txBody>
      </p:sp>
      <p:sp>
        <p:nvSpPr>
          <p:cNvPr id="18" name="Заголовок 1"/>
          <p:cNvSpPr txBox="1">
            <a:spLocks/>
          </p:cNvSpPr>
          <p:nvPr userDrawn="1"/>
        </p:nvSpPr>
        <p:spPr bwMode="auto">
          <a:xfrm>
            <a:off x="3885225" y="184209"/>
            <a:ext cx="5713251" cy="91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pic>
        <p:nvPicPr>
          <p:cNvPr id="13" name="ger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1625" y="54482"/>
            <a:ext cx="1343600" cy="10077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758273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Title"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/>
          <p:nvPr userDrawn="1"/>
        </p:nvSpPr>
        <p:spPr>
          <a:xfrm>
            <a:off x="0" y="1820074"/>
            <a:ext cx="12192000" cy="3066252"/>
          </a:xfrm>
          <a:prstGeom prst="rect">
            <a:avLst/>
          </a:prstGeom>
          <a:gradFill>
            <a:gsLst>
              <a:gs pos="20000">
                <a:schemeClr val="bg1">
                  <a:alpha val="88000"/>
                </a:schemeClr>
              </a:gs>
              <a:gs pos="100000">
                <a:schemeClr val="bg1">
                  <a:alpha val="5000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57373" tIns="28686" rIns="57373" bIns="28686" anchor="ctr"/>
          <a:lstStyle>
            <a:lvl1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defTabSz="906463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37084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41656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46228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5080000" indent="-1422400" defTabSz="906463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kumimoji="0" lang="ru-RU" altLang="ru-RU" sz="1800">
              <a:solidFill>
                <a:srgbClr val="FFFFFF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2" y="2318047"/>
            <a:ext cx="7196477" cy="120508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2531" b="1" baseline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609604" y="3533806"/>
            <a:ext cx="7196475" cy="428447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800" b="0" baseline="0">
                <a:solidFill>
                  <a:srgbClr val="000000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609602" y="3962254"/>
            <a:ext cx="7196477" cy="3049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50" b="0" baseline="0">
                <a:solidFill>
                  <a:srgbClr val="000000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  <p:sp>
        <p:nvSpPr>
          <p:cNvPr id="12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609602" y="4267204"/>
            <a:ext cx="7196477" cy="3049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1350" b="0" baseline="0">
                <a:solidFill>
                  <a:srgbClr val="000000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1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/Chapter Title"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2" y="2153451"/>
            <a:ext cx="12190808" cy="2371725"/>
          </a:xfrm>
          <a:prstGeom prst="rect">
            <a:avLst/>
          </a:prstGeom>
          <a:gradFill flip="none" rotWithShape="1">
            <a:gsLst>
              <a:gs pos="20000">
                <a:schemeClr val="bg2">
                  <a:alpha val="88000"/>
                </a:schemeClr>
              </a:gs>
              <a:gs pos="100000">
                <a:schemeClr val="bg2">
                  <a:alpha val="50000"/>
                </a:schemeClr>
              </a:gs>
            </a:gsLst>
            <a:lin ang="0" scaled="1"/>
            <a:tileRect/>
          </a:gradFill>
        </p:spPr>
        <p:txBody>
          <a:bodyPr vert="horz" lIns="0" tIns="0" rIns="0" bIns="0" anchor="ctr" anchorCtr="0"/>
          <a:lstStyle>
            <a:lvl1pPr marL="462809" algn="l">
              <a:defRPr sz="3374" baseline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en-US" dirty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7028" y="6008411"/>
            <a:ext cx="11965445" cy="348587"/>
          </a:xfrm>
          <a:prstGeom prst="rect">
            <a:avLst/>
          </a:prstGeom>
        </p:spPr>
        <p:txBody>
          <a:bodyPr vert="horz" lIns="0" tIns="0" rIns="0" bIns="0" anchor="b" anchorCtr="0"/>
          <a:lstStyle>
            <a:lvl1pPr marL="0" indent="0">
              <a:buNone/>
              <a:defRPr lang="en-US" sz="619" smtClean="0">
                <a:solidFill>
                  <a:schemeClr val="bg1">
                    <a:lumMod val="65000"/>
                  </a:schemeClr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245217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0" y="2"/>
            <a:ext cx="12192000" cy="6457951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8099" b="1" baseline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49201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Main Title">
    <p:bg>
      <p:bgPr>
        <a:blipFill dpi="0" rotWithShape="0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3284301"/>
            <a:ext cx="12192000" cy="1411526"/>
          </a:xfrm>
          <a:prstGeom prst="rect">
            <a:avLst/>
          </a:prstGeom>
          <a:solidFill>
            <a:srgbClr val="009242">
              <a:alpha val="80000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  <a:cs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2089939" y="3663952"/>
            <a:ext cx="9067509" cy="708024"/>
          </a:xfrm>
          <a:prstGeom prst="rect">
            <a:avLst/>
          </a:prstGeom>
          <a:ln>
            <a:noFill/>
          </a:ln>
        </p:spPr>
        <p:txBody>
          <a:bodyPr/>
          <a:lstStyle>
            <a:lvl1pPr algn="ctr">
              <a:defRPr kumimoji="0" lang="ru-RU" sz="2700" b="1" kern="1200" baseline="0">
                <a:solidFill>
                  <a:schemeClr val="bg1"/>
                </a:solidFill>
                <a:latin typeface="PT Sans Caption" charset="-52"/>
                <a:ea typeface="PT Sans Caption" charset="-52"/>
                <a:cs typeface="PT Sans Caption" charset="-52"/>
              </a:defRPr>
            </a:lvl1pPr>
          </a:lstStyle>
          <a:p>
            <a:r>
              <a:rPr lang="ru-RU" dirty="0"/>
              <a:t>Спасибо за внимание!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457270" y="-1000125"/>
            <a:ext cx="184731" cy="26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1134" dirty="0"/>
          </a:p>
        </p:txBody>
      </p:sp>
      <p:sp>
        <p:nvSpPr>
          <p:cNvPr id="16" name="Прямоугольник 15"/>
          <p:cNvSpPr>
            <a:spLocks noChangeArrowheads="1"/>
          </p:cNvSpPr>
          <p:nvPr userDrawn="1"/>
        </p:nvSpPr>
        <p:spPr bwMode="auto">
          <a:xfrm>
            <a:off x="0" y="6139547"/>
            <a:ext cx="12192000" cy="718457"/>
          </a:xfrm>
          <a:prstGeom prst="rect">
            <a:avLst/>
          </a:prstGeom>
          <a:solidFill>
            <a:srgbClr val="FFFFFF">
              <a:alpha val="89020"/>
            </a:srgb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 userDrawn="1"/>
        </p:nvSpPr>
        <p:spPr bwMode="auto">
          <a:xfrm>
            <a:off x="0" y="5"/>
            <a:ext cx="12192000" cy="1100971"/>
          </a:xfrm>
          <a:prstGeom prst="rect">
            <a:avLst/>
          </a:prstGeom>
          <a:solidFill>
            <a:schemeClr val="bg2">
              <a:alpha val="94000"/>
            </a:schemeClr>
          </a:solidFill>
          <a:ln>
            <a:noFill/>
          </a:ln>
          <a:effectLst/>
        </p:spPr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</a:endParaRPr>
          </a:p>
        </p:txBody>
      </p:sp>
      <p:sp>
        <p:nvSpPr>
          <p:cNvPr id="10" name="Заголовок 1"/>
          <p:cNvSpPr txBox="1">
            <a:spLocks/>
          </p:cNvSpPr>
          <p:nvPr userDrawn="1"/>
        </p:nvSpPr>
        <p:spPr bwMode="auto">
          <a:xfrm>
            <a:off x="3885225" y="184209"/>
            <a:ext cx="5713251" cy="916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1pPr>
            <a:lvl2pPr marL="742950" indent="-28575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2pPr>
            <a:lvl3pPr marL="11430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3pPr>
            <a:lvl4pPr marL="16002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4pPr>
            <a:lvl5pPr marL="2057400" indent="-228600"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5pPr>
            <a:lvl6pPr marL="25146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6pPr>
            <a:lvl7pPr marL="29718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7pPr>
            <a:lvl8pPr marL="34290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8pPr>
            <a:lvl9pPr marL="3886200" indent="-228600" defTabSz="812800" eaLnBrk="0" fontAlgn="base" hangingPunct="0">
              <a:spcBef>
                <a:spcPct val="0"/>
              </a:spcBef>
              <a:spcAft>
                <a:spcPct val="0"/>
              </a:spcAft>
              <a:defRPr kumimoji="1" sz="3200">
                <a:solidFill>
                  <a:schemeClr val="tx1"/>
                </a:solidFill>
                <a:latin typeface="Frutiger Next LT W1G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Санкт-Петербургский</a:t>
            </a:r>
            <a:b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политехнический университет</a:t>
            </a:r>
            <a:b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</a:br>
            <a:r>
              <a:rPr kumimoji="0" lang="ru-RU" altLang="ru-RU" sz="1350" b="1" dirty="0">
                <a:solidFill>
                  <a:schemeClr val="tx1">
                    <a:lumMod val="75000"/>
                  </a:schemeClr>
                </a:solidFill>
                <a:latin typeface="PT Sans Caption" charset="-52"/>
                <a:ea typeface="PT Sans Caption" charset="-52"/>
                <a:cs typeface="PT Sans Caption" charset="-52"/>
              </a:rPr>
              <a:t>Петра Великого</a:t>
            </a:r>
          </a:p>
        </p:txBody>
      </p:sp>
      <p:pic>
        <p:nvPicPr>
          <p:cNvPr id="12" name="gerb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541625" y="54482"/>
            <a:ext cx="1343600" cy="100770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659057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1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 userDrawn="1">
            <p:ph idx="1"/>
          </p:nvPr>
        </p:nvSpPr>
        <p:spPr>
          <a:xfrm>
            <a:off x="609600" y="1441290"/>
            <a:ext cx="10972859" cy="4767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826" indent="-282827">
              <a:buClr>
                <a:srgbClr val="13B14A"/>
              </a:buClr>
              <a:buSzPct val="100000"/>
              <a:buFont typeface="Wingdings" charset="2"/>
              <a:buChar char="§"/>
              <a:defRPr sz="2531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742788" indent="-257115">
              <a:buClr>
                <a:srgbClr val="13B14A"/>
              </a:buClr>
              <a:buSzPct val="100000"/>
              <a:buFont typeface="Wingdings" charset="2"/>
              <a:buChar char="§"/>
              <a:defRPr sz="2025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1142751" indent="-231404">
              <a:buClr>
                <a:srgbClr val="13B14A"/>
              </a:buClr>
              <a:buSzPct val="100000"/>
              <a:buFont typeface="Wingdings" charset="2"/>
              <a:buChar char="§"/>
              <a:defRPr sz="18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599851" indent="-205692">
              <a:buClr>
                <a:srgbClr val="13B14A"/>
              </a:buClr>
              <a:buSzPct val="100000"/>
              <a:buFont typeface="Wingdings" charset="2"/>
              <a:buChar char="§"/>
              <a:defRPr sz="1518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2056952" indent="-179980">
              <a:buClr>
                <a:srgbClr val="13B14A"/>
              </a:buClr>
              <a:buSzPct val="100000"/>
              <a:buFont typeface="Wingdings" charset="2"/>
              <a:buChar char="§"/>
              <a:defRPr sz="135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0" y="6611324"/>
            <a:ext cx="12192000" cy="347663"/>
            <a:chOff x="0" y="8680450"/>
            <a:chExt cx="16257588" cy="463550"/>
          </a:xfrm>
        </p:grpSpPr>
        <p:pic>
          <p:nvPicPr>
            <p:cNvPr id="11" name="Рисунок 5" descr="mission_bg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 userDrawn="1"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34"/>
            </a:p>
          </p:txBody>
        </p:sp>
      </p:grpSp>
      <p:sp>
        <p:nvSpPr>
          <p:cNvPr id="13" name="Прямоугольник 12"/>
          <p:cNvSpPr>
            <a:spLocks noChangeArrowheads="1"/>
          </p:cNvSpPr>
          <p:nvPr userDrawn="1"/>
        </p:nvSpPr>
        <p:spPr bwMode="auto">
          <a:xfrm>
            <a:off x="0" y="-3805"/>
            <a:ext cx="12192000" cy="8685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kumimoji="0" lang="ru-RU" altLang="ru-RU" sz="2016">
              <a:solidFill>
                <a:srgbClr val="FFFFFF"/>
              </a:solidFill>
            </a:endParaRPr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1463533" y="-9435"/>
            <a:ext cx="10117736" cy="874143"/>
          </a:xfrm>
          <a:prstGeom prst="rect">
            <a:avLst/>
          </a:prstGeom>
        </p:spPr>
        <p:txBody>
          <a:bodyPr anchor="ctr"/>
          <a:lstStyle>
            <a:lvl1pPr algn="ctr">
              <a:defRPr sz="20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pic>
        <p:nvPicPr>
          <p:cNvPr id="17" name="pasted-image.pd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3751" y="131473"/>
            <a:ext cx="901263" cy="607953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lide Number Placeholder 6"/>
          <p:cNvSpPr txBox="1">
            <a:spLocks/>
          </p:cNvSpPr>
          <p:nvPr userDrawn="1"/>
        </p:nvSpPr>
        <p:spPr>
          <a:xfrm>
            <a:off x="11243734" y="6577602"/>
            <a:ext cx="829733" cy="381999"/>
          </a:xfrm>
          <a:prstGeom prst="rect">
            <a:avLst/>
          </a:prstGeom>
        </p:spPr>
        <p:txBody>
          <a:bodyPr vert="horz" wrap="square" lIns="137567" tIns="68783" rIns="137567" bIns="68783" numCol="1" anchor="b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defTabSz="511800" rtl="0" eaLnBrk="1" fontAlgn="base" hangingPunct="1">
              <a:spcBef>
                <a:spcPct val="0"/>
              </a:spcBef>
              <a:spcAft>
                <a:spcPct val="0"/>
              </a:spcAft>
              <a:defRPr kumimoji="0" sz="1800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1pPr>
            <a:lvl2pPr marL="511800" indent="-223911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2pPr>
            <a:lvl3pPr marL="1023598" indent="-447824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3pPr>
            <a:lvl4pPr marL="1535398" indent="-671736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4pPr>
            <a:lvl5pPr marL="2047196" indent="-895649" algn="l" defTabSz="511800" rtl="0" eaLnBrk="0" fontAlgn="base" hangingPunct="0">
              <a:spcBef>
                <a:spcPct val="0"/>
              </a:spcBef>
              <a:spcAft>
                <a:spcPct val="0"/>
              </a:spcAft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5pPr>
            <a:lvl6pPr marL="1439436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6pPr>
            <a:lvl7pPr marL="1727322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7pPr>
            <a:lvl8pPr marL="2015209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8pPr>
            <a:lvl9pPr marL="2303095" algn="l" defTabSz="575774" rtl="0" eaLnBrk="1" latinLnBrk="0" hangingPunct="1">
              <a:defRPr kumimoji="1" sz="2016" kern="1200">
                <a:solidFill>
                  <a:schemeClr val="tx1"/>
                </a:solidFill>
                <a:latin typeface="Frutiger Next LT W1G" charset="0"/>
                <a:ea typeface="+mn-ea"/>
                <a:cs typeface="Arial" panose="020B0604020202020204" pitchFamily="34" charset="0"/>
              </a:defRPr>
            </a:lvl9pPr>
          </a:lstStyle>
          <a:p>
            <a:endParaRPr lang="en-US" altLang="ru-RU" sz="1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2731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content_radial_grad">
    <p:bg>
      <p:bgPr>
        <a:gradFill flip="none" rotWithShape="1">
          <a:gsLst>
            <a:gs pos="46000">
              <a:schemeClr val="bg1"/>
            </a:gs>
            <a:gs pos="100000">
              <a:schemeClr val="bg1">
                <a:lumMod val="85000"/>
                <a:alpha val="71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441290"/>
            <a:ext cx="10972859" cy="4767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826" indent="-282827">
              <a:buClr>
                <a:srgbClr val="13B14A"/>
              </a:buClr>
              <a:buSzPct val="100000"/>
              <a:buFont typeface="Wingdings" charset="2"/>
              <a:buChar char="§"/>
              <a:defRPr sz="2531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742788" indent="-257115">
              <a:buClr>
                <a:srgbClr val="13B14A"/>
              </a:buClr>
              <a:buSzPct val="100000"/>
              <a:buFont typeface="Wingdings" charset="2"/>
              <a:buChar char="§"/>
              <a:defRPr sz="2025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1142751" indent="-231404">
              <a:buClr>
                <a:srgbClr val="13B14A"/>
              </a:buClr>
              <a:buSzPct val="100000"/>
              <a:buFont typeface="Wingdings" charset="2"/>
              <a:buChar char="§"/>
              <a:defRPr sz="18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599851" indent="-205692">
              <a:buClr>
                <a:srgbClr val="13B14A"/>
              </a:buClr>
              <a:buSzPct val="100000"/>
              <a:buFont typeface="Wingdings" charset="2"/>
              <a:buChar char="§"/>
              <a:defRPr sz="1518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2056952" indent="-179980">
              <a:buClr>
                <a:srgbClr val="13B14A"/>
              </a:buClr>
              <a:buSzPct val="100000"/>
              <a:buFont typeface="Wingdings" charset="2"/>
              <a:buChar char="§"/>
              <a:defRPr sz="135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0" y="6510341"/>
            <a:ext cx="12192000" cy="347663"/>
            <a:chOff x="0" y="8680450"/>
            <a:chExt cx="16257588" cy="463550"/>
          </a:xfrm>
        </p:grpSpPr>
        <p:pic>
          <p:nvPicPr>
            <p:cNvPr id="11" name="Рисунок 5" descr="mission_bg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 userDrawn="1"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34"/>
            </a:p>
          </p:txBody>
        </p:sp>
      </p:grpSp>
      <p:sp>
        <p:nvSpPr>
          <p:cNvPr id="9" name="Прямоугольник 8"/>
          <p:cNvSpPr>
            <a:spLocks noChangeArrowheads="1"/>
          </p:cNvSpPr>
          <p:nvPr userDrawn="1"/>
        </p:nvSpPr>
        <p:spPr bwMode="auto">
          <a:xfrm>
            <a:off x="0" y="-3805"/>
            <a:ext cx="12192000" cy="8685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kumimoji="0" lang="ru-RU" altLang="ru-RU" sz="2016">
              <a:solidFill>
                <a:srgbClr val="FFFFFF"/>
              </a:solidFill>
            </a:endParaRPr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1463533" y="-9435"/>
            <a:ext cx="10117736" cy="874143"/>
          </a:xfrm>
          <a:prstGeom prst="rect">
            <a:avLst/>
          </a:prstGeom>
        </p:spPr>
        <p:txBody>
          <a:bodyPr anchor="ctr"/>
          <a:lstStyle>
            <a:lvl1pPr algn="ctr">
              <a:defRPr sz="20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pic>
        <p:nvPicPr>
          <p:cNvPr id="17" name="pasted-image.pd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3751" y="131473"/>
            <a:ext cx="901263" cy="6079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3753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8F89D-DCE7-4C91-8204-2333815B41C4}" type="datetime1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994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 content_radial_grad">
    <p:bg>
      <p:bgPr>
        <a:blipFill dpi="0" rotWithShape="1">
          <a:blip r:embed="rId2">
            <a:alphaModFix amt="1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609600" y="1441290"/>
            <a:ext cx="10972859" cy="4767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826" indent="-282827">
              <a:buClr>
                <a:srgbClr val="13B14A"/>
              </a:buClr>
              <a:buSzPct val="100000"/>
              <a:buFont typeface="Wingdings" charset="2"/>
              <a:buChar char="§"/>
              <a:defRPr sz="2531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742788" indent="-257115">
              <a:buClr>
                <a:srgbClr val="13B14A"/>
              </a:buClr>
              <a:buSzPct val="100000"/>
              <a:buFont typeface="Wingdings" charset="2"/>
              <a:buChar char="§"/>
              <a:defRPr sz="2025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1142751" indent="-231404">
              <a:buClr>
                <a:srgbClr val="13B14A"/>
              </a:buClr>
              <a:buSzPct val="100000"/>
              <a:buFont typeface="Wingdings" charset="2"/>
              <a:buChar char="§"/>
              <a:defRPr sz="180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599851" indent="-205692">
              <a:buClr>
                <a:srgbClr val="13B14A"/>
              </a:buClr>
              <a:buSzPct val="100000"/>
              <a:buFont typeface="Wingdings" charset="2"/>
              <a:buChar char="§"/>
              <a:defRPr sz="1518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2056952" indent="-179980">
              <a:buClr>
                <a:srgbClr val="13B14A"/>
              </a:buClr>
              <a:buSzPct val="100000"/>
              <a:buFont typeface="Wingdings" charset="2"/>
              <a:buChar char="§"/>
              <a:defRPr sz="1350" b="0" baseline="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0" y="6510341"/>
            <a:ext cx="12192000" cy="347663"/>
            <a:chOff x="0" y="8680450"/>
            <a:chExt cx="16257588" cy="463550"/>
          </a:xfrm>
        </p:grpSpPr>
        <p:pic>
          <p:nvPicPr>
            <p:cNvPr id="11" name="Рисунок 5" descr="mission_bg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 userDrawn="1"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34"/>
            </a:p>
          </p:txBody>
        </p:sp>
      </p:grpSp>
      <p:sp>
        <p:nvSpPr>
          <p:cNvPr id="9" name="Прямоугольник 8"/>
          <p:cNvSpPr>
            <a:spLocks noChangeArrowheads="1"/>
          </p:cNvSpPr>
          <p:nvPr userDrawn="1"/>
        </p:nvSpPr>
        <p:spPr bwMode="auto">
          <a:xfrm>
            <a:off x="0" y="-3805"/>
            <a:ext cx="12192000" cy="8685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kumimoji="0" lang="ru-RU" altLang="ru-RU" sz="2016">
              <a:solidFill>
                <a:srgbClr val="FFFFFF"/>
              </a:solidFill>
            </a:endParaRPr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1463533" y="-9435"/>
            <a:ext cx="10117736" cy="874143"/>
          </a:xfrm>
          <a:prstGeom prst="rect">
            <a:avLst/>
          </a:prstGeom>
        </p:spPr>
        <p:txBody>
          <a:bodyPr anchor="ctr"/>
          <a:lstStyle>
            <a:lvl1pPr algn="ctr">
              <a:defRPr sz="20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pic>
        <p:nvPicPr>
          <p:cNvPr id="17" name="pasted-image.pdf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63751" y="131473"/>
            <a:ext cx="901263" cy="6079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97828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1 column)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 userDrawn="1"/>
        </p:nvSpPr>
        <p:spPr bwMode="auto">
          <a:xfrm>
            <a:off x="-13547" y="5394961"/>
            <a:ext cx="12192000" cy="792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12000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2513818" y="5572329"/>
            <a:ext cx="750063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50" b="1" i="0" dirty="0" err="1"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PT Sans" charset="-52"/>
                <a:ea typeface="PT Sans" charset="-52"/>
                <a:cs typeface="PT Sans" charset="-52"/>
              </a:rPr>
              <a:t>Политех</a:t>
            </a:r>
            <a:r>
              <a:rPr lang="ru-RU" sz="2250" b="1" i="0" dirty="0">
                <a:latin typeface="PT Sans" charset="-52"/>
                <a:ea typeface="PT Sans" charset="-52"/>
                <a:cs typeface="PT Sans" charset="-52"/>
              </a:rPr>
              <a:t> – знания высоких достижений</a:t>
            </a:r>
          </a:p>
        </p:txBody>
      </p:sp>
      <p:pic>
        <p:nvPicPr>
          <p:cNvPr id="9" name="pasted-image.pd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494045" y="5487644"/>
            <a:ext cx="901263" cy="6079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197003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1 column)">
    <p:bg>
      <p:bgPr>
        <a:blipFill dpi="0" rotWithShape="0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>
            <a:spLocks noChangeArrowheads="1"/>
          </p:cNvSpPr>
          <p:nvPr userDrawn="1"/>
        </p:nvSpPr>
        <p:spPr bwMode="auto">
          <a:xfrm>
            <a:off x="0" y="5161281"/>
            <a:ext cx="12192000" cy="79248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12000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kumimoji="0" lang="ru-RU" altLang="ru-RU" sz="1134">
              <a:solidFill>
                <a:srgbClr val="FFFFFF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2540912" y="5317910"/>
            <a:ext cx="7500633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50" b="1" i="0" dirty="0" err="1"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latin typeface="PT Sans" charset="-52"/>
                <a:ea typeface="PT Sans" charset="-52"/>
                <a:cs typeface="PT Sans" charset="-52"/>
              </a:rPr>
              <a:t>Политех</a:t>
            </a:r>
            <a:r>
              <a:rPr lang="ru-RU" sz="2250" b="1" i="0" dirty="0">
                <a:latin typeface="PT Sans" charset="-52"/>
                <a:ea typeface="PT Sans" charset="-52"/>
                <a:cs typeface="PT Sans" charset="-52"/>
              </a:rPr>
              <a:t> – знания высоких достижений</a:t>
            </a:r>
          </a:p>
        </p:txBody>
      </p:sp>
      <p:pic>
        <p:nvPicPr>
          <p:cNvPr id="5" name="pasted-image.pd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07591" y="5253964"/>
            <a:ext cx="901263" cy="6079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779483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>
            <a:spLocks noGrp="1"/>
          </p:cNvSpPr>
          <p:nvPr>
            <p:ph idx="17"/>
          </p:nvPr>
        </p:nvSpPr>
        <p:spPr>
          <a:xfrm>
            <a:off x="609602" y="1417642"/>
            <a:ext cx="5386916" cy="4767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1pPr>
            <a:lvl2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2pPr>
            <a:lvl3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3pPr>
            <a:lvl4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4pPr>
            <a:lvl5pPr>
              <a:buClr>
                <a:srgbClr val="13B14A"/>
              </a:buClr>
              <a:defRPr lang="en-US" dirty="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8"/>
          </p:nvPr>
        </p:nvSpPr>
        <p:spPr>
          <a:xfrm>
            <a:off x="6195485" y="1417645"/>
            <a:ext cx="5386916" cy="476728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1pPr>
            <a:lvl2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2pPr>
            <a:lvl3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3pPr>
            <a:lvl4pPr>
              <a:buClr>
                <a:srgbClr val="13B14A"/>
              </a:buCl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4pPr>
            <a:lvl5pPr>
              <a:buClr>
                <a:srgbClr val="13B14A"/>
              </a:buClr>
              <a:defRPr lang="en-US" dirty="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grpSp>
        <p:nvGrpSpPr>
          <p:cNvPr id="10" name="Группа 9"/>
          <p:cNvGrpSpPr/>
          <p:nvPr userDrawn="1"/>
        </p:nvGrpSpPr>
        <p:grpSpPr>
          <a:xfrm>
            <a:off x="0" y="6510341"/>
            <a:ext cx="12192000" cy="347663"/>
            <a:chOff x="0" y="8680450"/>
            <a:chExt cx="16257588" cy="463550"/>
          </a:xfrm>
        </p:grpSpPr>
        <p:pic>
          <p:nvPicPr>
            <p:cNvPr id="11" name="Рисунок 5" descr="mission_bg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 userDrawn="1"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34"/>
            </a:p>
          </p:txBody>
        </p:sp>
      </p:grpSp>
      <p:sp>
        <p:nvSpPr>
          <p:cNvPr id="18" name="Прямоугольник 17"/>
          <p:cNvSpPr>
            <a:spLocks noChangeArrowheads="1"/>
          </p:cNvSpPr>
          <p:nvPr userDrawn="1"/>
        </p:nvSpPr>
        <p:spPr bwMode="auto">
          <a:xfrm>
            <a:off x="0" y="-3805"/>
            <a:ext cx="12192000" cy="8685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kumimoji="0" lang="ru-RU" altLang="ru-RU" sz="2016">
              <a:solidFill>
                <a:srgbClr val="FFFFFF"/>
              </a:solidFill>
            </a:endParaRPr>
          </a:p>
        </p:txBody>
      </p:sp>
      <p:sp>
        <p:nvSpPr>
          <p:cNvPr id="20" name="Заголовок 7"/>
          <p:cNvSpPr>
            <a:spLocks noGrp="1"/>
          </p:cNvSpPr>
          <p:nvPr>
            <p:ph type="title"/>
          </p:nvPr>
        </p:nvSpPr>
        <p:spPr>
          <a:xfrm>
            <a:off x="1463533" y="-9435"/>
            <a:ext cx="10117736" cy="874143"/>
          </a:xfrm>
          <a:prstGeom prst="rect">
            <a:avLst/>
          </a:prstGeom>
        </p:spPr>
        <p:txBody>
          <a:bodyPr anchor="ctr"/>
          <a:lstStyle>
            <a:lvl1pPr algn="ctr">
              <a:defRPr sz="20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pic>
        <p:nvPicPr>
          <p:cNvPr id="21" name="pasted-image.pd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3751" y="131473"/>
            <a:ext cx="901263" cy="6079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947210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95424" y="1417640"/>
            <a:ext cx="5386976" cy="216074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4"/>
              </a:buClr>
              <a:buNone/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</a:t>
            </a:r>
            <a:r>
              <a:rPr lang="en-US" noProof="0" dirty="0" err="1"/>
              <a:t>на</a:t>
            </a:r>
            <a:r>
              <a:rPr lang="en-US" noProof="0" dirty="0"/>
              <a:t>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en-US" noProof="0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4"/>
          </p:nvPr>
        </p:nvSpPr>
        <p:spPr>
          <a:xfrm>
            <a:off x="6195424" y="3602029"/>
            <a:ext cx="5386976" cy="17321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619" baseline="0">
                <a:solidFill>
                  <a:schemeClr val="tx1">
                    <a:lumMod val="65000"/>
                    <a:lumOff val="35000"/>
                  </a:schemeClr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Образец текста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7"/>
          </p:nvPr>
        </p:nvSpPr>
        <p:spPr>
          <a:xfrm>
            <a:off x="609602" y="1417642"/>
            <a:ext cx="5386916" cy="4767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1pPr>
            <a:lvl2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2pPr>
            <a:lvl3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3pPr>
            <a:lvl4pPr>
              <a:defRPr lang="en-US" dirty="0" smtClean="0">
                <a:latin typeface="PT Sans" charset="-52"/>
                <a:ea typeface="PT Sans" charset="-52"/>
                <a:cs typeface="PT Sans" charset="-52"/>
              </a:defRPr>
            </a:lvl4pPr>
            <a:lvl5pPr>
              <a:defRPr lang="en-US" dirty="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</p:txBody>
      </p:sp>
      <p:sp>
        <p:nvSpPr>
          <p:cNvPr id="11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6195424" y="3852668"/>
            <a:ext cx="5386976" cy="2160740"/>
          </a:xfrm>
          <a:prstGeom prst="rect">
            <a:avLst/>
          </a:prstGeom>
        </p:spPr>
        <p:txBody>
          <a:bodyPr vert="horz"/>
          <a:lstStyle>
            <a:lvl1pPr marL="0" indent="0">
              <a:buClr>
                <a:schemeClr val="accent4"/>
              </a:buClr>
              <a:buNone/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pPr lvl="0"/>
            <a:r>
              <a:rPr lang="en-US" noProof="0" dirty="0" err="1"/>
              <a:t>Чтобы</a:t>
            </a:r>
            <a:r>
              <a:rPr lang="en-US" noProof="0" dirty="0"/>
              <a:t> </a:t>
            </a:r>
            <a:r>
              <a:rPr lang="en-US" noProof="0" dirty="0" err="1"/>
              <a:t>добавить</a:t>
            </a:r>
            <a:r>
              <a:rPr lang="en-US" noProof="0" dirty="0"/>
              <a:t> </a:t>
            </a:r>
            <a:r>
              <a:rPr lang="en-US" noProof="0" dirty="0" err="1"/>
              <a:t>рисунок</a:t>
            </a:r>
            <a:r>
              <a:rPr lang="en-US" noProof="0" dirty="0"/>
              <a:t>, </a:t>
            </a:r>
            <a:r>
              <a:rPr lang="en-US" noProof="0" dirty="0" err="1"/>
              <a:t>перетащите</a:t>
            </a:r>
            <a:r>
              <a:rPr lang="en-US" noProof="0" dirty="0"/>
              <a:t> </a:t>
            </a:r>
            <a:r>
              <a:rPr lang="en-US" noProof="0" dirty="0" err="1"/>
              <a:t>его</a:t>
            </a:r>
            <a:r>
              <a:rPr lang="en-US" noProof="0" dirty="0"/>
              <a:t> </a:t>
            </a:r>
            <a:r>
              <a:rPr lang="en-US" noProof="0" dirty="0" err="1"/>
              <a:t>на</a:t>
            </a:r>
            <a:r>
              <a:rPr lang="en-US" noProof="0" dirty="0"/>
              <a:t> </a:t>
            </a:r>
            <a:r>
              <a:rPr lang="en-US" noProof="0" dirty="0" err="1"/>
              <a:t>заполнитель</a:t>
            </a:r>
            <a:r>
              <a:rPr lang="en-US" noProof="0" dirty="0"/>
              <a:t> </a:t>
            </a:r>
            <a:r>
              <a:rPr lang="en-US" noProof="0" dirty="0" err="1"/>
              <a:t>или</a:t>
            </a:r>
            <a:r>
              <a:rPr lang="en-US" noProof="0" dirty="0"/>
              <a:t> </a:t>
            </a:r>
            <a:r>
              <a:rPr lang="en-US" noProof="0" dirty="0" err="1"/>
              <a:t>щелкните</a:t>
            </a:r>
            <a:r>
              <a:rPr lang="en-US" noProof="0" dirty="0"/>
              <a:t> </a:t>
            </a:r>
            <a:r>
              <a:rPr lang="en-US" noProof="0" dirty="0" err="1"/>
              <a:t>значок</a:t>
            </a:r>
            <a:endParaRPr lang="en-US" noProof="0" dirty="0"/>
          </a:p>
        </p:txBody>
      </p:sp>
      <p:sp>
        <p:nvSpPr>
          <p:cNvPr id="14" name="Text Placeholder 16"/>
          <p:cNvSpPr>
            <a:spLocks noGrp="1"/>
          </p:cNvSpPr>
          <p:nvPr>
            <p:ph type="body" sz="quarter" idx="19"/>
          </p:nvPr>
        </p:nvSpPr>
        <p:spPr>
          <a:xfrm>
            <a:off x="6195424" y="6037057"/>
            <a:ext cx="5386976" cy="173215"/>
          </a:xfrm>
          <a:prstGeom prst="rect">
            <a:avLst/>
          </a:prstGeom>
        </p:spPr>
        <p:txBody>
          <a:bodyPr vert="horz" lIns="0" tIns="0" rIns="0" bIns="0" anchor="b"/>
          <a:lstStyle>
            <a:lvl1pPr marL="0" indent="0">
              <a:buNone/>
              <a:defRPr sz="619" baseline="0">
                <a:solidFill>
                  <a:schemeClr val="tx1">
                    <a:lumMod val="65000"/>
                    <a:lumOff val="35000"/>
                  </a:schemeClr>
                </a:solidFill>
                <a:latin typeface="Frutiger Next LT W1G" pitchFamily="34" charset="0"/>
                <a:cs typeface="Arial" pitchFamily="34" charset="0"/>
              </a:defRPr>
            </a:lvl1pPr>
          </a:lstStyle>
          <a:p>
            <a:pPr lvl="0"/>
            <a:r>
              <a:rPr lang="en-US"/>
              <a:t>Образец текста</a:t>
            </a:r>
          </a:p>
        </p:txBody>
      </p:sp>
      <p:grpSp>
        <p:nvGrpSpPr>
          <p:cNvPr id="18" name="Группа 17"/>
          <p:cNvGrpSpPr/>
          <p:nvPr userDrawn="1"/>
        </p:nvGrpSpPr>
        <p:grpSpPr>
          <a:xfrm>
            <a:off x="0" y="6510341"/>
            <a:ext cx="12192000" cy="347663"/>
            <a:chOff x="0" y="8680450"/>
            <a:chExt cx="16257588" cy="463550"/>
          </a:xfrm>
        </p:grpSpPr>
        <p:pic>
          <p:nvPicPr>
            <p:cNvPr id="19" name="Рисунок 5" descr="mission_bg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Прямоугольник 19"/>
            <p:cNvSpPr/>
            <p:nvPr userDrawn="1"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34"/>
            </a:p>
          </p:txBody>
        </p:sp>
      </p:grpSp>
      <p:sp>
        <p:nvSpPr>
          <p:cNvPr id="13" name="Прямоугольник 12"/>
          <p:cNvSpPr>
            <a:spLocks noChangeArrowheads="1"/>
          </p:cNvSpPr>
          <p:nvPr userDrawn="1"/>
        </p:nvSpPr>
        <p:spPr bwMode="auto">
          <a:xfrm>
            <a:off x="0" y="-3805"/>
            <a:ext cx="12192000" cy="8685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kumimoji="0" lang="ru-RU" altLang="ru-RU" sz="2016">
              <a:solidFill>
                <a:srgbClr val="FFFFFF"/>
              </a:solidFill>
            </a:endParaRPr>
          </a:p>
        </p:txBody>
      </p:sp>
      <p:sp>
        <p:nvSpPr>
          <p:cNvPr id="16" name="Заголовок 7"/>
          <p:cNvSpPr>
            <a:spLocks noGrp="1"/>
          </p:cNvSpPr>
          <p:nvPr>
            <p:ph type="title"/>
          </p:nvPr>
        </p:nvSpPr>
        <p:spPr>
          <a:xfrm>
            <a:off x="1463533" y="-9435"/>
            <a:ext cx="10117736" cy="874143"/>
          </a:xfrm>
          <a:prstGeom prst="rect">
            <a:avLst/>
          </a:prstGeom>
        </p:spPr>
        <p:txBody>
          <a:bodyPr anchor="ctr"/>
          <a:lstStyle>
            <a:lvl1pPr algn="ctr">
              <a:defRPr sz="20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pic>
        <p:nvPicPr>
          <p:cNvPr id="23" name="pasted-image.pd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3751" y="131473"/>
            <a:ext cx="901263" cy="6079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43015466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_with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 userDrawn="1"/>
        </p:nvGrpSpPr>
        <p:grpSpPr>
          <a:xfrm>
            <a:off x="0" y="6510341"/>
            <a:ext cx="12192000" cy="347663"/>
            <a:chOff x="0" y="8680450"/>
            <a:chExt cx="16257588" cy="463550"/>
          </a:xfrm>
        </p:grpSpPr>
        <p:pic>
          <p:nvPicPr>
            <p:cNvPr id="11" name="Рисунок 5" descr="mission_bg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8680450"/>
              <a:ext cx="16257588" cy="46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Прямоугольник 11"/>
            <p:cNvSpPr/>
            <p:nvPr userDrawn="1"/>
          </p:nvSpPr>
          <p:spPr>
            <a:xfrm>
              <a:off x="0" y="8680450"/>
              <a:ext cx="16257588" cy="463550"/>
            </a:xfrm>
            <a:prstGeom prst="rect">
              <a:avLst/>
            </a:prstGeom>
            <a:solidFill>
              <a:srgbClr val="13B14A">
                <a:alpha val="85882"/>
              </a:srgbClr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134"/>
            </a:p>
          </p:txBody>
        </p:sp>
      </p:grpSp>
      <p:sp>
        <p:nvSpPr>
          <p:cNvPr id="10" name="Объект 9"/>
          <p:cNvSpPr>
            <a:spLocks noGrp="1"/>
          </p:cNvSpPr>
          <p:nvPr>
            <p:ph sz="quarter" idx="10"/>
          </p:nvPr>
        </p:nvSpPr>
        <p:spPr>
          <a:xfrm>
            <a:off x="714305" y="1067201"/>
            <a:ext cx="10866963" cy="5282803"/>
          </a:xfrm>
          <a:prstGeom prst="rect">
            <a:avLst/>
          </a:prstGeom>
        </p:spPr>
        <p:txBody>
          <a:bodyPr/>
          <a:lstStyle>
            <a:lvl1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1pPr>
            <a:lvl2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2pPr>
            <a:lvl3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3pPr>
            <a:lvl4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4pPr>
            <a:lvl5pPr>
              <a:buClr>
                <a:schemeClr val="accent1"/>
              </a:buClr>
              <a:defRPr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текста</a:t>
            </a:r>
            <a:endParaRPr lang="en-US" dirty="0"/>
          </a:p>
          <a:p>
            <a:pPr lvl="1"/>
            <a:r>
              <a:rPr lang="en-US" dirty="0" err="1"/>
              <a:t>Второй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2"/>
            <a:r>
              <a:rPr lang="en-US" dirty="0" err="1"/>
              <a:t>Третий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3"/>
            <a:r>
              <a:rPr lang="en-US" dirty="0" err="1"/>
              <a:t>Четвертый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en-US" dirty="0"/>
          </a:p>
          <a:p>
            <a:pPr lvl="4"/>
            <a:r>
              <a:rPr lang="en-US" dirty="0" err="1"/>
              <a:t>Пятый</a:t>
            </a:r>
            <a:r>
              <a:rPr lang="en-US" dirty="0"/>
              <a:t> </a:t>
            </a:r>
            <a:r>
              <a:rPr lang="en-US" dirty="0" err="1"/>
              <a:t>уровень</a:t>
            </a:r>
            <a:endParaRPr lang="ru-RU" dirty="0"/>
          </a:p>
        </p:txBody>
      </p:sp>
      <p:sp>
        <p:nvSpPr>
          <p:cNvPr id="9" name="Прямоугольник 8"/>
          <p:cNvSpPr>
            <a:spLocks noChangeArrowheads="1"/>
          </p:cNvSpPr>
          <p:nvPr userDrawn="1"/>
        </p:nvSpPr>
        <p:spPr bwMode="auto">
          <a:xfrm>
            <a:off x="0" y="-3805"/>
            <a:ext cx="12192000" cy="86851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/>
            <a:endParaRPr kumimoji="0" lang="ru-RU" altLang="ru-RU" sz="2016">
              <a:solidFill>
                <a:srgbClr val="FFFFFF"/>
              </a:solidFill>
            </a:endParaRPr>
          </a:p>
        </p:txBody>
      </p:sp>
      <p:sp>
        <p:nvSpPr>
          <p:cNvPr id="17" name="Заголовок 7"/>
          <p:cNvSpPr>
            <a:spLocks noGrp="1"/>
          </p:cNvSpPr>
          <p:nvPr>
            <p:ph type="title"/>
          </p:nvPr>
        </p:nvSpPr>
        <p:spPr>
          <a:xfrm>
            <a:off x="1463533" y="-9435"/>
            <a:ext cx="10117736" cy="874143"/>
          </a:xfrm>
          <a:prstGeom prst="rect">
            <a:avLst/>
          </a:prstGeom>
        </p:spPr>
        <p:txBody>
          <a:bodyPr anchor="ctr"/>
          <a:lstStyle>
            <a:lvl1pPr algn="ctr">
              <a:defRPr sz="2000" b="1" i="0">
                <a:solidFill>
                  <a:schemeClr val="tx2">
                    <a:lumMod val="85000"/>
                    <a:lumOff val="1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Образец</a:t>
            </a:r>
            <a:r>
              <a:rPr lang="en-US" dirty="0"/>
              <a:t> </a:t>
            </a:r>
            <a:r>
              <a:rPr lang="en-US" dirty="0" err="1"/>
              <a:t>заголовка</a:t>
            </a:r>
            <a:endParaRPr lang="ru-RU" dirty="0"/>
          </a:p>
        </p:txBody>
      </p:sp>
      <p:pic>
        <p:nvPicPr>
          <p:cNvPr id="18" name="pasted-image.pdf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63751" y="131473"/>
            <a:ext cx="901263" cy="60795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68774282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255520-DBB6-43F2-B368-8693D036D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00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FEAF4BD-003D-4085-B83A-DB1DE831CCBE}" type="datetime1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9255222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BEF97-6108-4101-9174-14A8047C360E}" type="datetime1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247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E15FC-CB3A-49EF-A23D-8717D63C5472}" type="datetime1">
              <a:rPr lang="ru-RU" smtClean="0"/>
              <a:t>08.11.2023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853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C2FD7-ACE7-4B8F-A40D-24154A4B30CA}" type="datetime1">
              <a:rPr lang="ru-RU" smtClean="0"/>
              <a:t>08.11.2023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344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C50A6-42F6-4EED-A704-240923DEE30D}" type="datetime1">
              <a:rPr lang="ru-RU" smtClean="0"/>
              <a:t>08.11.2023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8948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8685805-7AE7-49C6-A592-F7A2595974F5}" type="datetime1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90500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C31CD1D-EB2E-41E1-8DD6-CAB5690276BB}" type="datetime1">
              <a:rPr lang="ru-RU" smtClean="0"/>
              <a:t>08.11.2023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75890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39EFCB31-F5E3-47FF-8D4C-FFC1D42C1C1E}" type="datetime1">
              <a:rPr lang="ru-RU" smtClean="0"/>
              <a:t>08.11.2023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02AEC641-83CF-4D43-8E41-650768C5CA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487935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418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hdr="0" dt="0"/>
  <p:txStyles>
    <p:titleStyle>
      <a:lvl1pPr algn="l" defTabSz="457095" rtl="0" eaLnBrk="1" fontAlgn="base" hangingPunct="1">
        <a:spcBef>
          <a:spcPct val="0"/>
        </a:spcBef>
        <a:spcAft>
          <a:spcPct val="0"/>
        </a:spcAft>
        <a:defRPr sz="2531" b="1" kern="1200">
          <a:solidFill>
            <a:srgbClr val="1B58A8"/>
          </a:solidFill>
          <a:latin typeface="Frutiger Next LT W1G"/>
          <a:ea typeface="Arial" panose="020B0604020202020204" pitchFamily="34" charset="0"/>
          <a:cs typeface="Frutiger Next LT W1G"/>
        </a:defRPr>
      </a:lvl1pPr>
      <a:lvl2pPr algn="l" defTabSz="457095" rtl="0" eaLnBrk="1" fontAlgn="base" hangingPunct="1">
        <a:spcBef>
          <a:spcPct val="0"/>
        </a:spcBef>
        <a:spcAft>
          <a:spcPct val="0"/>
        </a:spcAft>
        <a:defRPr sz="2531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2pPr>
      <a:lvl3pPr algn="l" defTabSz="457095" rtl="0" eaLnBrk="1" fontAlgn="base" hangingPunct="1">
        <a:spcBef>
          <a:spcPct val="0"/>
        </a:spcBef>
        <a:spcAft>
          <a:spcPct val="0"/>
        </a:spcAft>
        <a:defRPr sz="2531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3pPr>
      <a:lvl4pPr algn="l" defTabSz="457095" rtl="0" eaLnBrk="1" fontAlgn="base" hangingPunct="1">
        <a:spcBef>
          <a:spcPct val="0"/>
        </a:spcBef>
        <a:spcAft>
          <a:spcPct val="0"/>
        </a:spcAft>
        <a:defRPr sz="2531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4pPr>
      <a:lvl5pPr algn="l" defTabSz="457095" rtl="0" eaLnBrk="1" fontAlgn="base" hangingPunct="1">
        <a:spcBef>
          <a:spcPct val="0"/>
        </a:spcBef>
        <a:spcAft>
          <a:spcPct val="0"/>
        </a:spcAft>
        <a:defRPr sz="2531" b="1">
          <a:solidFill>
            <a:srgbClr val="1B58A8"/>
          </a:solidFill>
          <a:latin typeface="Frutiger Next LT W1G" charset="0"/>
          <a:ea typeface="Arial" panose="020B0604020202020204" pitchFamily="34" charset="0"/>
          <a:cs typeface="Frutiger Next LT W1G" charset="0"/>
        </a:defRPr>
      </a:lvl5pPr>
      <a:lvl6pPr marL="257115" algn="l" defTabSz="457095" rtl="0" eaLnBrk="1" fontAlgn="base" hangingPunct="1">
        <a:spcBef>
          <a:spcPct val="0"/>
        </a:spcBef>
        <a:spcAft>
          <a:spcPct val="0"/>
        </a:spcAft>
        <a:defRPr sz="2531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6pPr>
      <a:lvl7pPr marL="514232" algn="l" defTabSz="457095" rtl="0" eaLnBrk="1" fontAlgn="base" hangingPunct="1">
        <a:spcBef>
          <a:spcPct val="0"/>
        </a:spcBef>
        <a:spcAft>
          <a:spcPct val="0"/>
        </a:spcAft>
        <a:defRPr sz="2531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7pPr>
      <a:lvl8pPr marL="771347" algn="l" defTabSz="457095" rtl="0" eaLnBrk="1" fontAlgn="base" hangingPunct="1">
        <a:spcBef>
          <a:spcPct val="0"/>
        </a:spcBef>
        <a:spcAft>
          <a:spcPct val="0"/>
        </a:spcAft>
        <a:defRPr sz="2531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8pPr>
      <a:lvl9pPr marL="1028463" algn="l" defTabSz="457095" rtl="0" eaLnBrk="1" fontAlgn="base" hangingPunct="1">
        <a:spcBef>
          <a:spcPct val="0"/>
        </a:spcBef>
        <a:spcAft>
          <a:spcPct val="0"/>
        </a:spcAft>
        <a:defRPr sz="2531" b="1">
          <a:solidFill>
            <a:srgbClr val="1B58A8"/>
          </a:solidFill>
          <a:latin typeface="Frutiger Next LT W1G" charset="0"/>
          <a:ea typeface="Arial" panose="020B0604020202020204" pitchFamily="34" charset="0"/>
        </a:defRPr>
      </a:lvl9pPr>
    </p:titleStyle>
    <p:bodyStyle>
      <a:lvl1pPr marL="385674" indent="-385674" algn="l" defTabSz="457095" rtl="0" eaLnBrk="1" fontAlgn="base" hangingPunct="1">
        <a:spcBef>
          <a:spcPct val="0"/>
        </a:spcBef>
        <a:spcAft>
          <a:spcPct val="0"/>
        </a:spcAft>
        <a:buFont typeface="Wingdings" panose="05000000000000000000" pitchFamily="2" charset="2"/>
        <a:buChar char="§"/>
        <a:defRPr kumimoji="1" sz="2531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1pPr>
      <a:lvl2pPr marL="742779" indent="-285684" algn="l" defTabSz="457095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2025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2pPr>
      <a:lvl3pPr marL="1142737" indent="-228547" algn="l" defTabSz="457095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180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3pPr>
      <a:lvl4pPr marL="1599832" indent="-228547" algn="l" defTabSz="457095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1518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4pPr>
      <a:lvl5pPr marL="2056925" indent="-228547" algn="l" defTabSz="457095" rtl="0" eaLnBrk="1" fontAlgn="base" hangingPunct="1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defRPr kumimoji="1" sz="1350" kern="1200">
          <a:solidFill>
            <a:schemeClr val="tx1"/>
          </a:solidFill>
          <a:latin typeface="Frutiger Next LT W1G"/>
          <a:ea typeface="Arial" panose="020B0604020202020204" pitchFamily="34" charset="0"/>
          <a:cs typeface="Frutiger Next LT W1G"/>
        </a:defRPr>
      </a:lvl5pPr>
      <a:lvl6pPr marL="2514051" indent="-228550" algn="l" defTabSz="457100" rtl="0" eaLnBrk="1" latinLnBrk="0" hangingPunct="1">
        <a:spcBef>
          <a:spcPct val="20000"/>
        </a:spcBef>
        <a:buFont typeface="Arial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6pPr>
      <a:lvl7pPr marL="2971152" indent="-228550" algn="l" defTabSz="457100" rtl="0" eaLnBrk="1" latinLnBrk="0" hangingPunct="1">
        <a:spcBef>
          <a:spcPct val="20000"/>
        </a:spcBef>
        <a:buFont typeface="Arial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7pPr>
      <a:lvl8pPr marL="3428252" indent="-228550" algn="l" defTabSz="457100" rtl="0" eaLnBrk="1" latinLnBrk="0" hangingPunct="1">
        <a:spcBef>
          <a:spcPct val="20000"/>
        </a:spcBef>
        <a:buFont typeface="Arial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8pPr>
      <a:lvl9pPr marL="3885352" indent="-228550" algn="l" defTabSz="457100" rtl="0" eaLnBrk="1" latinLnBrk="0" hangingPunct="1">
        <a:spcBef>
          <a:spcPct val="20000"/>
        </a:spcBef>
        <a:buFont typeface="Arial"/>
        <a:buChar char="•"/>
        <a:defRPr sz="20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0" algn="l" defTabSz="457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01" algn="l" defTabSz="457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00" algn="l" defTabSz="457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01" algn="l" defTabSz="457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01" algn="l" defTabSz="457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02" algn="l" defTabSz="457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02" algn="l" defTabSz="457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02" algn="l" defTabSz="4571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spbstu.ru/university/organizational-documents/administration-catalogue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solidFill>
            <a:srgbClr val="00A652"/>
          </a:solidFill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1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192379" y="3978443"/>
            <a:ext cx="4572000" cy="21937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10" name="TextBox 9"/>
          <p:cNvSpPr txBox="1"/>
          <p:nvPr/>
        </p:nvSpPr>
        <p:spPr>
          <a:xfrm>
            <a:off x="2901820" y="3978442"/>
            <a:ext cx="508518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3200" dirty="0">
                <a:solidFill>
                  <a:schemeClr val="tx2">
                    <a:lumMod val="50000"/>
                  </a:schemeClr>
                </a:solidFill>
              </a:rPr>
              <a:t>Планирование финансово-хозяйственной деятельности университета</a:t>
            </a:r>
          </a:p>
          <a:p>
            <a:pPr algn="r"/>
            <a:endParaRPr lang="ru-RU" sz="2000" dirty="0">
              <a:solidFill>
                <a:schemeClr val="tx2">
                  <a:lumMod val="50000"/>
                </a:schemeClr>
              </a:solidFill>
            </a:endParaRPr>
          </a:p>
          <a:p>
            <a:pPr algn="r"/>
            <a:r>
              <a:rPr lang="ru-RU" sz="2000" dirty="0">
                <a:solidFill>
                  <a:schemeClr val="tx2">
                    <a:lumMod val="50000"/>
                  </a:schemeClr>
                </a:solidFill>
              </a:rPr>
              <a:t>Встреча с коллективом работников 09.11.2023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5648305-CB05-43DC-B0A3-79EF3C92C5F8}"/>
              </a:ext>
            </a:extLst>
          </p:cNvPr>
          <p:cNvSpPr txBox="1"/>
          <p:nvPr/>
        </p:nvSpPr>
        <p:spPr>
          <a:xfrm>
            <a:off x="8745484" y="5554467"/>
            <a:ext cx="3451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dirty="0">
                <a:solidFill>
                  <a:schemeClr val="bg2"/>
                </a:solidFill>
              </a:rPr>
              <a:t>Директор </a:t>
            </a:r>
            <a:r>
              <a:rPr lang="ru-RU" sz="2000" dirty="0" err="1">
                <a:solidFill>
                  <a:schemeClr val="bg2"/>
                </a:solidFill>
              </a:rPr>
              <a:t>ДЭиФ</a:t>
            </a:r>
            <a:r>
              <a:rPr lang="ru-RU" sz="2000" dirty="0">
                <a:solidFill>
                  <a:schemeClr val="bg2"/>
                </a:solidFill>
              </a:rPr>
              <a:t> ФГАОУ ВО «</a:t>
            </a:r>
            <a:r>
              <a:rPr lang="ru-RU" sz="2000" dirty="0" err="1">
                <a:solidFill>
                  <a:schemeClr val="bg2"/>
                </a:solidFill>
              </a:rPr>
              <a:t>СПбПУ</a:t>
            </a:r>
            <a:r>
              <a:rPr lang="ru-RU" sz="2000" dirty="0">
                <a:solidFill>
                  <a:schemeClr val="bg2"/>
                </a:solidFill>
              </a:rPr>
              <a:t>», д.э.н.</a:t>
            </a:r>
          </a:p>
          <a:p>
            <a:pPr algn="r"/>
            <a:r>
              <a:rPr lang="ru-RU" sz="2000" dirty="0">
                <a:solidFill>
                  <a:schemeClr val="bg2"/>
                </a:solidFill>
              </a:rPr>
              <a:t>Виноградова Елена Борисовна</a:t>
            </a:r>
          </a:p>
        </p:txBody>
      </p:sp>
    </p:spTree>
    <p:extLst>
      <p:ext uri="{BB962C8B-B14F-4D97-AF65-F5344CB8AC3E}">
        <p14:creationId xmlns:p14="http://schemas.microsoft.com/office/powerpoint/2010/main" val="15662605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A72DDC-6D26-4456-8632-03E41FBF11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474406"/>
          </a:xfrm>
        </p:spPr>
        <p:txBody>
          <a:bodyPr>
            <a:normAutofit fontScale="90000"/>
          </a:bodyPr>
          <a:lstStyle/>
          <a:p>
            <a:r>
              <a:rPr lang="ru-RU" dirty="0"/>
              <a:t>Аналитический учет по лицевому счету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B920BA9-7F63-491D-829D-8BA1F5D2A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10</a:t>
            </a:fld>
            <a:endParaRPr lang="ru-RU"/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9D242E79-2249-425A-B889-8A602A24ED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5218" y="1249023"/>
            <a:ext cx="10315853" cy="5333261"/>
          </a:xfrm>
        </p:spPr>
      </p:pic>
    </p:spTree>
    <p:extLst>
      <p:ext uri="{BB962C8B-B14F-4D97-AF65-F5344CB8AC3E}">
        <p14:creationId xmlns:p14="http://schemas.microsoft.com/office/powerpoint/2010/main" val="32928943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BDA475-0CCC-4769-9287-AF4F04AF3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798871"/>
          </a:xfrm>
        </p:spPr>
        <p:txBody>
          <a:bodyPr>
            <a:normAutofit/>
          </a:bodyPr>
          <a:lstStyle/>
          <a:p>
            <a:r>
              <a:rPr lang="ru-RU" sz="3600" dirty="0"/>
              <a:t>Графический интерфейс аналитического учета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A06E9D1-6E1C-4142-83EB-B2A46F96F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11</a:t>
            </a:fld>
            <a:endParaRPr lang="ru-RU"/>
          </a:p>
        </p:txBody>
      </p:sp>
      <p:pic>
        <p:nvPicPr>
          <p:cNvPr id="8" name="Объект 7">
            <a:extLst>
              <a:ext uri="{FF2B5EF4-FFF2-40B4-BE49-F238E27FC236}">
                <a16:creationId xmlns:a16="http://schemas.microsoft.com/office/drawing/2014/main" id="{88FDA0DB-1C51-4F89-8BCB-93E9ADEA5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8484" y="1278985"/>
            <a:ext cx="10200443" cy="5400676"/>
          </a:xfrm>
        </p:spPr>
      </p:pic>
    </p:spTree>
    <p:extLst>
      <p:ext uri="{BB962C8B-B14F-4D97-AF65-F5344CB8AC3E}">
        <p14:creationId xmlns:p14="http://schemas.microsoft.com/office/powerpoint/2010/main" val="821771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0037"/>
          </a:xfrm>
        </p:spPr>
        <p:txBody>
          <a:bodyPr>
            <a:normAutofit fontScale="90000"/>
          </a:bodyPr>
          <a:lstStyle/>
          <a:p>
            <a:r>
              <a:rPr lang="ru-RU" dirty="0"/>
              <a:t>Регламенты формирования смет доходов и расходов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67828" y="2171699"/>
            <a:ext cx="10146656" cy="4132847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hlinkClick r:id="rId2"/>
              </a:rPr>
              <a:t>https://www.spbstu.ru/university/organizational-documents/administration-catalogue/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 hangingPunct="0">
              <a:buAutoNum type="arabicPeriod"/>
            </a:pPr>
            <a:r>
              <a:rPr lang="ru-RU" dirty="0">
                <a:solidFill>
                  <a:srgbClr val="012B14"/>
                </a:solidFill>
              </a:rPr>
              <a:t>Регламент формирования и утверждения смет доходов и расходов от приносящей доход образовательной деятельности ФГАОУ ВО «СПбПУ» на 2023 год и плановый период 2024 и 2025 годов и внесения в них изменений.</a:t>
            </a:r>
          </a:p>
          <a:p>
            <a:pPr marL="457200" indent="-457200" hangingPunct="0">
              <a:buAutoNum type="arabicPeriod"/>
            </a:pPr>
            <a:r>
              <a:rPr lang="ru-RU" dirty="0">
                <a:solidFill>
                  <a:srgbClr val="012B14"/>
                </a:solidFill>
              </a:rPr>
              <a:t>Регламент формирования и утверждения смет доходов и расходов от научной деятельности ФГАОУ ВО «СПбПУ» на 2023 год и плановый период 2024 и 2025 годов и внесения в них изменений 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rgbClr val="012B14"/>
                </a:solidFill>
              </a:rPr>
              <a:t>Регламент формирования и утверждения смет доходов и расходов от приносящей доход прочей деятельности ФГАОУ ВО «СПбПУ» на 2023 год и плановый период 2024 и 2025 годов и внесения в них изменений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>
                <a:solidFill>
                  <a:srgbClr val="012B14"/>
                </a:solidFill>
              </a:rPr>
              <a:t>Регламент расходования средств, полученных от сдачи в аренду федерального имущества и средств, полученных от оказания услуг по размещению оборудования на территории СПбПУ в 2023 году и плановом периоде 2024 и 2025 годов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12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A506DF-FF04-2AD2-DA45-6B1D7DB8FB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853" y="242157"/>
            <a:ext cx="1645620" cy="44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662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13</a:t>
            </a:fld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065" y="1855424"/>
            <a:ext cx="5019449" cy="3833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91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0542" y="614779"/>
            <a:ext cx="10063316" cy="1485900"/>
          </a:xfrm>
        </p:spPr>
        <p:txBody>
          <a:bodyPr>
            <a:normAutofit/>
          </a:bodyPr>
          <a:lstStyle/>
          <a:p>
            <a:r>
              <a:rPr lang="ru-RU" sz="3600" dirty="0"/>
              <a:t>Основная нормативная документация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Устав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Коллективный договор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План финансово-хозяйственной деятельности – </a:t>
            </a:r>
            <a:r>
              <a:rPr lang="ru-RU" sz="2400" dirty="0">
                <a:solidFill>
                  <a:srgbClr val="FF0000"/>
                </a:solidFill>
              </a:rPr>
              <a:t>с 2012 года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Положение об оплате труда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Учетная политика</a:t>
            </a: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2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196151-67A8-E001-CCE3-A6F3E5794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853" y="242157"/>
            <a:ext cx="1645620" cy="44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896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850037"/>
          </a:xfrm>
        </p:spPr>
        <p:txBody>
          <a:bodyPr/>
          <a:lstStyle/>
          <a:p>
            <a:r>
              <a:rPr lang="ru-RU" sz="3600" dirty="0"/>
              <a:t>Основные характеристики ФГАОУ ВО «СПбПУ»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2286000"/>
            <a:ext cx="4533034" cy="3581400"/>
          </a:xfrm>
        </p:spPr>
        <p:txBody>
          <a:bodyPr>
            <a:normAutofit/>
          </a:bodyPr>
          <a:lstStyle/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Национальный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Исследовательский</a:t>
            </a:r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Университет</a:t>
            </a:r>
          </a:p>
          <a:p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Автономное учреждение</a:t>
            </a:r>
          </a:p>
          <a:p>
            <a:pPr marL="0" indent="0">
              <a:buNone/>
            </a:pPr>
            <a:endParaRPr lang="ru-RU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3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196151-67A8-E001-CCE3-A6F3E5794A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853" y="242157"/>
            <a:ext cx="1645620" cy="44364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8125CF-7612-D744-CE40-E92168D08BCE}"/>
              </a:ext>
            </a:extLst>
          </p:cNvPr>
          <p:cNvSpPr txBox="1"/>
          <p:nvPr/>
        </p:nvSpPr>
        <p:spPr>
          <a:xfrm>
            <a:off x="5904634" y="2286000"/>
            <a:ext cx="6094268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Franklin Gothic Book" panose="020B0503020102020204" pitchFamily="34" charset="0"/>
              <a:buChar char="■"/>
            </a:pPr>
            <a:r>
              <a:rPr lang="ru-RU" sz="2400" dirty="0">
                <a:solidFill>
                  <a:schemeClr val="accent1">
                    <a:lumMod val="50000"/>
                  </a:schemeClr>
                </a:solidFill>
              </a:rPr>
              <a:t>Основные виды деятельности: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Образовательная деятельность по программам высшего, среднего и дополнительного профессионального образования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Научная деятельность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Организация проведения общественно значимых мероприятий в сфере образования, науки и молодежной политики</a:t>
            </a:r>
          </a:p>
          <a:p>
            <a:pPr marL="457200" indent="-457200">
              <a:spcAft>
                <a:spcPts val="600"/>
              </a:spcAft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Военная подготовка обучающихся</a:t>
            </a:r>
          </a:p>
        </p:txBody>
      </p:sp>
    </p:spTree>
    <p:extLst>
      <p:ext uri="{BB962C8B-B14F-4D97-AF65-F5344CB8AC3E}">
        <p14:creationId xmlns:p14="http://schemas.microsoft.com/office/powerpoint/2010/main" val="270316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7828" y="304464"/>
            <a:ext cx="9601200" cy="450273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План финансово-хозяйственной деятельности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817044"/>
            <a:ext cx="9601200" cy="5798799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b="1" dirty="0">
                <a:solidFill>
                  <a:srgbClr val="012B14"/>
                </a:solidFill>
              </a:rPr>
              <a:t>ПЛАН ФИНАНСОВО-ХОЗЯЙСТВЕННОЙ ДЕЯТЕЛЬНОСТИ</a:t>
            </a:r>
            <a:r>
              <a:rPr lang="ru-RU" dirty="0">
                <a:solidFill>
                  <a:srgbClr val="012B14"/>
                </a:solidFill>
              </a:rPr>
              <a:t> (ПФХД) – ключевой документ образовательной организации, инструмент финансового планирования.</a:t>
            </a:r>
          </a:p>
          <a:p>
            <a:pPr algn="just"/>
            <a:r>
              <a:rPr lang="ru-RU" dirty="0">
                <a:solidFill>
                  <a:srgbClr val="012B14"/>
                </a:solidFill>
              </a:rPr>
              <a:t>Бюджетные и автономные образовательные организации, получающие субсидии из соответствующего бюджета бюджетной системы Российской Федерации, должны составлять ПФХД.</a:t>
            </a:r>
          </a:p>
          <a:p>
            <a:pPr algn="just"/>
            <a:r>
              <a:rPr lang="ru-RU" dirty="0">
                <a:solidFill>
                  <a:srgbClr val="012B14"/>
                </a:solidFill>
              </a:rPr>
              <a:t>Целями составления ПФХД являются: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12B14"/>
                </a:solidFill>
              </a:rPr>
              <a:t>– планирование общих объемов поступлений и выплат;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12B14"/>
                </a:solidFill>
              </a:rPr>
              <a:t>– определение сбалансированности финансовых показателей;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12B14"/>
                </a:solidFill>
              </a:rPr>
              <a:t>– планирование мероприятий по повышению эффективности использования средств, поступающих в распоряжение учреждения;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12B14"/>
                </a:solidFill>
              </a:rPr>
              <a:t>– планирование мероприятий по предотвращению образования просроченной кредиторской задолженности учреждения;</a:t>
            </a:r>
          </a:p>
          <a:p>
            <a:pPr marL="0" indent="0" algn="just">
              <a:buNone/>
            </a:pPr>
            <a:r>
              <a:rPr lang="ru-RU" dirty="0">
                <a:solidFill>
                  <a:srgbClr val="012B14"/>
                </a:solidFill>
              </a:rPr>
              <a:t>– управление доходами и расходами учреждения.</a:t>
            </a:r>
          </a:p>
          <a:p>
            <a:pPr marL="0" indent="0" algn="just">
              <a:buNone/>
            </a:pPr>
            <a:r>
              <a:rPr lang="ru-RU" sz="1700" dirty="0">
                <a:solidFill>
                  <a:srgbClr val="012B14"/>
                </a:solidFill>
              </a:rPr>
              <a:t>Приказ Минфина России от 31.08.2018 N 186н (ред. от 25.08.2022) "О Требованиях к составлению и утверждению плана финансово-хозяйственной деятельности государственного (муниципального) учреждения" (Зарегистрировано в Минюсте России 12.10.2018 N 52417)</a:t>
            </a:r>
          </a:p>
          <a:p>
            <a:pPr marL="0" indent="0" algn="just">
              <a:buNone/>
            </a:pPr>
            <a:r>
              <a:rPr lang="ru-RU" sz="1700" dirty="0">
                <a:solidFill>
                  <a:srgbClr val="012B14"/>
                </a:solidFill>
              </a:rPr>
              <a:t>Приказ Минобрнауки России от 02.11.2022 N 1066 "Об утверждении Порядка составления и утверждения плана финансово-хозяйственной деятельности федеральных бюджетных и автономных учреждений, находящихся в ведении Министерства науки и высшего образования Российской Федерации" (Зарегистрировано в Минюсте России 25.01.2023 N 72126)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4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A506DF-FF04-2AD2-DA45-6B1D7DB8FB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853" y="242157"/>
            <a:ext cx="1645620" cy="44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234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62036-6185-4753-9455-151894046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26929"/>
            <a:ext cx="9697428" cy="1136485"/>
          </a:xfrm>
        </p:spPr>
        <p:txBody>
          <a:bodyPr>
            <a:noAutofit/>
          </a:bodyPr>
          <a:lstStyle/>
          <a:p>
            <a:r>
              <a:rPr lang="ru-RU" sz="3200" dirty="0"/>
              <a:t>Система контроллинга финансово-хозяйственной деятельности учреждения на уровне </a:t>
            </a:r>
            <a:r>
              <a:rPr lang="ru-RU" sz="3200" dirty="0" err="1"/>
              <a:t>ФОИВа</a:t>
            </a:r>
            <a:endParaRPr lang="ru-RU" sz="32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C9E51F7-D168-4CDB-B350-549409318D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5</a:t>
            </a:fld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12235CF-CA93-409B-97A6-7BC2866E2071}"/>
              </a:ext>
            </a:extLst>
          </p:cNvPr>
          <p:cNvSpPr/>
          <p:nvPr/>
        </p:nvSpPr>
        <p:spPr>
          <a:xfrm>
            <a:off x="1766656" y="2334828"/>
            <a:ext cx="1198486" cy="5681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Смета 1</a:t>
            </a:r>
          </a:p>
        </p:txBody>
      </p:sp>
      <p:sp>
        <p:nvSpPr>
          <p:cNvPr id="11" name="Объект 10">
            <a:extLst>
              <a:ext uri="{FF2B5EF4-FFF2-40B4-BE49-F238E27FC236}">
                <a16:creationId xmlns:a16="http://schemas.microsoft.com/office/drawing/2014/main" id="{8C8C98E0-32D2-4471-8C9D-18D1C3ADB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146" y="3429000"/>
            <a:ext cx="1216241" cy="5260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ru-RU" dirty="0"/>
              <a:t>Смета 2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B2350874-FD76-460E-8716-72B9D659B427}"/>
              </a:ext>
            </a:extLst>
          </p:cNvPr>
          <p:cNvSpPr/>
          <p:nvPr/>
        </p:nvSpPr>
        <p:spPr>
          <a:xfrm>
            <a:off x="1766656" y="5149051"/>
            <a:ext cx="1198486" cy="5681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Смета </a:t>
            </a:r>
            <a:r>
              <a:rPr lang="en-US" dirty="0"/>
              <a:t>n</a:t>
            </a:r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A0543C72-36EC-4D7B-A7DE-984808831939}"/>
              </a:ext>
            </a:extLst>
          </p:cNvPr>
          <p:cNvSpPr/>
          <p:nvPr/>
        </p:nvSpPr>
        <p:spPr>
          <a:xfrm>
            <a:off x="1130710" y="1757361"/>
            <a:ext cx="2847207" cy="427057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3B4B45-7157-4797-898F-C27056D93274}"/>
              </a:ext>
            </a:extLst>
          </p:cNvPr>
          <p:cNvSpPr txBox="1"/>
          <p:nvPr/>
        </p:nvSpPr>
        <p:spPr>
          <a:xfrm flipH="1">
            <a:off x="3270123" y="2231751"/>
            <a:ext cx="36265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/>
              <a:t>ПФХД</a:t>
            </a:r>
          </a:p>
        </p:txBody>
      </p:sp>
      <p:sp>
        <p:nvSpPr>
          <p:cNvPr id="15" name="Стрелка: пятиугольник 14">
            <a:extLst>
              <a:ext uri="{FF2B5EF4-FFF2-40B4-BE49-F238E27FC236}">
                <a16:creationId xmlns:a16="http://schemas.microsoft.com/office/drawing/2014/main" id="{27D0EE47-FE41-4432-A738-EE0E520D61DC}"/>
              </a:ext>
            </a:extLst>
          </p:cNvPr>
          <p:cNvSpPr/>
          <p:nvPr/>
        </p:nvSpPr>
        <p:spPr>
          <a:xfrm>
            <a:off x="3974711" y="3580597"/>
            <a:ext cx="616373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237C57A-1EBB-4371-A051-81F54A3A5067}"/>
              </a:ext>
            </a:extLst>
          </p:cNvPr>
          <p:cNvSpPr/>
          <p:nvPr/>
        </p:nvSpPr>
        <p:spPr>
          <a:xfrm>
            <a:off x="4601943" y="1748044"/>
            <a:ext cx="1005223" cy="436115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A19019B-1CA4-4BDE-B0C8-75BAC1E52B37}"/>
              </a:ext>
            </a:extLst>
          </p:cNvPr>
          <p:cNvSpPr txBox="1"/>
          <p:nvPr/>
        </p:nvSpPr>
        <p:spPr>
          <a:xfrm rot="-5400000">
            <a:off x="3112235" y="3574679"/>
            <a:ext cx="39918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Наблюдательный совет: рассмотрение и согласование</a:t>
            </a:r>
          </a:p>
        </p:txBody>
      </p:sp>
      <p:sp>
        <p:nvSpPr>
          <p:cNvPr id="18" name="Стрелка: пятиугольник 17">
            <a:extLst>
              <a:ext uri="{FF2B5EF4-FFF2-40B4-BE49-F238E27FC236}">
                <a16:creationId xmlns:a16="http://schemas.microsoft.com/office/drawing/2014/main" id="{E0E07432-96F6-4E07-B970-0E9035F33F6B}"/>
              </a:ext>
            </a:extLst>
          </p:cNvPr>
          <p:cNvSpPr/>
          <p:nvPr/>
        </p:nvSpPr>
        <p:spPr>
          <a:xfrm>
            <a:off x="5597875" y="2463781"/>
            <a:ext cx="687330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: пятиугольник 18">
            <a:extLst>
              <a:ext uri="{FF2B5EF4-FFF2-40B4-BE49-F238E27FC236}">
                <a16:creationId xmlns:a16="http://schemas.microsoft.com/office/drawing/2014/main" id="{1F37E924-9133-4A37-A520-A54404929785}"/>
              </a:ext>
            </a:extLst>
          </p:cNvPr>
          <p:cNvSpPr/>
          <p:nvPr/>
        </p:nvSpPr>
        <p:spPr>
          <a:xfrm>
            <a:off x="5587470" y="4547886"/>
            <a:ext cx="687330" cy="48463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D21769B-1247-462C-B81D-068B312E0C73}"/>
              </a:ext>
            </a:extLst>
          </p:cNvPr>
          <p:cNvSpPr/>
          <p:nvPr/>
        </p:nvSpPr>
        <p:spPr>
          <a:xfrm>
            <a:off x="6285205" y="1690722"/>
            <a:ext cx="2945182" cy="2004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4082E943-E890-41E2-A829-53DE43A440BE}"/>
              </a:ext>
            </a:extLst>
          </p:cNvPr>
          <p:cNvSpPr/>
          <p:nvPr/>
        </p:nvSpPr>
        <p:spPr>
          <a:xfrm>
            <a:off x="6278725" y="3955003"/>
            <a:ext cx="2945182" cy="20045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82EAAB1-4DCC-4926-8D82-0D9C2604F688}"/>
              </a:ext>
            </a:extLst>
          </p:cNvPr>
          <p:cNvSpPr txBox="1"/>
          <p:nvPr/>
        </p:nvSpPr>
        <p:spPr>
          <a:xfrm>
            <a:off x="6367236" y="2026402"/>
            <a:ext cx="26771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Система Электронного бюджета:</a:t>
            </a:r>
          </a:p>
          <a:p>
            <a:r>
              <a:rPr lang="ru-RU" dirty="0"/>
              <a:t>соглашения, сведения, </a:t>
            </a:r>
          </a:p>
          <a:p>
            <a:r>
              <a:rPr lang="ru-RU" dirty="0"/>
              <a:t>финансовые и </a:t>
            </a:r>
            <a:r>
              <a:rPr lang="ru-RU" dirty="0" err="1"/>
              <a:t>сутевые</a:t>
            </a:r>
            <a:r>
              <a:rPr lang="ru-RU" dirty="0"/>
              <a:t> отчеты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9974B27-BBA0-4247-87B7-878572ADC6D2}"/>
              </a:ext>
            </a:extLst>
          </p:cNvPr>
          <p:cNvSpPr txBox="1"/>
          <p:nvPr/>
        </p:nvSpPr>
        <p:spPr>
          <a:xfrm>
            <a:off x="6367236" y="4185934"/>
            <a:ext cx="25594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Единая информационная система: план-график закупок, конкурсы, реализация закупочных процедур</a:t>
            </a:r>
          </a:p>
        </p:txBody>
      </p:sp>
      <p:sp>
        <p:nvSpPr>
          <p:cNvPr id="24" name="Стрелка: пятиугольник 23">
            <a:extLst>
              <a:ext uri="{FF2B5EF4-FFF2-40B4-BE49-F238E27FC236}">
                <a16:creationId xmlns:a16="http://schemas.microsoft.com/office/drawing/2014/main" id="{E2293485-62DC-4AFB-94EE-BBF4B9B91F50}"/>
              </a:ext>
            </a:extLst>
          </p:cNvPr>
          <p:cNvSpPr/>
          <p:nvPr/>
        </p:nvSpPr>
        <p:spPr>
          <a:xfrm>
            <a:off x="9230387" y="2446912"/>
            <a:ext cx="687330" cy="5408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трелка: пятиугольник 24">
            <a:extLst>
              <a:ext uri="{FF2B5EF4-FFF2-40B4-BE49-F238E27FC236}">
                <a16:creationId xmlns:a16="http://schemas.microsoft.com/office/drawing/2014/main" id="{E1E982C1-D2A7-44E9-9A65-5C23FF76BEB7}"/>
              </a:ext>
            </a:extLst>
          </p:cNvPr>
          <p:cNvSpPr/>
          <p:nvPr/>
        </p:nvSpPr>
        <p:spPr>
          <a:xfrm>
            <a:off x="9239074" y="4526810"/>
            <a:ext cx="687330" cy="540876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532D293D-FD3D-4D91-98DD-2AA21DA1ECAC}"/>
              </a:ext>
            </a:extLst>
          </p:cNvPr>
          <p:cNvSpPr/>
          <p:nvPr/>
        </p:nvSpPr>
        <p:spPr>
          <a:xfrm>
            <a:off x="9932884" y="1748044"/>
            <a:ext cx="1215487" cy="422194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ru-RU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5705E4C-2060-43F7-9FC7-56893775BD03}"/>
              </a:ext>
            </a:extLst>
          </p:cNvPr>
          <p:cNvSpPr txBox="1"/>
          <p:nvPr/>
        </p:nvSpPr>
        <p:spPr>
          <a:xfrm rot="16200000">
            <a:off x="8359791" y="3305765"/>
            <a:ext cx="41311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Анализ исполнения ПФХД и достижения поставленных целей и задач</a:t>
            </a:r>
          </a:p>
        </p:txBody>
      </p:sp>
    </p:spTree>
    <p:extLst>
      <p:ext uri="{BB962C8B-B14F-4D97-AF65-F5344CB8AC3E}">
        <p14:creationId xmlns:p14="http://schemas.microsoft.com/office/powerpoint/2010/main" val="4277243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/>
              <a:t>Экономическое планирование в организации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6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371600" y="1386836"/>
            <a:ext cx="94083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Экономическое планирование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 - это механизм для распределения ресурсов между организациями и внутри организаций.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71599" y="2177545"/>
            <a:ext cx="10307053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Существуют различные формы экономического планирования. Уровень централизации в процессе принятия решений зависит от конкретного типа используемого механизма планирования. Таким образом, можно различить централизованное планирование и децентрализованное планирование.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  <a:p>
            <a:pPr marL="457200" indent="-457200">
              <a:buAutoNum type="arabicPeriod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Принять решение о типе механизма планирования: централизованное/децентрализованное.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Определить Центры финансовой ответственности (ЦФО): Центры доходов, Центры расходов, Центры доходов и расходов.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Определить алгоритм расчета доходной части консолидированного бюджета (по ЦФО).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Определить алгоритм расчета расходной части бюджета (по ЦФО).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Проверить сбалансированность показателей.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Определить экономическую целесообразность и эффективность принятой системы бюджетирования.</a:t>
            </a:r>
          </a:p>
          <a:p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5A506DF-FF04-2AD2-DA45-6B1D7DB8FB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853" y="242157"/>
            <a:ext cx="1645620" cy="44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805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014214"/>
          </a:xfrm>
        </p:spPr>
        <p:txBody>
          <a:bodyPr>
            <a:noAutofit/>
          </a:bodyPr>
          <a:lstStyle/>
          <a:p>
            <a:r>
              <a:rPr lang="ru-RU" sz="3200" dirty="0"/>
              <a:t>Перечень центров финансовой ответственности (ЦФО) (Административные структуры)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7</a:t>
            </a:fld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281536" y="1762187"/>
            <a:ext cx="10643937" cy="4956247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ЦФО ректора (ЦФО 01)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ЦФО проректора по международной деятельности (ЦФО 02)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ЦФО проректора по цифровой трансформации  (ЦФО 03)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ЦФО руководителя Административного аппарата ректора (ЦФО 04)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ЦФО проректора по безопасности (ЦФО 05)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ЦФО проректора по организационно-правовым вопросам (ЦФО 07)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ЦФО проректора по экономике и финансам (ЦФО 08)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ЦФО проректора по образовательной деятельности (ЦФО 11)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ЦФО директора Студгородка (ЦФО 12)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ЦФО проректора по молодежной политике и коммуникативным технологиям  (ЦФО 14)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ЦФО проректора по информационным технологиям (ЦФО 17)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ЦФО проректора по организационно-хозяйственной работе (ЦФО 18)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ЦФО проректора по дополнительному и довузовскому образованию (ЦФО 20)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ЦФО проректора по научной работе (ЦФО 21)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ЦФО проректора по перспективным проектам (ЦФО 22)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A506DF-FF04-2AD2-DA45-6B1D7DB8FB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853" y="242157"/>
            <a:ext cx="1645620" cy="44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906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>Перечень центров финансовой ответственности (ЦФО)</a:t>
            </a:r>
            <a:r>
              <a:rPr lang="en-US" sz="3200" dirty="0"/>
              <a:t> </a:t>
            </a:r>
            <a:r>
              <a:rPr lang="ru-RU" sz="3200" dirty="0"/>
              <a:t>(Институты)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957137"/>
            <a:ext cx="10876547" cy="4496249"/>
          </a:xfrm>
        </p:spPr>
        <p:txBody>
          <a:bodyPr numCol="1"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ЦФО 19 – Институт ядерной энергетики – ИЯЭ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ЦФО 31 – Инженерно-строительный институт – ИСИ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ЦФО 32 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Институт энергетики – ИЭ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ЦФО 33 – Институт машиностроения, материалов и транспорта –</a:t>
            </a:r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ИММиТ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ЦФО 37 – Институт промышленного менеджмента, экономики и торговли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ИПМЭиТ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ЦФО 38 – Гуманитарный институт – ГИ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ЦФО 42 – Институт физической культуры, спорта и туризма – ИФКСТ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ЦФО 44 – Военный учебный центр – ВУЦ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ЦФО 47 – Институт биомедицинских систем и биотехнологий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ИБСиБ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ЦФО 49 – Институт электроники и телекоммуникаций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ИЭиТ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ЦФО 50 – Физико-механический институт – </a:t>
            </a:r>
            <a:r>
              <a:rPr lang="ru-RU" dirty="0" err="1">
                <a:solidFill>
                  <a:schemeClr val="accent1">
                    <a:lumMod val="50000"/>
                  </a:schemeClr>
                </a:solidFill>
              </a:rPr>
              <a:t>ФизМех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ЦФО 51 – Институт компьютерных наук и кибербезопасности - ИКНК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8</a:t>
            </a:fld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5A506DF-FF04-2AD2-DA45-6B1D7DB8FB2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853" y="242157"/>
            <a:ext cx="1645620" cy="44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46017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Элементы системы кодирования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EC641-83CF-4D43-8E41-650768C5CA8D}" type="slidenum">
              <a:rPr lang="ru-RU" smtClean="0"/>
              <a:t>9</a:t>
            </a:fld>
            <a:endParaRPr lang="ru-RU"/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1371600" y="1575197"/>
            <a:ext cx="10483516" cy="5282803"/>
          </a:xfrm>
          <a:prstGeom prst="rect">
            <a:avLst/>
          </a:prstGeom>
        </p:spPr>
        <p:txBody>
          <a:bodyPr/>
          <a:lstStyle>
            <a:lvl1pPr marL="385674" indent="-385674" algn="l" defTabSz="457095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531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742779" indent="-285684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2025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2pPr>
            <a:lvl3pPr marL="1142737" indent="-228547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180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3pPr>
            <a:lvl4pPr marL="1599832" indent="-228547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1518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4pPr>
            <a:lvl5pPr marL="2056925" indent="-228547" algn="l" defTabSz="45709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anose="05000000000000000000" pitchFamily="2" charset="2"/>
              <a:buChar char="§"/>
              <a:defRPr kumimoji="1" sz="1350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5pPr>
            <a:lvl6pPr marL="2514051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2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352" indent="-228550" algn="l" defTabSz="457100" rtl="0" eaLnBrk="1" latinLnBrk="0" hangingPunct="1">
              <a:spcBef>
                <a:spcPct val="20000"/>
              </a:spcBef>
              <a:buFont typeface="Arial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j-lt"/>
              </a:rPr>
              <a:t>123110000 – лицевой счет школа промышленно-гражданского и дорожного строительства</a:t>
            </a:r>
          </a:p>
          <a:p>
            <a:pPr marL="0" marR="0" lvl="0" indent="0" algn="l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1" lang="ru-RU" sz="20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j-lt"/>
              </a:rPr>
              <a:t>	</a:t>
            </a:r>
            <a:r>
              <a:rPr kumimoji="1" 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j-lt"/>
              </a:rPr>
              <a:t>	12	</a:t>
            </a:r>
            <a:r>
              <a:rPr kumimoji="1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j-lt"/>
              </a:rPr>
              <a:t>	</a:t>
            </a:r>
            <a:r>
              <a:rPr kumimoji="1" 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j-lt"/>
              </a:rPr>
              <a:t>	31	</a:t>
            </a:r>
            <a:r>
              <a:rPr kumimoji="1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j-lt"/>
              </a:rPr>
              <a:t>	</a:t>
            </a:r>
            <a:r>
              <a:rPr kumimoji="1" 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j-lt"/>
              </a:rPr>
              <a:t>	01	</a:t>
            </a:r>
            <a:r>
              <a:rPr kumimoji="1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j-lt"/>
              </a:rPr>
              <a:t>		</a:t>
            </a:r>
            <a:r>
              <a:rPr kumimoji="1" 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j-lt"/>
              </a:rPr>
              <a:t>	000</a:t>
            </a:r>
          </a:p>
          <a:p>
            <a:pPr marL="0" marR="0" lvl="0" indent="0" algn="l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j-lt"/>
              </a:rPr>
              <a:t>Вид деятельности:		код ЦФО 		код 2 уровня			код лицевого счета</a:t>
            </a:r>
          </a:p>
          <a:p>
            <a:pPr marL="0" marR="0" lvl="0" indent="0" algn="l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j-lt"/>
              </a:rPr>
              <a:t>Высшее образование</a:t>
            </a:r>
          </a:p>
          <a:p>
            <a:pPr marL="0" marR="0" lvl="0" indent="0" algn="l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1" lang="ru-RU" sz="12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1" lang="ru-RU" sz="12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1" lang="ru-RU" sz="12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j-lt"/>
              </a:rPr>
              <a:t>143162101- лицевой счет хозяйственные договоры НИЛ строительных конструкций и материалов «</a:t>
            </a:r>
            <a:r>
              <a:rPr kumimoji="1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j-lt"/>
              </a:rPr>
              <a:t>Политех</a:t>
            </a:r>
            <a:r>
              <a:rPr kumimoji="1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j-lt"/>
              </a:rPr>
              <a:t>-</a:t>
            </a:r>
            <a:r>
              <a:rPr kumimoji="1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j-lt"/>
              </a:rPr>
              <a:t>СКиМ</a:t>
            </a:r>
            <a:r>
              <a:rPr kumimoji="1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j-lt"/>
              </a:rPr>
              <a:t>-тест»</a:t>
            </a:r>
          </a:p>
          <a:p>
            <a:pPr marL="0" marR="0" lvl="0" indent="0" algn="l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Tx/>
              <a:buFont typeface="Wingdings" panose="05000000000000000000" pitchFamily="2" charset="2"/>
              <a:buNone/>
              <a:tabLst/>
              <a:defRPr/>
            </a:pPr>
            <a:endParaRPr kumimoji="1" lang="ru-RU" sz="20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j-lt"/>
              </a:rPr>
              <a:t>	14	</a:t>
            </a:r>
            <a:r>
              <a:rPr kumimoji="1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j-lt"/>
              </a:rPr>
              <a:t>			</a:t>
            </a:r>
            <a:r>
              <a:rPr kumimoji="1" 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j-lt"/>
              </a:rPr>
              <a:t>	31	</a:t>
            </a:r>
            <a:r>
              <a:rPr kumimoji="1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j-lt"/>
              </a:rPr>
              <a:t>		</a:t>
            </a:r>
            <a:r>
              <a:rPr kumimoji="1" 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j-lt"/>
              </a:rPr>
              <a:t>	62	</a:t>
            </a:r>
            <a:r>
              <a:rPr kumimoji="1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j-lt"/>
              </a:rPr>
              <a:t>		</a:t>
            </a:r>
            <a:r>
              <a:rPr kumimoji="1" lang="ru-RU" sz="2000" b="0" i="0" u="sng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j-lt"/>
              </a:rPr>
              <a:t>101</a:t>
            </a:r>
          </a:p>
          <a:p>
            <a:pPr marL="0" marR="0" lvl="0" indent="0" algn="l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j-lt"/>
              </a:rPr>
              <a:t>Вид деятельности:			код ЦФО 			код 2 уровня			код лицевого счета:</a:t>
            </a:r>
            <a:endParaRPr kumimoji="1" lang="ru-RU" sz="2000" b="0" i="0" u="none" strike="noStrike" kern="1200" cap="none" spc="0" normalizeH="0" baseline="0" noProof="0" dirty="0">
              <a:ln>
                <a:noFill/>
              </a:ln>
              <a:solidFill>
                <a:srgbClr val="424242"/>
              </a:solidFill>
              <a:effectLst/>
              <a:uLnTx/>
              <a:uFillTx/>
              <a:latin typeface="+mj-lt"/>
            </a:endParaRPr>
          </a:p>
          <a:p>
            <a:pPr marL="0" marR="0" lvl="0" indent="0" algn="l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j-lt"/>
              </a:rPr>
              <a:t>Хоздоговорная наука										1- год заключения договора,</a:t>
            </a:r>
          </a:p>
          <a:p>
            <a:pPr marL="0" marR="0" lvl="0" indent="0" algn="l" defTabSz="45709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13B14A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1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j-lt"/>
              </a:rPr>
              <a:t>													01 – порядковый 															</a:t>
            </a:r>
            <a:r>
              <a:rPr kumimoji="1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j-lt"/>
              </a:rPr>
              <a:t>					</a:t>
            </a:r>
            <a:r>
              <a:rPr kumimoji="1" lang="ru-RU" sz="1200" b="0" i="0" u="none" strike="noStrike" kern="1200" cap="none" spc="0" normalizeH="0" baseline="0" noProof="0" dirty="0">
                <a:ln>
                  <a:noFill/>
                </a:ln>
                <a:solidFill>
                  <a:srgbClr val="424242"/>
                </a:solidFill>
                <a:effectLst/>
                <a:uLnTx/>
                <a:uFillTx/>
                <a:latin typeface="+mj-lt"/>
              </a:rPr>
              <a:t>регистрационный номер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5A506DF-FF04-2AD2-DA45-6B1D7DB8FB2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9853" y="242157"/>
            <a:ext cx="1645620" cy="443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11871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Другая 4">
      <a:dk1>
        <a:srgbClr val="00A652"/>
      </a:dk1>
      <a:lt1>
        <a:srgbClr val="FFFFFF"/>
      </a:lt1>
      <a:dk2>
        <a:srgbClr val="00A652"/>
      </a:dk2>
      <a:lt2>
        <a:srgbClr val="FFFFFF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presentation">
  <a:themeElements>
    <a:clrScheme name="Polytech 1">
      <a:dk1>
        <a:srgbClr val="424242"/>
      </a:dk1>
      <a:lt1>
        <a:srgbClr val="FFFFFF"/>
      </a:lt1>
      <a:dk2>
        <a:srgbClr val="000000"/>
      </a:dk2>
      <a:lt2>
        <a:srgbClr val="FFFFFF"/>
      </a:lt2>
      <a:accent1>
        <a:srgbClr val="13B14A"/>
      </a:accent1>
      <a:accent2>
        <a:srgbClr val="0696D7"/>
      </a:accent2>
      <a:accent3>
        <a:srgbClr val="32BCAD"/>
      </a:accent3>
      <a:accent4>
        <a:srgbClr val="A6F900"/>
      </a:accent4>
      <a:accent5>
        <a:srgbClr val="005E30"/>
      </a:accent5>
      <a:accent6>
        <a:srgbClr val="007272"/>
      </a:accent6>
      <a:hlink>
        <a:srgbClr val="0595D7"/>
      </a:hlink>
      <a:folHlink>
        <a:srgbClr val="007FFF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olytech-43" id="{9A460D0A-6C14-C94F-BBE8-3EE0A4029E07}" vid="{8584E016-AE18-9B41-80FF-BC88C17723A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TM10001105[[fn=Уголки]]</Template>
  <TotalTime>1504</TotalTime>
  <Words>1023</Words>
  <Application>Microsoft Office PowerPoint</Application>
  <PresentationFormat>Широкоэкранный</PresentationFormat>
  <Paragraphs>119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13</vt:i4>
      </vt:variant>
    </vt:vector>
  </HeadingPairs>
  <TitlesOfParts>
    <vt:vector size="22" baseType="lpstr">
      <vt:lpstr>Arial</vt:lpstr>
      <vt:lpstr>Calibri</vt:lpstr>
      <vt:lpstr>Franklin Gothic Book</vt:lpstr>
      <vt:lpstr>Frutiger Next LT W1G</vt:lpstr>
      <vt:lpstr>PT Sans</vt:lpstr>
      <vt:lpstr>PT Sans Caption</vt:lpstr>
      <vt:lpstr>Wingdings</vt:lpstr>
      <vt:lpstr>Crop</vt:lpstr>
      <vt:lpstr>presentation</vt:lpstr>
      <vt:lpstr>Презентация PowerPoint</vt:lpstr>
      <vt:lpstr>Основная нормативная документация</vt:lpstr>
      <vt:lpstr>Основные характеристики ФГАОУ ВО «СПбПУ»</vt:lpstr>
      <vt:lpstr>План финансово-хозяйственной деятельности</vt:lpstr>
      <vt:lpstr>Система контроллинга финансово-хозяйственной деятельности учреждения на уровне ФОИВа</vt:lpstr>
      <vt:lpstr>Экономическое планирование в организации</vt:lpstr>
      <vt:lpstr>Перечень центров финансовой ответственности (ЦФО) (Административные структуры)</vt:lpstr>
      <vt:lpstr>Перечень центров финансовой ответственности (ЦФО) (Институты)</vt:lpstr>
      <vt:lpstr>Элементы системы кодирования</vt:lpstr>
      <vt:lpstr>Аналитический учет по лицевому счету</vt:lpstr>
      <vt:lpstr>Графический интерфейс аналитического учета</vt:lpstr>
      <vt:lpstr>Регламенты формирования смет доходов и расходов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Открытие</dc:title>
  <dc:creator>Школяр Екатерина</dc:creator>
  <cp:lastModifiedBy>Елена Борисовна Виноградова</cp:lastModifiedBy>
  <cp:revision>186</cp:revision>
  <cp:lastPrinted>2023-09-19T08:27:02Z</cp:lastPrinted>
  <dcterms:created xsi:type="dcterms:W3CDTF">2022-09-06T11:29:00Z</dcterms:created>
  <dcterms:modified xsi:type="dcterms:W3CDTF">2023-11-08T12:39:24Z</dcterms:modified>
</cp:coreProperties>
</file>