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384" r:id="rId2"/>
    <p:sldId id="378" r:id="rId3"/>
    <p:sldId id="379" r:id="rId4"/>
    <p:sldId id="380" r:id="rId5"/>
    <p:sldId id="377" r:id="rId6"/>
    <p:sldId id="381" r:id="rId7"/>
    <p:sldId id="375" r:id="rId8"/>
    <p:sldId id="376" r:id="rId9"/>
    <p:sldId id="382" r:id="rId10"/>
    <p:sldId id="383" r:id="rId11"/>
    <p:sldId id="346" r:id="rId12"/>
    <p:sldId id="347" r:id="rId13"/>
    <p:sldId id="373" r:id="rId14"/>
    <p:sldId id="295" r:id="rId15"/>
  </p:sldIdLst>
  <p:sldSz cx="12192000" cy="6858000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B14"/>
    <a:srgbClr val="00A652"/>
    <a:srgbClr val="9B0B3E"/>
    <a:srgbClr val="FF00FF"/>
    <a:srgbClr val="FDFCCF"/>
    <a:srgbClr val="CDFFE6"/>
    <a:srgbClr val="D8FCE1"/>
    <a:srgbClr val="FFFFFF"/>
    <a:srgbClr val="D8FCDB"/>
    <a:srgbClr val="A6F8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698" autoAdjust="0"/>
  </p:normalViewPr>
  <p:slideViewPr>
    <p:cSldViewPr snapToGrid="0">
      <p:cViewPr varScale="1">
        <p:scale>
          <a:sx n="87" d="100"/>
          <a:sy n="87" d="100"/>
        </p:scale>
        <p:origin x="8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B65227-CBB5-4ABE-A785-2B374AE1668E}" type="datetimeFigureOut">
              <a:rPr lang="ru-RU" smtClean="0"/>
              <a:t>20.05.26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2EE27C-14EB-48C6-A626-3BF9FCE7001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1800" kern="1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Научная</a:t>
            </a:r>
            <a:r>
              <a:rPr lang="ru-RU" sz="1800" kern="100" baseline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деятельность может финансироваться из разных источников – как бюджетных, так и внебюджетных.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1800" kern="1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8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бюджетной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научной деятельности относятся мероприятия, финансируемые </a:t>
            </a:r>
            <a:r>
              <a:rPr lang="ru-RU" sz="1800" kern="1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министерствами</a:t>
            </a:r>
            <a:r>
              <a:rPr lang="ru-RU" sz="1800" kern="100" baseline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различными </a:t>
            </a:r>
            <a:r>
              <a:rPr lang="ru-RU" sz="1800" kern="1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ведомствами</a:t>
            </a:r>
            <a:r>
              <a:rPr lang="ru-RU" sz="1800" kern="100" baseline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Российской Федерации, например в виде </a:t>
            </a:r>
            <a:r>
              <a:rPr lang="ru-RU" sz="1800" kern="1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субсидий 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выполнение государственного задания по фундаментальным, прикладным и другим характерам работ, </a:t>
            </a:r>
            <a:r>
              <a:rPr lang="ru-RU" sz="1800" kern="1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субсидий 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иные (научные) цели, </a:t>
            </a:r>
            <a:r>
              <a:rPr lang="ru-RU" sz="1800" kern="1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грантов 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форме субсидий и </a:t>
            </a:r>
            <a:r>
              <a:rPr lang="ru-RU" sz="1800" kern="1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1800" kern="1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8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внебюджетной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деятельности относятся все остальные мероприятия, финансируемые из средств хозяйствующих российских и международных субъектов и </a:t>
            </a:r>
            <a:r>
              <a:rPr lang="ru-RU" sz="1800" kern="1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фондов.</a:t>
            </a:r>
            <a:r>
              <a:rPr lang="ru-RU" sz="1800" kern="100" baseline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Внебюджетные договоры заключаются как на реализацию </a:t>
            </a:r>
            <a:r>
              <a:rPr lang="ru-RU" sz="1800" kern="1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научных</a:t>
            </a:r>
            <a:r>
              <a:rPr lang="ru-RU" sz="1800" kern="100" baseline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исследований, так и на выполнение научно-технических услуг.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385D9-F391-4C0E-AC5C-2656AD09171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8262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EE27C-14EB-48C6-A626-3BF9FCE70014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EE27C-14EB-48C6-A626-3BF9FCE70014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Алгоритм заключения договора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представлен на Схеме.</a:t>
            </a:r>
            <a:endParaRPr lang="ru-R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 включает в себя этапы с момента составления договора в соответствии</a:t>
            </a:r>
            <a:r>
              <a:rPr lang="ru-RU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 шаблоном и моментом подписания акта выполненных работ.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Помимо обозначенных служб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Департамента экономики и финансов и Управления бухгалтерского учета </a:t>
            </a:r>
            <a:r>
              <a:rPr lang="ru-RU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процессе согласования договора в Системе электронного документооборота Директум принимают участие сотрудники Административно-правового департамента, структурных подразделений Научной части, а также сотрудники прочих подразделений в соответствии с условиями договора. </a:t>
            </a:r>
            <a:endParaRPr lang="ru-RU" sz="1800" b="0" kern="100" dirty="0" smtClean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385D9-F391-4C0E-AC5C-2656AD09171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706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10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Документы </a:t>
            </a:r>
            <a:r>
              <a:rPr lang="ru-RU" sz="1200" kern="100" dirty="0" smtClean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доступны на официальном сайте </a:t>
            </a:r>
            <a:r>
              <a:rPr lang="ru-RU" sz="1200" b="0" kern="100" dirty="0" smtClean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университета</a:t>
            </a:r>
            <a:r>
              <a:rPr lang="ru-RU" sz="1200" b="0" kern="100" baseline="0" dirty="0" smtClean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0" kern="100" dirty="0" smtClean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в Административном каталоге. </a:t>
            </a:r>
            <a:endParaRPr lang="ru-RU" sz="1200" b="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EE27C-14EB-48C6-A626-3BF9FCE7001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2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EE27C-14EB-48C6-A626-3BF9FCE7001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662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00" dirty="0" smtClean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Помимо источника финансирования при составлении сметы необходимо учитывать – в рамках реализации договора планируется проведение научных исследований или выполнение научно-технических услуг. Отличие состоит в том, что при формировании стоимости в соответствии с </a:t>
            </a:r>
            <a:r>
              <a:rPr lang="ru-RU" sz="1200" kern="100" dirty="0" err="1" smtClean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пп</a:t>
            </a:r>
            <a:r>
              <a:rPr lang="ru-RU" sz="1200" kern="100" dirty="0" smtClean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16 п. 3 ст. 149 НК РФ </a:t>
            </a:r>
            <a:r>
              <a:rPr lang="ru-RU" sz="1200" b="1" kern="1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научно-исследовательская работа не облагается НДС, а научно-технические услуги – облагаются</a:t>
            </a:r>
            <a:r>
              <a:rPr lang="ru-RU" sz="1200" kern="100" dirty="0" smtClean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ru-RU" sz="1200" kern="100" dirty="0" smtClean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00" dirty="0" smtClean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Таким образом, в зависимости от источника финансирования (в том числе – средства российские или международные) и необходимости уплаты НДС, следует выбрать соответствующий шаблон сметы:</a:t>
            </a:r>
            <a:endParaRPr lang="ru-RU" sz="1200" kern="100" dirty="0" smtClean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EE27C-14EB-48C6-A626-3BF9FCE7001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260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1200" kern="100" dirty="0" smtClean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Для </a:t>
            </a:r>
            <a:r>
              <a:rPr lang="ru-RU" sz="1200" b="1" kern="100" dirty="0" smtClean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бюджетного</a:t>
            </a:r>
            <a:r>
              <a:rPr lang="ru-RU" sz="1200" kern="100" dirty="0" smtClean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договора применяется норматив накладных отчислений в централизованный фонд университета (ЦФ) на общехозяйственные расходы в размере 20%, для обеспечения общехозяйственной деятельности ВУЗа, с учетом приоритета накладных отчислений, определенных Заказчиком работ (</a:t>
            </a:r>
            <a:r>
              <a:rPr lang="ru-RU" sz="1200" i="1" kern="100" dirty="0" smtClean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Смета приведена в Приложении 1 к данному Регламенту</a:t>
            </a:r>
            <a:r>
              <a:rPr lang="ru-RU" sz="1200" kern="100" dirty="0" smtClean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).</a:t>
            </a:r>
            <a:endParaRPr lang="ru-RU" sz="1200" kern="100" dirty="0" smtClean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1200" kern="100" dirty="0" smtClean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 зависимости от суммы </a:t>
            </a:r>
            <a:r>
              <a:rPr lang="ru-RU" sz="1200" b="1" kern="100" dirty="0" smtClean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внебюджетного</a:t>
            </a:r>
            <a:r>
              <a:rPr lang="ru-RU" sz="1200" kern="100" dirty="0" smtClean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договора применяются следующие нормативы накладных отчислений:</a:t>
            </a:r>
            <a:endParaRPr lang="ru-RU" sz="1200" kern="100" dirty="0" smtClean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1200" kern="100" dirty="0" smtClean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объём договора до 50 000 000 рублей - норматив на ОХР – 20 %.</a:t>
            </a:r>
            <a:endParaRPr lang="ru-RU" sz="1200" kern="100" dirty="0" smtClean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1200" kern="100" dirty="0" smtClean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объём договора от 50 000 000 до 80 000 000 рублей - норматив на ОХР – 18 %.</a:t>
            </a:r>
            <a:endParaRPr lang="ru-RU" sz="1200" kern="100" dirty="0" smtClean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1200" kern="100" dirty="0" smtClean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объём договора свыше 80 000 000 рублей - норматив на ОХР – 16 %.</a:t>
            </a:r>
            <a:endParaRPr lang="ru-RU" sz="1200" kern="100" dirty="0" smtClean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r>
              <a:rPr lang="ru-RU" sz="1200" kern="100" dirty="0" smtClean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Сметы могут включать </a:t>
            </a:r>
            <a:r>
              <a:rPr lang="ru-RU" sz="1200" b="1" kern="100" dirty="0" smtClean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отчисления в фонды руководителей научных договоров</a:t>
            </a:r>
            <a:r>
              <a:rPr lang="ru-RU" sz="1200" kern="100" dirty="0" smtClean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(фонд)</a:t>
            </a:r>
          </a:p>
          <a:p>
            <a:r>
              <a:rPr lang="ru-RU" sz="1200" kern="100" dirty="0" smtClean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При составлении Смет доходов и расходов </a:t>
            </a:r>
            <a:r>
              <a:rPr lang="ru-RU" sz="1200" b="1" kern="100" dirty="0" smtClean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по международной научной и внешнеэкономической деятельности</a:t>
            </a:r>
            <a:r>
              <a:rPr lang="ru-RU" sz="1200" kern="100" dirty="0" smtClean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нормативы на общехозяйственные расходы, приведенные в пункте 6 Регламента, увеличиваются на 3 % для обеспечения международных, маркетинговых, экспертных и внешнеторговых услуг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EE27C-14EB-48C6-A626-3BF9FCE7001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13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1200" kern="100" dirty="0" smtClean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Сметы могут включать </a:t>
            </a:r>
            <a:r>
              <a:rPr lang="ru-RU" sz="1200" b="1" kern="100" dirty="0" smtClean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отчисления в фонды руководителей научных договоров</a:t>
            </a:r>
            <a:r>
              <a:rPr lang="ru-RU" sz="1200" kern="100" dirty="0" smtClean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(фонд), которые определяются процентом, если это не противоречит условиям договора, и утверждаются проректором по экономике и финансам по согласованию с проректором по научной деятельности на основании представления руководителя научного договора:</a:t>
            </a:r>
            <a:endParaRPr lang="ru-RU" sz="1200" kern="100" dirty="0" smtClean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200" kern="100" dirty="0" smtClean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объём договора до 50 000 000 рублей - отчисления в фонды руководителей научных договоров (фонд) – до 10%</a:t>
            </a:r>
            <a:endParaRPr lang="ru-RU" sz="1200" kern="100" dirty="0" smtClean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1200" kern="100" dirty="0" smtClean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объём договора от 50 000 000 до 80 000 000 рублей - отчисления в фонды руководителей научных договоров (фонд) – до 12%</a:t>
            </a:r>
            <a:endParaRPr lang="ru-RU" sz="1200" kern="100" dirty="0" smtClean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1200" kern="100" dirty="0" smtClean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объём договора свыше 80 000 000 рублей - отчисления в фонды руководителей научных договоров (фонд) – до 14%.</a:t>
            </a:r>
            <a:endParaRPr lang="ru-RU" sz="1200" kern="100" dirty="0" smtClean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1200" kern="100" dirty="0" smtClean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Формирование фондов возможно по договорам, кроме работ, выполняемых в рамках госзаказа и </a:t>
            </a:r>
            <a:r>
              <a:rPr lang="ru-RU" sz="1200" kern="100" dirty="0" err="1" smtClean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гособоронзаказа</a:t>
            </a:r>
            <a:r>
              <a:rPr lang="ru-RU" sz="1200" kern="100" dirty="0" smtClean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а также по договорам с открытием отдельного лицевого счета в территориальном органе Федерального казначейства для учёта операций со средствами юридических лиц, не являющихся участниками бюджетного процесса.</a:t>
            </a:r>
            <a:endParaRPr lang="ru-RU" sz="1200" kern="100" dirty="0" smtClean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Если в договоре </a:t>
            </a:r>
            <a:r>
              <a:rPr lang="ru-RU" sz="1200" b="1" dirty="0" smtClean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не предусмотрены отчисления в централизованный фонд университета</a:t>
            </a:r>
            <a:r>
              <a:rPr lang="ru-RU" sz="1200" dirty="0" smtClean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(ЦФ) на общехозяйственные расходы, то руководителем в СЭД </a:t>
            </a:r>
            <a:r>
              <a:rPr lang="en-US" sz="1200" dirty="0" smtClean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Directum</a:t>
            </a:r>
            <a:r>
              <a:rPr lang="ru-RU" sz="1200" dirty="0" smtClean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инициируется служебная записка и смета расходов с 0% отчислений накладных расходов, которая после согласования проректором по экономике и финансам принимается к учету в </a:t>
            </a:r>
            <a:r>
              <a:rPr lang="ru-RU" sz="1200" dirty="0" err="1" smtClean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ДЭиФ</a:t>
            </a:r>
            <a:r>
              <a:rPr lang="ru-RU" sz="1200" dirty="0" smtClean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br>
              <a:rPr lang="ru-RU" sz="1200" dirty="0" smtClean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EE27C-14EB-48C6-A626-3BF9FCE7001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46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1200" kern="100" dirty="0" smtClean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Отклонение фактических значений сметы от плановых возможно только в том случае, если оно допускается или согласовывается Заказчиком. Существует ряд договоров, условия которых не допускают данное отклонение.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1200" kern="100" dirty="0" smtClean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Если же условиями договора допускается корректировка сметы, то Согласно п.15 Регламента сметы могут корректироваться по мере необходимости, но не чаще одного раза в квартал.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EE27C-14EB-48C6-A626-3BF9FCE7001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727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1200" kern="100" dirty="0" smtClean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При заключении договоров бывают ситуации, когда условиями договора авансирование не предусмотрено. Это может быть связано с тем, что некоторые Заказчики таким образом минимизируют финансовые риски, либо из-за внутренних регламентов, не предусматривающих авансы исполнителям.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1200" kern="100" dirty="0" smtClean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Для начала расходования средств в рамках заключенных договоров без авансирования руководитель данного договора инициирует Распоряжение о внутреннем заимствовании в СЭД Directum. После утверждения данного распоряжения проректором по экономики и финансов (после согласования с соответствующими службами университета) заимствованные средства согласно распоряжению отражаются </a:t>
            </a:r>
            <a:r>
              <a:rPr lang="ru-RU" sz="1200" kern="100" dirty="0" err="1" smtClean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ДЭиФ</a:t>
            </a:r>
            <a:r>
              <a:rPr lang="ru-RU" sz="1200" kern="100" dirty="0" smtClean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на л/счете договора и доступны к расходованию с последующим восстановлением из средств Заказчика согласно условиям договора.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1200" kern="100" dirty="0" smtClean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EE27C-14EB-48C6-A626-3BF9FCE7001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480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9FBF2D5-CC98-4865-AAF1-0098D7361058}" type="datetime1">
              <a:rPr lang="ru-RU" smtClean="0"/>
              <a:t>20.05.26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2AEC641-83CF-4D43-8E41-650768C5CA8D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801F8-DFF7-4695-91DA-CBB524850D1F}" type="datetime1">
              <a:rPr lang="ru-RU" smtClean="0"/>
              <a:t>20.05.26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C641-83CF-4D43-8E41-650768C5CA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B7DB8-16C3-4687-A8BB-BFA451EAB740}" type="datetime1">
              <a:rPr lang="ru-RU" smtClean="0"/>
              <a:t>20.05.26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C641-83CF-4D43-8E41-650768C5CA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F89D-DCE7-4C91-8204-2333815B41C4}" type="datetime1">
              <a:rPr lang="ru-RU" smtClean="0"/>
              <a:t>20.05.26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C641-83CF-4D43-8E41-650768C5CA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EAF4BD-003D-4085-B83A-DB1DE831CCBE}" type="datetime1">
              <a:rPr lang="ru-RU" smtClean="0"/>
              <a:t>20.05.26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AEC641-83CF-4D43-8E41-650768C5CA8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BEF97-6108-4101-9174-14A8047C360E}" type="datetime1">
              <a:rPr lang="ru-RU" smtClean="0"/>
              <a:t>20.05.26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C641-83CF-4D43-8E41-650768C5CA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E15FC-CB3A-49EF-A23D-8717D63C5472}" type="datetime1">
              <a:rPr lang="ru-RU" smtClean="0"/>
              <a:t>20.05.26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C641-83CF-4D43-8E41-650768C5CA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2FD7-ACE7-4B8F-A40D-24154A4B30CA}" type="datetime1">
              <a:rPr lang="ru-RU" smtClean="0"/>
              <a:t>20.05.26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C641-83CF-4D43-8E41-650768C5CA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C50A6-42F6-4EED-A704-240923DEE30D}" type="datetime1">
              <a:rPr lang="ru-RU" smtClean="0"/>
              <a:t>20.05.26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C641-83CF-4D43-8E41-650768C5CA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685805-7AE7-49C6-A592-F7A2595974F5}" type="datetime1">
              <a:rPr lang="ru-RU" smtClean="0"/>
              <a:t>20.05.26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AEC641-83CF-4D43-8E41-650768C5CA8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31CD1D-EB2E-41E1-8DD6-CAB5690276BB}" type="datetime1">
              <a:rPr lang="ru-RU" smtClean="0"/>
              <a:t>20.05.26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AEC641-83CF-4D43-8E41-650768C5CA8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39EFCB31-F5E3-47FF-8D4C-FFC1D42C1C1E}" type="datetime1">
              <a:rPr lang="ru-RU" smtClean="0"/>
              <a:t>20.05.26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02AEC641-83CF-4D43-8E41-650768C5CA8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175" indent="-384175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32897" y="1301360"/>
            <a:ext cx="981906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dirty="0">
              <a:solidFill>
                <a:schemeClr val="tx2"/>
              </a:solidFill>
              <a:latin typeface="Arial Black" panose="020B0A040201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3600" b="1" dirty="0" smtClean="0">
                <a:solidFill>
                  <a:schemeClr val="tx2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Основные вопросы </a:t>
            </a:r>
            <a:r>
              <a:rPr lang="ru-RU" sz="3600" b="1" dirty="0" smtClean="0">
                <a:solidFill>
                  <a:schemeClr val="tx2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финансово-экономического сопровождения </a:t>
            </a:r>
            <a:r>
              <a:rPr lang="ru-RU" sz="3600" b="1" dirty="0">
                <a:solidFill>
                  <a:schemeClr val="tx2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договоров в рамках научной деятельности </a:t>
            </a:r>
          </a:p>
        </p:txBody>
      </p:sp>
    </p:spTree>
    <p:extLst>
      <p:ext uri="{BB962C8B-B14F-4D97-AF65-F5344CB8AC3E}">
        <p14:creationId xmlns:p14="http://schemas.microsoft.com/office/powerpoint/2010/main" val="240763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C641-83CF-4D43-8E41-650768C5CA8D}" type="slidenum">
              <a:rPr lang="ru-RU" smtClean="0"/>
              <a:t>10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18" y="177159"/>
            <a:ext cx="1645620" cy="44364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1013" t="5160" r="37530" b="41593"/>
          <a:stretch/>
        </p:blipFill>
        <p:spPr>
          <a:xfrm>
            <a:off x="826617" y="177158"/>
            <a:ext cx="8529523" cy="418701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091486" y="1215237"/>
            <a:ext cx="27017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Инструкция по запуску в СЭД "Директум" распоряжения о внутреннем заимствовании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79005" y="5203285"/>
            <a:ext cx="27017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Шаблон распоряжения о внутреннем заимствовании (наука/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внебюджет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448517" y="5127540"/>
            <a:ext cx="27017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Шаблон распоряжения о внутреннем заимствовании (наука/различный КФО и/или КПС)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1742" y="1888635"/>
            <a:ext cx="1681233" cy="16812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8933" y="4943514"/>
            <a:ext cx="1445986" cy="144598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5295" y="4812481"/>
            <a:ext cx="1513649" cy="151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70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143381" y="221822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3" name="Заголовок 1"/>
          <p:cNvSpPr txBox="1"/>
          <p:nvPr/>
        </p:nvSpPr>
        <p:spPr>
          <a:xfrm>
            <a:off x="6695439" y="752097"/>
            <a:ext cx="5019039" cy="6926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/>
              <a:t>Расходы по проекту РНФ</a:t>
            </a:r>
            <a:endParaRPr lang="ru-RU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858" y="283454"/>
            <a:ext cx="1645620" cy="443643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721112" y="268013"/>
            <a:ext cx="8839854" cy="691457"/>
          </a:xfrm>
        </p:spPr>
        <p:txBody>
          <a:bodyPr>
            <a:noAutofit/>
          </a:bodyPr>
          <a:lstStyle/>
          <a:p>
            <a:r>
              <a:rPr lang="ru-RU" sz="2500" b="1" dirty="0">
                <a:solidFill>
                  <a:srgbClr val="012B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Гранты РНФ - на что необходимо обратить внимание</a:t>
            </a:r>
            <a:r>
              <a:rPr lang="ru-RU" sz="2600" b="1" dirty="0">
                <a:latin typeface="Arial Black" panose="020B0A04020102020204" pitchFamily="34" charset="0"/>
              </a:rPr>
              <a:t/>
            </a:r>
            <a:br>
              <a:rPr lang="ru-RU" sz="2600" b="1" dirty="0">
                <a:latin typeface="Arial Black" panose="020B0A04020102020204" pitchFamily="34" charset="0"/>
              </a:rPr>
            </a:br>
            <a:r>
              <a:rPr lang="ru-RU" sz="1200" b="1" dirty="0" smtClean="0">
                <a:solidFill>
                  <a:srgbClr val="012B14"/>
                </a:solidFill>
              </a:rPr>
              <a:t/>
            </a:r>
            <a:br>
              <a:rPr lang="ru-RU" sz="1200" b="1" dirty="0" smtClean="0">
                <a:solidFill>
                  <a:srgbClr val="012B14"/>
                </a:solidFill>
              </a:rPr>
            </a:br>
            <a:r>
              <a:rPr lang="ru-RU" sz="1200" b="1" dirty="0">
                <a:solidFill>
                  <a:srgbClr val="012B14"/>
                </a:solidFill>
              </a:rPr>
              <a:t/>
            </a:r>
            <a:br>
              <a:rPr lang="ru-RU" sz="1200" b="1" dirty="0">
                <a:solidFill>
                  <a:srgbClr val="012B14"/>
                </a:solidFill>
              </a:rPr>
            </a:br>
            <a:endParaRPr lang="ru-RU" sz="1200" b="1" dirty="0">
              <a:solidFill>
                <a:srgbClr val="012B14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10320" y="897478"/>
            <a:ext cx="1124042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/>
              <a:t>Командировки и публикации (</a:t>
            </a:r>
            <a:r>
              <a:rPr lang="ru-RU" sz="1600" b="1" u="sng" dirty="0" err="1"/>
              <a:t>бОльшая</a:t>
            </a:r>
            <a:r>
              <a:rPr lang="ru-RU" sz="1600" b="1" u="sng" dirty="0"/>
              <a:t> часть возвратов средств связана именно с командировками</a:t>
            </a:r>
            <a:r>
              <a:rPr lang="ru-RU" sz="1600" b="1" u="sng" dirty="0" smtClean="0"/>
              <a:t>):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12B14"/>
                </a:solidFill>
              </a:rPr>
              <a:t>при </a:t>
            </a:r>
            <a:r>
              <a:rPr lang="ru-RU" sz="1400" dirty="0">
                <a:solidFill>
                  <a:srgbClr val="012B14"/>
                </a:solidFill>
              </a:rPr>
              <a:t>подготовке отчетов и проверках РНФ всегда необходимо предоставление первичных документов по ним, вплоть до программ конференций и </a:t>
            </a:r>
            <a:r>
              <a:rPr lang="ru-RU" sz="1400" dirty="0" smtClean="0">
                <a:solidFill>
                  <a:srgbClr val="012B14"/>
                </a:solidFill>
              </a:rPr>
              <a:t>публикаций;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12B14"/>
                </a:solidFill>
              </a:rPr>
              <a:t>тематика </a:t>
            </a:r>
            <a:r>
              <a:rPr lang="ru-RU" sz="1400" dirty="0">
                <a:solidFill>
                  <a:srgbClr val="012B14"/>
                </a:solidFill>
              </a:rPr>
              <a:t>доклада должна совпадать с темой проекта РНФ, в рамках которого данный доклад </a:t>
            </a:r>
            <a:r>
              <a:rPr lang="ru-RU" sz="1400" dirty="0" smtClean="0">
                <a:solidFill>
                  <a:srgbClr val="012B14"/>
                </a:solidFill>
              </a:rPr>
              <a:t>делается;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12B14"/>
                </a:solidFill>
              </a:rPr>
              <a:t>сроки </a:t>
            </a:r>
            <a:r>
              <a:rPr lang="ru-RU" sz="1400" dirty="0">
                <a:solidFill>
                  <a:srgbClr val="012B14"/>
                </a:solidFill>
              </a:rPr>
              <a:t>командировки должны совпадать с датами проведения мероприятия/конференции </a:t>
            </a:r>
            <a:r>
              <a:rPr lang="ru-RU" sz="1400" dirty="0" smtClean="0">
                <a:solidFill>
                  <a:srgbClr val="012B14"/>
                </a:solidFill>
              </a:rPr>
              <a:t>- запрещается </a:t>
            </a:r>
            <a:r>
              <a:rPr lang="ru-RU" sz="1400" dirty="0">
                <a:solidFill>
                  <a:srgbClr val="012B14"/>
                </a:solidFill>
              </a:rPr>
              <a:t>приезжать раньше/уезжать </a:t>
            </a:r>
            <a:r>
              <a:rPr lang="ru-RU" sz="1400" dirty="0" smtClean="0">
                <a:solidFill>
                  <a:srgbClr val="012B14"/>
                </a:solidFill>
              </a:rPr>
              <a:t>позже;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12B14"/>
                </a:solidFill>
              </a:rPr>
              <a:t>с </a:t>
            </a:r>
            <a:r>
              <a:rPr lang="ru-RU" sz="1400" dirty="0">
                <a:solidFill>
                  <a:srgbClr val="012B14"/>
                </a:solidFill>
              </a:rPr>
              <a:t>одним докладом может поехать только один </a:t>
            </a:r>
            <a:r>
              <a:rPr lang="ru-RU" sz="1400" dirty="0" smtClean="0">
                <a:solidFill>
                  <a:srgbClr val="012B14"/>
                </a:solidFill>
              </a:rPr>
              <a:t>человек;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12B14"/>
                </a:solidFill>
              </a:rPr>
              <a:t>нельзя </a:t>
            </a:r>
            <a:r>
              <a:rPr lang="ru-RU" sz="1400" dirty="0">
                <a:solidFill>
                  <a:srgbClr val="012B14"/>
                </a:solidFill>
              </a:rPr>
              <a:t>оплачивать </a:t>
            </a:r>
            <a:r>
              <a:rPr lang="ru-RU" sz="1400" dirty="0" err="1">
                <a:solidFill>
                  <a:srgbClr val="012B14"/>
                </a:solidFill>
              </a:rPr>
              <a:t>оргвзнос</a:t>
            </a:r>
            <a:r>
              <a:rPr lang="ru-RU" sz="1400" dirty="0">
                <a:solidFill>
                  <a:srgbClr val="012B14"/>
                </a:solidFill>
              </a:rPr>
              <a:t> за участие в конференции и публикацию доклада за коллегу со своей банковской </a:t>
            </a:r>
            <a:r>
              <a:rPr lang="ru-RU" sz="1400" dirty="0" smtClean="0">
                <a:solidFill>
                  <a:srgbClr val="012B14"/>
                </a:solidFill>
              </a:rPr>
              <a:t>картой;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12B14"/>
                </a:solidFill>
              </a:rPr>
              <a:t>в </a:t>
            </a:r>
            <a:r>
              <a:rPr lang="ru-RU" sz="1400" dirty="0">
                <a:solidFill>
                  <a:srgbClr val="012B14"/>
                </a:solidFill>
              </a:rPr>
              <a:t>публикациях статей обязательна ссылка на соглашение</a:t>
            </a:r>
            <a:r>
              <a:rPr lang="ru-RU" sz="1400" dirty="0" smtClean="0">
                <a:solidFill>
                  <a:srgbClr val="012B14"/>
                </a:solidFill>
              </a:rPr>
              <a:t>.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21112" y="3104962"/>
            <a:ext cx="11240429" cy="2510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1600" b="1" u="sng" dirty="0" smtClean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Вознаграждение:</a:t>
            </a:r>
            <a:endParaRPr lang="ru-RU" sz="1600" u="sng" dirty="0" smtClean="0">
              <a:latin typeface="Calibri" panose="020F0502020204030204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12B14"/>
                </a:solidFill>
              </a:rPr>
              <a:t>необходимо </a:t>
            </a:r>
            <a:r>
              <a:rPr lang="ru-RU" sz="1400" dirty="0">
                <a:solidFill>
                  <a:srgbClr val="012B14"/>
                </a:solidFill>
              </a:rPr>
              <a:t>отслеживать пропорцию выплат руководителю и молодым членам коллектива в соответствии с условиями </a:t>
            </a:r>
            <a:r>
              <a:rPr lang="ru-RU" sz="1400" dirty="0" smtClean="0">
                <a:solidFill>
                  <a:srgbClr val="012B14"/>
                </a:solidFill>
              </a:rPr>
              <a:t>соглашения;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12B14"/>
                </a:solidFill>
              </a:rPr>
              <a:t>компенсация </a:t>
            </a:r>
            <a:r>
              <a:rPr lang="ru-RU" sz="1400" dirty="0">
                <a:solidFill>
                  <a:srgbClr val="012B14"/>
                </a:solidFill>
              </a:rPr>
              <a:t>при увольнении и отпускные выплаты в вузе формируются пропорционально ИЗ ВСЕХ источников финансирования, поэтому в июне (когда ППС идут в отпуск) и в конце года (при увольнении) могут возникать незапланированные </a:t>
            </a:r>
            <a:r>
              <a:rPr lang="ru-RU" sz="1400" dirty="0" smtClean="0">
                <a:solidFill>
                  <a:srgbClr val="012B14"/>
                </a:solidFill>
              </a:rPr>
              <a:t>выплаты (в </a:t>
            </a:r>
            <a:r>
              <a:rPr lang="ru-RU" sz="1400" dirty="0">
                <a:solidFill>
                  <a:srgbClr val="012B14"/>
                </a:solidFill>
              </a:rPr>
              <a:t>связи с этим необходимо изначально закладывать небольшой резерв для возможности корректировки пропорций </a:t>
            </a:r>
            <a:r>
              <a:rPr lang="ru-RU" sz="1400" dirty="0" smtClean="0">
                <a:solidFill>
                  <a:srgbClr val="012B14"/>
                </a:solidFill>
              </a:rPr>
              <a:t>выплат):</a:t>
            </a:r>
            <a:endParaRPr lang="ru-RU" sz="1400" dirty="0">
              <a:solidFill>
                <a:srgbClr val="012B14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12B14"/>
                </a:solidFill>
              </a:rPr>
              <a:t>выплаты </a:t>
            </a:r>
            <a:r>
              <a:rPr lang="ru-RU" sz="1400" dirty="0">
                <a:solidFill>
                  <a:srgbClr val="012B14"/>
                </a:solidFill>
              </a:rPr>
              <a:t>по РНФ членам научного коллектива оформляются через трудоустройство или оформление надбавок за дополнительные работы (для ППС обязательно</a:t>
            </a:r>
            <a:r>
              <a:rPr lang="ru-RU" sz="1400" dirty="0" smtClean="0">
                <a:solidFill>
                  <a:srgbClr val="012B14"/>
                </a:solidFill>
              </a:rPr>
              <a:t>);</a:t>
            </a:r>
            <a:endParaRPr lang="ru-RU" sz="1400" dirty="0">
              <a:solidFill>
                <a:srgbClr val="012B14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12B14"/>
                </a:solidFill>
              </a:rPr>
              <a:t>руководителю </a:t>
            </a:r>
            <a:r>
              <a:rPr lang="ru-RU" sz="1400" dirty="0">
                <a:solidFill>
                  <a:srgbClr val="012B14"/>
                </a:solidFill>
              </a:rPr>
              <a:t>необходимо следить за сроками составления приказов о включении/ исключении работников в научный коллектив и рабочую группу, в том числе и о смене их </a:t>
            </a:r>
            <a:r>
              <a:rPr lang="ru-RU" sz="1400" dirty="0" smtClean="0">
                <a:solidFill>
                  <a:srgbClr val="012B14"/>
                </a:solidFill>
              </a:rPr>
              <a:t>должностей;</a:t>
            </a:r>
            <a:endParaRPr lang="ru-RU" sz="1400" dirty="0">
              <a:solidFill>
                <a:srgbClr val="012B14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12B14"/>
                </a:solidFill>
              </a:rPr>
              <a:t>переход </a:t>
            </a:r>
            <a:r>
              <a:rPr lang="ru-RU" sz="1400" dirty="0">
                <a:solidFill>
                  <a:srgbClr val="012B14"/>
                </a:solidFill>
              </a:rPr>
              <a:t>члена научного коллектива из категории "молодой" в "немолодой" в соответствии с условиями предоставления гранта контролируется руководителем </a:t>
            </a:r>
            <a:r>
              <a:rPr lang="ru-RU" sz="1400" dirty="0" smtClean="0">
                <a:solidFill>
                  <a:srgbClr val="012B14"/>
                </a:solidFill>
              </a:rPr>
              <a:t>гранта</a:t>
            </a:r>
            <a:r>
              <a:rPr lang="ru-RU" sz="1400" dirty="0">
                <a:solidFill>
                  <a:srgbClr val="012B14"/>
                </a:solidFill>
              </a:rPr>
              <a:t>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10320" y="5760582"/>
            <a:ext cx="11240429" cy="5712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Оборудование:</a:t>
            </a:r>
            <a:endParaRPr lang="ru-RU" sz="1600" u="sng" dirty="0" smtClean="0">
              <a:latin typeface="Calibri" panose="020F050202020403020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12B14"/>
                </a:solidFill>
              </a:rPr>
              <a:t>за счет средств грантов РНФ осуществляется закупка ТОЛЬКО специального оборудования.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143381" y="221822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3" name="Заголовок 1"/>
          <p:cNvSpPr txBox="1"/>
          <p:nvPr/>
        </p:nvSpPr>
        <p:spPr>
          <a:xfrm>
            <a:off x="6695439" y="752097"/>
            <a:ext cx="5019039" cy="6926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/>
              <a:t>Расходы по проекту РНФ</a:t>
            </a:r>
            <a:endParaRPr lang="ru-RU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858" y="283454"/>
            <a:ext cx="1645620" cy="443643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721111" y="268013"/>
            <a:ext cx="8988799" cy="691457"/>
          </a:xfrm>
        </p:spPr>
        <p:txBody>
          <a:bodyPr>
            <a:noAutofit/>
          </a:bodyPr>
          <a:lstStyle/>
          <a:p>
            <a:r>
              <a:rPr lang="ru-RU" sz="2500" b="1" dirty="0">
                <a:solidFill>
                  <a:srgbClr val="012B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Гранты РНФ - на что необходимо обратить внимание</a:t>
            </a:r>
            <a:br>
              <a:rPr lang="ru-RU" sz="2500" b="1" dirty="0">
                <a:solidFill>
                  <a:srgbClr val="012B1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solidFill>
                  <a:srgbClr val="012B14"/>
                </a:solidFill>
              </a:rPr>
              <a:t/>
            </a:r>
            <a:br>
              <a:rPr lang="ru-RU" sz="1200" b="1" dirty="0" smtClean="0">
                <a:solidFill>
                  <a:srgbClr val="012B14"/>
                </a:solidFill>
              </a:rPr>
            </a:br>
            <a:r>
              <a:rPr lang="ru-RU" sz="1200" b="1" dirty="0">
                <a:solidFill>
                  <a:srgbClr val="012B14"/>
                </a:solidFill>
              </a:rPr>
              <a:t/>
            </a:r>
            <a:br>
              <a:rPr lang="ru-RU" sz="1200" b="1" dirty="0">
                <a:solidFill>
                  <a:srgbClr val="012B14"/>
                </a:solidFill>
              </a:rPr>
            </a:br>
            <a:endParaRPr lang="ru-RU" sz="1200" b="1" dirty="0">
              <a:solidFill>
                <a:srgbClr val="012B14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32996" y="727097"/>
            <a:ext cx="1124042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000" b="1" u="sng" dirty="0">
                <a:solidFill>
                  <a:srgbClr val="FF0000"/>
                </a:solidFill>
              </a:rPr>
              <a:t>РНФ НЕ допускает</a:t>
            </a:r>
            <a:r>
              <a:rPr lang="ru-RU" sz="2000" b="1" u="sng" dirty="0" smtClean="0">
                <a:solidFill>
                  <a:srgbClr val="FF0000"/>
                </a:solidFill>
              </a:rPr>
              <a:t>: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12B14"/>
                </a:solidFill>
              </a:rPr>
              <a:t>финансирование </a:t>
            </a:r>
            <a:r>
              <a:rPr lang="ru-RU" sz="1400" dirty="0">
                <a:solidFill>
                  <a:srgbClr val="012B14"/>
                </a:solidFill>
              </a:rPr>
              <a:t>текущего ремонта помещений и оборудования (только модернизация);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12B14"/>
                </a:solidFill>
              </a:rPr>
              <a:t>продление действия закупленных ранее (не за счет РНФ) лицензий, подписок или закупка ПО и/или подписки на университет в целом;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12B14"/>
                </a:solidFill>
              </a:rPr>
              <a:t>оплату публикаций, выполненных не в ходе реализации Проекта (например, вышедших до подписания соглашения) или не по тематике Проекта;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12B14"/>
                </a:solidFill>
              </a:rPr>
              <a:t>закупку офисной мебели, канцелярии, бумаги и т.п.;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12B14"/>
                </a:solidFill>
              </a:rPr>
              <a:t>расходы на приобретение компьютерной техники, ПО, необходимость которых не обусловлена созданием новых рабочих мест, предусмотренных условиями соглашения;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32996" y="3143090"/>
            <a:ext cx="11194330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На всех документах, связанных с 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грантом РНФ, </a:t>
            </a: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должна быть 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подпись </a:t>
            </a: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руководителя 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Проекта, </a:t>
            </a: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в том числе на 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изменениях </a:t>
            </a: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штатного расписания, 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приказах </a:t>
            </a: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о 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командировании и др.</a:t>
            </a:r>
            <a:endParaRPr lang="ru-RU" sz="2000" b="1" dirty="0">
              <a:solidFill>
                <a:srgbClr val="FF0000"/>
              </a:solidFill>
              <a:effectLst/>
              <a:latin typeface="Calibri" panose="020F050202020403020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1790" y="4588618"/>
            <a:ext cx="24588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Комментарии по вопросам целевого использования средств грантов Российского научного фонда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0633" y="4123307"/>
            <a:ext cx="1799540" cy="179954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365159" y="4470712"/>
            <a:ext cx="24588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Памятка руководителю гранта РНФ о целевом расходовании средств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2784" y="4172601"/>
            <a:ext cx="1888884" cy="18888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314" y="188402"/>
            <a:ext cx="9392954" cy="587010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>
                <a:solidFill>
                  <a:srgbClr val="012B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Авансовые платежи при казначейском сопровождении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C641-83CF-4D43-8E41-650768C5CA8D}" type="slidenum">
              <a:rPr lang="ru-RU" smtClean="0"/>
              <a:t>13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18" y="177159"/>
            <a:ext cx="1645620" cy="44364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54928" y="1425471"/>
            <a:ext cx="10638263" cy="5027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>
                <a:latin typeface="+mj-lt"/>
                <a:ea typeface="Calibri" panose="020F0502020204030204" charset="0"/>
              </a:rPr>
              <a:t>Права и обязанности Исполнителя:</a:t>
            </a:r>
          </a:p>
          <a:p>
            <a:pPr algn="just"/>
            <a:r>
              <a:rPr lang="ru-RU" sz="1400" dirty="0">
                <a:latin typeface="+mj-lt"/>
                <a:ea typeface="Calibri" panose="020F0502020204030204" charset="0"/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srgbClr val="012B14"/>
                </a:solidFill>
                <a:latin typeface="+mj-lt"/>
                <a:ea typeface="等线 Light"/>
              </a:rPr>
              <a:t>Открыть лицевой счет в территориальном органе Федерального казначейства в целях осуществления и отражения операций с целевыми средствами в соответствии с порядком, утвержденным Федеральным казначейством, и в течение 3-х рабочих дней предоставить его реквизиты Заказчику с приложением копии соответствующего уведомления Федерального казначейства.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srgbClr val="012B14"/>
                </a:solidFill>
                <a:latin typeface="+mj-lt"/>
                <a:ea typeface="等线 Light"/>
              </a:rPr>
              <a:t>Представлять в территориальный орган Федерального казначейства соответствующие документы, предусмотренные Порядком 214н.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srgbClr val="012B14"/>
                </a:solidFill>
                <a:latin typeface="+mj-lt"/>
                <a:ea typeface="等线 Light"/>
              </a:rPr>
              <a:t>Указывать в заключаемых им контрактах (договорах), а также в распоряжениях о совершении казначейских платежей, и документах, установленных Порядком 214н, идентификатор государственного контракта, сформированный в соответствии с Порядком № 205н.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srgbClr val="012B14"/>
                </a:solidFill>
                <a:latin typeface="+mj-lt"/>
                <a:ea typeface="等线 Light"/>
              </a:rPr>
              <a:t>Предусматривать в контрактах (договорах), заключаемых во исполнение настоящего договора, обязанность открытия исполнителям (соисполнителям) лицевых счетов в территориальном органе Федерального казначейства в целях осуществления и отражения операций с целевыми средствами в соответствии с порядком, утвержденным Федеральным казначейством.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srgbClr val="012B14"/>
                </a:solidFill>
                <a:latin typeface="+mj-lt"/>
                <a:ea typeface="等线 Light"/>
              </a:rPr>
              <a:t>Предусмотреть в контрактах (договорах), заключаемых в рамках исполнения настоящего договора, положения, предусмотренные пунктами 2 и 3 статьи 242.23 Бюджетного кодекса Российской Федерации, подпунктами а) – ж) пункта 10 Правил, пунктом 16 Правил.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srgbClr val="012B14"/>
                </a:solidFill>
                <a:latin typeface="+mj-lt"/>
                <a:ea typeface="等线 Light"/>
              </a:rPr>
              <a:t>Формировать и предоставлять информацию о структуре цены договора в случаях, установленных Правительством Российской Федерации в порядке и по форме, установленной Министерством финансов Российской Федерации.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srgbClr val="012B14"/>
                </a:solidFill>
                <a:latin typeface="+mj-lt"/>
                <a:ea typeface="等线 Light"/>
              </a:rPr>
              <a:t>Соблюдать запреты, установленные пунктом 3 статьи 242.23 Бюджетного кодекса Российской Федерации.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srgbClr val="012B14"/>
                </a:solidFill>
                <a:latin typeface="+mj-lt"/>
                <a:ea typeface="等线 Light"/>
              </a:rPr>
              <a:t>Соблюдать в установленных Правительством Российской Федерации случаях положения, предусмотренные статьей 242.24 Бюджетного кодекса Российской Федерации.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srgbClr val="012B14"/>
                </a:solidFill>
                <a:latin typeface="+mj-lt"/>
                <a:ea typeface="等线 Light"/>
              </a:rPr>
              <a:t>Предусмотреть в контрактах (договорах), заключаемых в рамках исполнения настоящего договора с единственным поставщиком (подрядчиком, исполнителем) условия, предусмотренные пунктом 5 Расширенных правил.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srgbClr val="012B14"/>
                </a:solidFill>
                <a:latin typeface="+mj-lt"/>
                <a:ea typeface="等线 Light"/>
              </a:rPr>
              <a:t>Вести раздельный учет результатов финансово-хозяйственной деятельности в соответствии с Порядком 210н.</a:t>
            </a: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srgbClr val="012B14"/>
                </a:solidFill>
                <a:latin typeface="+mj-lt"/>
                <a:cs typeface="Times New Roman" panose="02020603050405020304" pitchFamily="18" charset="0"/>
              </a:rPr>
              <a:t>Предоставлять в территориальный орган Федерального казначейства согласно п.4 Порядка 214н сведения об операциях с целевыми средствами в размере согласно п. 3.1. договора, включая размер прибыли, предусмотренный в цене договора, </a:t>
            </a:r>
            <a:r>
              <a:rPr lang="ru-RU" sz="1300" u="sng" dirty="0">
                <a:solidFill>
                  <a:srgbClr val="012B14"/>
                </a:solidFill>
                <a:latin typeface="+mj-lt"/>
                <a:cs typeface="Times New Roman" panose="02020603050405020304" pitchFamily="18" charset="0"/>
              </a:rPr>
              <a:t>утвержденные Исполнителем</a:t>
            </a:r>
            <a:r>
              <a:rPr lang="ru-RU" sz="1300" dirty="0">
                <a:solidFill>
                  <a:srgbClr val="012B14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ru-RU" sz="1300" dirty="0">
              <a:solidFill>
                <a:srgbClr val="012B14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54928" y="872114"/>
            <a:ext cx="11036910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/>
              <a:t>Приказ Минфина России от 17.12.2021 N 214н (ред. от 27.06.2025) "Об утверждении Порядка осуществления территориальными органами Федерального казначейства санкционирования операций со средствами участников казначейского сопровождения"</a:t>
            </a:r>
            <a:endParaRPr lang="ru-RU" sz="1400" dirty="0">
              <a:latin typeface="+mj-lt"/>
              <a:ea typeface="Calibri" panose="020F050202020403020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7828" y="2135459"/>
            <a:ext cx="9601200" cy="1485900"/>
          </a:xfrm>
        </p:spPr>
        <p:txBody>
          <a:bodyPr/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Спасибо за внимание!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C641-83CF-4D43-8E41-650768C5CA8D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A44D6E8-C012-A849-3169-38C1CBEFE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/>
          <p:nvPr/>
        </p:nvPicPr>
        <p:blipFill rotWithShape="1">
          <a:blip r:embed="rId3"/>
          <a:srcRect l="26237" t="35229" r="12730" b="19090"/>
          <a:stretch/>
        </p:blipFill>
        <p:spPr bwMode="auto">
          <a:xfrm>
            <a:off x="1046074" y="1185062"/>
            <a:ext cx="10526571" cy="53327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046074" y="306673"/>
            <a:ext cx="9409139" cy="455891"/>
          </a:xfrm>
        </p:spPr>
        <p:txBody>
          <a:bodyPr>
            <a:normAutofit/>
          </a:bodyPr>
          <a:lstStyle/>
          <a:p>
            <a:r>
              <a:rPr lang="ru-RU" sz="2500" b="1" dirty="0" smtClean="0">
                <a:solidFill>
                  <a:srgbClr val="012B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Источники финансирования научной деятельности</a:t>
            </a:r>
            <a:endParaRPr lang="ru-RU" sz="2500" b="1" dirty="0">
              <a:solidFill>
                <a:srgbClr val="012B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44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A192223-1DAA-3E75-4C22-C43F873555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21" t="16282" r="32915" b="8074"/>
          <a:stretch/>
        </p:blipFill>
        <p:spPr>
          <a:xfrm>
            <a:off x="684356" y="1443757"/>
            <a:ext cx="6682050" cy="435786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866978" y="829840"/>
            <a:ext cx="270174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Инструкция о ведении хозяйственных договоров по внебюджетной научной деятельности в ОФЭАУ НИОКР </a:t>
            </a:r>
            <a:r>
              <a:rPr lang="ru-RU" sz="1000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ДЭиФ</a:t>
            </a:r>
            <a:r>
              <a:rPr lang="ru-RU" sz="10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0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требующие открытия отдельного расчетного счета в Казначействе/банке)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08715" y="164911"/>
            <a:ext cx="9409139" cy="873847"/>
          </a:xfrm>
        </p:spPr>
        <p:txBody>
          <a:bodyPr>
            <a:normAutofit/>
          </a:bodyPr>
          <a:lstStyle/>
          <a:p>
            <a:r>
              <a:rPr lang="ru-RU" sz="2500" b="1" dirty="0" smtClean="0">
                <a:solidFill>
                  <a:srgbClr val="012B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заключения договоров: куда обращаться, какие документы требуются</a:t>
            </a:r>
            <a:endParaRPr lang="ru-RU" sz="2500" b="1" dirty="0">
              <a:solidFill>
                <a:srgbClr val="012B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6774" y="1746644"/>
            <a:ext cx="1602157" cy="160215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866980" y="4001657"/>
            <a:ext cx="27017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№ 1859 от 23.06.2025 Об утверждении графика документооборота между УБУ, </a:t>
            </a:r>
            <a:r>
              <a:rPr lang="ru-RU" sz="10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ДЭиФ</a:t>
            </a:r>
            <a:r>
              <a:rPr lang="ru-RU" sz="10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руководителями лицевых счетов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5157" y="4709543"/>
            <a:ext cx="1596276" cy="159627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540440" y="5707735"/>
            <a:ext cx="2231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Инструкция о доступе к программе Смета+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1840" y="5235839"/>
            <a:ext cx="1343903" cy="134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87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C641-83CF-4D43-8E41-650768C5CA8D}" type="slidenum">
              <a:rPr lang="ru-RU" smtClean="0"/>
              <a:t>4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18" y="177159"/>
            <a:ext cx="1645620" cy="44364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CA5B6B6-EBE6-9554-DA9A-D980A4E3E8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255" t="14420" r="18441" b="73370"/>
          <a:stretch/>
        </p:blipFill>
        <p:spPr>
          <a:xfrm>
            <a:off x="2874874" y="743418"/>
            <a:ext cx="7702570" cy="1026862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837079" y="287526"/>
            <a:ext cx="9409139" cy="455891"/>
          </a:xfrm>
        </p:spPr>
        <p:txBody>
          <a:bodyPr>
            <a:normAutofit/>
          </a:bodyPr>
          <a:lstStyle/>
          <a:p>
            <a:r>
              <a:rPr lang="ru-RU" sz="2500" b="1" dirty="0" smtClean="0">
                <a:solidFill>
                  <a:srgbClr val="012B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найти документы по научной деятельности?</a:t>
            </a:r>
            <a:endParaRPr lang="ru-RU" sz="2500" b="1" dirty="0">
              <a:solidFill>
                <a:srgbClr val="012B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/>
          <p:nvPr/>
        </p:nvPicPr>
        <p:blipFill rotWithShape="1">
          <a:blip r:embed="rId5"/>
          <a:srcRect l="16200" t="4284" r="17260" b="6469"/>
          <a:stretch/>
        </p:blipFill>
        <p:spPr bwMode="auto">
          <a:xfrm>
            <a:off x="1121283" y="2092274"/>
            <a:ext cx="5967146" cy="4440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1685" y="2472538"/>
            <a:ext cx="2564931" cy="256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04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3332" y="132582"/>
            <a:ext cx="9568081" cy="553218"/>
          </a:xfrm>
        </p:spPr>
        <p:txBody>
          <a:bodyPr>
            <a:noAutofit/>
          </a:bodyPr>
          <a:lstStyle/>
          <a:p>
            <a:pPr algn="ctr"/>
            <a:r>
              <a:rPr lang="ru-RU" sz="2100" b="1" dirty="0">
                <a:solidFill>
                  <a:srgbClr val="012B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Регламент формирования и утверждения смет доходов и расходов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C641-83CF-4D43-8E41-650768C5CA8D}" type="slidenum">
              <a:rPr lang="ru-RU" smtClean="0"/>
              <a:t>5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853" y="242157"/>
            <a:ext cx="1645620" cy="4436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34460" y="877790"/>
            <a:ext cx="293653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2817 от 07.10.2025 «Об утверждении Регламента формирования и утверждения смет доходов и расходов по научной деятельности ФГАОУ ВО «СПбПУ» на 2026 год и внесения в них изменений»</a:t>
            </a:r>
          </a:p>
          <a:p>
            <a:pPr algn="ctr"/>
            <a:endParaRPr lang="ru-RU" sz="12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dirty="0">
                <a:solidFill>
                  <a:srgbClr val="012B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893" y="2038921"/>
            <a:ext cx="3231672" cy="45733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209" y="844798"/>
            <a:ext cx="5491481" cy="57674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2917" y="767150"/>
            <a:ext cx="1790940" cy="179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37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C641-83CF-4D43-8E41-650768C5CA8D}" type="slidenum">
              <a:rPr lang="ru-RU" smtClean="0"/>
              <a:t>6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788" y="44441"/>
            <a:ext cx="1645620" cy="44364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ECCACE8-0A62-7B86-D5DC-A990D9B5A2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143" t="6064" r="5680" b="22468"/>
          <a:stretch/>
        </p:blipFill>
        <p:spPr>
          <a:xfrm>
            <a:off x="892453" y="2566840"/>
            <a:ext cx="6239866" cy="388654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65AF9FB-2638-91E5-C714-D9F3E8E6A10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570" t="5513" r="2093" b="25544"/>
          <a:stretch/>
        </p:blipFill>
        <p:spPr>
          <a:xfrm>
            <a:off x="6093561" y="488084"/>
            <a:ext cx="5588814" cy="31666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9195" y="4081699"/>
            <a:ext cx="2371687" cy="2371687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75083" y="397712"/>
            <a:ext cx="4791862" cy="553218"/>
          </a:xfrm>
        </p:spPr>
        <p:txBody>
          <a:bodyPr>
            <a:noAutofit/>
          </a:bodyPr>
          <a:lstStyle/>
          <a:p>
            <a:pPr algn="ctr"/>
            <a:r>
              <a:rPr lang="ru-RU" sz="2300" b="1" dirty="0" smtClean="0">
                <a:solidFill>
                  <a:srgbClr val="012B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нужно учесть при составлении сметы</a:t>
            </a:r>
            <a:endParaRPr lang="ru-RU" sz="2300" b="1" dirty="0">
              <a:solidFill>
                <a:srgbClr val="012B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63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C641-83CF-4D43-8E41-650768C5CA8D}" type="slidenum">
              <a:rPr lang="ru-RU" smtClean="0"/>
              <a:t>7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18" y="177159"/>
            <a:ext cx="1645620" cy="44364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317B14E-166C-08C8-3099-E83652B00120}"/>
              </a:ext>
            </a:extLst>
          </p:cNvPr>
          <p:cNvPicPr/>
          <p:nvPr/>
        </p:nvPicPr>
        <p:blipFill rotWithShape="1">
          <a:blip r:embed="rId4"/>
          <a:srcRect t="19641" r="30665" b="26821"/>
          <a:stretch/>
        </p:blipFill>
        <p:spPr bwMode="auto">
          <a:xfrm>
            <a:off x="809923" y="95098"/>
            <a:ext cx="7702904" cy="37600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B825B54-7149-DA77-B1ED-C1E8D4EBA901}"/>
              </a:ext>
            </a:extLst>
          </p:cNvPr>
          <p:cNvPicPr/>
          <p:nvPr/>
        </p:nvPicPr>
        <p:blipFill rotWithShape="1">
          <a:blip r:embed="rId5"/>
          <a:srcRect l="1612" t="5522" r="53651" b="49356"/>
          <a:stretch/>
        </p:blipFill>
        <p:spPr bwMode="auto">
          <a:xfrm>
            <a:off x="7261859" y="4030819"/>
            <a:ext cx="4411981" cy="26426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7679BEB-2728-FD43-CBCD-A5CEE78759C4}"/>
              </a:ext>
            </a:extLst>
          </p:cNvPr>
          <p:cNvPicPr/>
          <p:nvPr/>
        </p:nvPicPr>
        <p:blipFill rotWithShape="1">
          <a:blip r:embed="rId6"/>
          <a:srcRect l="2148" t="1798" r="39365" b="59939"/>
          <a:stretch/>
        </p:blipFill>
        <p:spPr bwMode="auto">
          <a:xfrm>
            <a:off x="1423326" y="3855110"/>
            <a:ext cx="5548060" cy="24842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0864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C641-83CF-4D43-8E41-650768C5CA8D}" type="slidenum">
              <a:rPr lang="ru-RU" smtClean="0"/>
              <a:t>8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18" y="177159"/>
            <a:ext cx="1645620" cy="44364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679BEB-2728-FD43-CBCD-A5CEE78759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13" t="7249" r="28605" b="10464"/>
          <a:stretch/>
        </p:blipFill>
        <p:spPr>
          <a:xfrm>
            <a:off x="1060702" y="321868"/>
            <a:ext cx="6356439" cy="43306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B825B54-7149-DA77-B1ED-C1E8D4EBA90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41" t="50281" r="41573" b="15126"/>
          <a:stretch/>
        </p:blipFill>
        <p:spPr>
          <a:xfrm>
            <a:off x="4963645" y="4345229"/>
            <a:ext cx="6789204" cy="231046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8256" y="1942492"/>
            <a:ext cx="2249118" cy="224911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67281" y="1111495"/>
            <a:ext cx="27017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Шаблон служебной записки на открытие фонда руководителя и отчисления с научных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договоров/счетов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05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C641-83CF-4D43-8E41-650768C5CA8D}" type="slidenum">
              <a:rPr lang="ru-RU" smtClean="0"/>
              <a:t>9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18" y="177159"/>
            <a:ext cx="1645620" cy="44364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4C3DDDD-E4F9-8EFE-489B-CA67EDFA5E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63" t="2643" r="33169" b="30991"/>
          <a:stretch/>
        </p:blipFill>
        <p:spPr>
          <a:xfrm>
            <a:off x="753464" y="512064"/>
            <a:ext cx="9492754" cy="545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27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Другая 4">
      <a:dk1>
        <a:srgbClr val="00A652"/>
      </a:dk1>
      <a:lt1>
        <a:srgbClr val="FFFFFF"/>
      </a:lt1>
      <a:dk2>
        <a:srgbClr val="00A652"/>
      </a:dk2>
      <a:lt2>
        <a:srgbClr val="FFFFFF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189</TotalTime>
  <Words>1761</Words>
  <Application>Microsoft Office PowerPoint</Application>
  <PresentationFormat>Широкоэкранный</PresentationFormat>
  <Paragraphs>114</Paragraphs>
  <Slides>14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Aptos</vt:lpstr>
      <vt:lpstr>Arial</vt:lpstr>
      <vt:lpstr>Arial Black</vt:lpstr>
      <vt:lpstr>Calibri</vt:lpstr>
      <vt:lpstr>等线 Light</vt:lpstr>
      <vt:lpstr>Franklin Gothic Book</vt:lpstr>
      <vt:lpstr>Symbol</vt:lpstr>
      <vt:lpstr>Times New Roman</vt:lpstr>
      <vt:lpstr>Wingdings</vt:lpstr>
      <vt:lpstr>Crop</vt:lpstr>
      <vt:lpstr>  </vt:lpstr>
      <vt:lpstr>Источники финансирования научной деятельности</vt:lpstr>
      <vt:lpstr>Порядок заключения договоров: куда обращаться, какие документы требуются</vt:lpstr>
      <vt:lpstr>Где найти документы по научной деятельности?</vt:lpstr>
      <vt:lpstr>Регламент формирования и утверждения смет доходов и расходов</vt:lpstr>
      <vt:lpstr>Что нужно учесть при составлении сметы</vt:lpstr>
      <vt:lpstr>Презентация PowerPoint</vt:lpstr>
      <vt:lpstr>Презентация PowerPoint</vt:lpstr>
      <vt:lpstr>Презентация PowerPoint</vt:lpstr>
      <vt:lpstr>Презентация PowerPoint</vt:lpstr>
      <vt:lpstr>Гранты РНФ - на что необходимо обратить внимание   </vt:lpstr>
      <vt:lpstr>Гранты РНФ - на что необходимо обратить внимание   </vt:lpstr>
      <vt:lpstr>Авансовые платежи при казначейском сопровождении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Открытие</dc:title>
  <dc:creator>Школяр Екатерина</dc:creator>
  <cp:lastModifiedBy>Наталья О. Васецкая</cp:lastModifiedBy>
  <cp:revision>374</cp:revision>
  <cp:lastPrinted>2023-06-22T11:01:00Z</cp:lastPrinted>
  <dcterms:created xsi:type="dcterms:W3CDTF">2022-09-06T11:29:00Z</dcterms:created>
  <dcterms:modified xsi:type="dcterms:W3CDTF">2026-05-20T11:58:20Z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0E90A24FBB3E46C1B8D233B4F29C64E4_12</vt:lpwstr>
  </property>
  <property fmtid="{D5CDD505-2E9C-101B-9397-08002B2CF9AE}" pid="3" name="KSOProductBuildVer">
    <vt:lpwstr>1049-12.2.0.23196</vt:lpwstr>
  </property>
</Properties>
</file>