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3" r:id="rId2"/>
    <p:sldId id="259" r:id="rId3"/>
    <p:sldId id="299" r:id="rId4"/>
    <p:sldId id="302" r:id="rId5"/>
    <p:sldId id="300" r:id="rId6"/>
    <p:sldId id="301" r:id="rId7"/>
    <p:sldId id="304" r:id="rId8"/>
    <p:sldId id="303" r:id="rId9"/>
    <p:sldId id="309" r:id="rId10"/>
    <p:sldId id="310" r:id="rId11"/>
    <p:sldId id="311" r:id="rId12"/>
    <p:sldId id="312" r:id="rId13"/>
    <p:sldId id="29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B14"/>
    <a:srgbClr val="00A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FB4CD-BF33-4B7D-93C9-A66F33D9EFCB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68AEDAD-8740-49F5-B85E-1C4CA6D7AEFA}">
      <dgm:prSet phldrT="[Текст]"/>
      <dgm:spPr/>
      <dgm:t>
        <a:bodyPr/>
        <a:lstStyle/>
        <a:p>
          <a:r>
            <a:rPr lang="ru-RU" dirty="0" err="1" smtClean="0"/>
            <a:t>ДЭиФ</a:t>
          </a:r>
          <a:endParaRPr lang="ru-RU" dirty="0"/>
        </a:p>
      </dgm:t>
    </dgm:pt>
    <dgm:pt modelId="{85EED593-AD81-4313-AF27-A475D6E18CB8}" type="parTrans" cxnId="{55AA9E3C-8D54-474A-A389-9F47870D1264}">
      <dgm:prSet/>
      <dgm:spPr/>
      <dgm:t>
        <a:bodyPr/>
        <a:lstStyle/>
        <a:p>
          <a:endParaRPr lang="ru-RU"/>
        </a:p>
      </dgm:t>
    </dgm:pt>
    <dgm:pt modelId="{AF0BBD1A-F61D-4452-BB1D-239082E7F308}" type="sibTrans" cxnId="{55AA9E3C-8D54-474A-A389-9F47870D1264}">
      <dgm:prSet/>
      <dgm:spPr/>
      <dgm:t>
        <a:bodyPr/>
        <a:lstStyle/>
        <a:p>
          <a:endParaRPr lang="ru-RU"/>
        </a:p>
      </dgm:t>
    </dgm:pt>
    <dgm:pt modelId="{F29FA276-F9C7-42B5-908E-39C0D1994350}">
      <dgm:prSet phldrT="[Текст]"/>
      <dgm:spPr/>
      <dgm:t>
        <a:bodyPr/>
        <a:lstStyle/>
        <a:p>
          <a:r>
            <a:rPr lang="ru-RU" dirty="0" smtClean="0">
              <a:solidFill>
                <a:srgbClr val="012B14"/>
              </a:solidFill>
            </a:rPr>
            <a:t>Согласовать  договор в СЭД </a:t>
          </a:r>
          <a:r>
            <a:rPr lang="en-US" dirty="0" err="1" smtClean="0">
              <a:solidFill>
                <a:srgbClr val="012B14"/>
              </a:solidFill>
            </a:rPr>
            <a:t>Directum</a:t>
          </a:r>
          <a:endParaRPr lang="ru-RU" dirty="0">
            <a:solidFill>
              <a:srgbClr val="012B14"/>
            </a:solidFill>
          </a:endParaRPr>
        </a:p>
      </dgm:t>
    </dgm:pt>
    <dgm:pt modelId="{5F1D45D1-2A58-4D0D-B582-87712C5E3CDC}" type="parTrans" cxnId="{D991DE4C-6444-4144-819C-DE9716310172}">
      <dgm:prSet/>
      <dgm:spPr/>
      <dgm:t>
        <a:bodyPr/>
        <a:lstStyle/>
        <a:p>
          <a:endParaRPr lang="ru-RU"/>
        </a:p>
      </dgm:t>
    </dgm:pt>
    <dgm:pt modelId="{0D24E060-2A15-431C-AC6E-9E262825B0B4}" type="sibTrans" cxnId="{D991DE4C-6444-4144-819C-DE9716310172}">
      <dgm:prSet/>
      <dgm:spPr/>
      <dgm:t>
        <a:bodyPr/>
        <a:lstStyle/>
        <a:p>
          <a:endParaRPr lang="ru-RU"/>
        </a:p>
      </dgm:t>
    </dgm:pt>
    <dgm:pt modelId="{5F3DB37E-1A4D-4F04-88D9-E6CB8E92850D}">
      <dgm:prSet phldrT="[Текст]"/>
      <dgm:spPr/>
      <dgm:t>
        <a:bodyPr/>
        <a:lstStyle/>
        <a:p>
          <a:r>
            <a:rPr lang="ru-RU" dirty="0" smtClean="0"/>
            <a:t>УБУ</a:t>
          </a:r>
          <a:endParaRPr lang="ru-RU" dirty="0"/>
        </a:p>
      </dgm:t>
    </dgm:pt>
    <dgm:pt modelId="{F76690B7-287E-47D0-BE15-C491B7A7718F}" type="parTrans" cxnId="{BB878799-6FAD-493C-9B55-1CF8A41CF26A}">
      <dgm:prSet/>
      <dgm:spPr/>
      <dgm:t>
        <a:bodyPr/>
        <a:lstStyle/>
        <a:p>
          <a:endParaRPr lang="ru-RU"/>
        </a:p>
      </dgm:t>
    </dgm:pt>
    <dgm:pt modelId="{A233003F-FE58-4F37-BA56-04C653097E9A}" type="sibTrans" cxnId="{BB878799-6FAD-493C-9B55-1CF8A41CF26A}">
      <dgm:prSet/>
      <dgm:spPr/>
      <dgm:t>
        <a:bodyPr/>
        <a:lstStyle/>
        <a:p>
          <a:endParaRPr lang="ru-RU"/>
        </a:p>
      </dgm:t>
    </dgm:pt>
    <dgm:pt modelId="{999BBFC8-65D4-4616-96C1-888369509C03}">
      <dgm:prSet phldrT="[Текст]"/>
      <dgm:spPr/>
      <dgm:t>
        <a:bodyPr/>
        <a:lstStyle/>
        <a:p>
          <a:r>
            <a:rPr lang="ru-RU" dirty="0" smtClean="0">
              <a:solidFill>
                <a:srgbClr val="012B14"/>
              </a:solidFill>
            </a:rPr>
            <a:t>Получить счет на аванс</a:t>
          </a:r>
          <a:endParaRPr lang="ru-RU" dirty="0">
            <a:solidFill>
              <a:srgbClr val="012B14"/>
            </a:solidFill>
          </a:endParaRPr>
        </a:p>
      </dgm:t>
    </dgm:pt>
    <dgm:pt modelId="{A0B07C27-CB23-4C96-9974-2F66D9D637CD}" type="parTrans" cxnId="{4770037B-C2E0-44EA-8020-75F18AD9CD9C}">
      <dgm:prSet/>
      <dgm:spPr/>
      <dgm:t>
        <a:bodyPr/>
        <a:lstStyle/>
        <a:p>
          <a:endParaRPr lang="ru-RU"/>
        </a:p>
      </dgm:t>
    </dgm:pt>
    <dgm:pt modelId="{EDA2A698-92FB-4197-B3EE-B05B149464FA}" type="sibTrans" cxnId="{4770037B-C2E0-44EA-8020-75F18AD9CD9C}">
      <dgm:prSet/>
      <dgm:spPr/>
      <dgm:t>
        <a:bodyPr/>
        <a:lstStyle/>
        <a:p>
          <a:endParaRPr lang="ru-RU"/>
        </a:p>
      </dgm:t>
    </dgm:pt>
    <dgm:pt modelId="{106D0461-C7FF-4FE5-8BFC-D2CC0FD27EB7}">
      <dgm:prSet phldrT="[Текст]"/>
      <dgm:spPr/>
      <dgm:t>
        <a:bodyPr/>
        <a:lstStyle/>
        <a:p>
          <a:r>
            <a:rPr lang="ru-RU" dirty="0" smtClean="0">
              <a:solidFill>
                <a:srgbClr val="012B14"/>
              </a:solidFill>
            </a:rPr>
            <a:t>Получить лицевой счет для ведения                 расчетов по договору</a:t>
          </a:r>
          <a:endParaRPr lang="ru-RU" dirty="0">
            <a:solidFill>
              <a:srgbClr val="012B14"/>
            </a:solidFill>
          </a:endParaRPr>
        </a:p>
      </dgm:t>
    </dgm:pt>
    <dgm:pt modelId="{B54EB269-82C0-4542-9A0E-C3B6D4B880E2}" type="parTrans" cxnId="{0876600B-A9CC-4FD4-9163-6FBDD17DD258}">
      <dgm:prSet/>
      <dgm:spPr/>
      <dgm:t>
        <a:bodyPr/>
        <a:lstStyle/>
        <a:p>
          <a:endParaRPr lang="ru-RU"/>
        </a:p>
      </dgm:t>
    </dgm:pt>
    <dgm:pt modelId="{90FC127D-9587-4095-8D97-5B32C8107D3B}" type="sibTrans" cxnId="{0876600B-A9CC-4FD4-9163-6FBDD17DD258}">
      <dgm:prSet/>
      <dgm:spPr/>
      <dgm:t>
        <a:bodyPr/>
        <a:lstStyle/>
        <a:p>
          <a:endParaRPr lang="ru-RU"/>
        </a:p>
      </dgm:t>
    </dgm:pt>
    <dgm:pt modelId="{44CB4A1F-E161-472A-B558-9C2DF2B06919}">
      <dgm:prSet phldrT="[Текст]"/>
      <dgm:spPr/>
      <dgm:t>
        <a:bodyPr/>
        <a:lstStyle/>
        <a:p>
          <a:r>
            <a:rPr lang="ru-RU" dirty="0" smtClean="0">
              <a:solidFill>
                <a:srgbClr val="012B14"/>
              </a:solidFill>
            </a:rPr>
            <a:t>Получить счет на окончательный расчет и        счет-фактуру</a:t>
          </a:r>
          <a:endParaRPr lang="ru-RU" dirty="0">
            <a:solidFill>
              <a:srgbClr val="012B14"/>
            </a:solidFill>
          </a:endParaRPr>
        </a:p>
      </dgm:t>
    </dgm:pt>
    <dgm:pt modelId="{29E197E3-50AF-472D-9C0C-5D5A6178BDE0}" type="parTrans" cxnId="{5C2ED978-200F-4C30-861E-1F8158F08078}">
      <dgm:prSet/>
      <dgm:spPr/>
      <dgm:t>
        <a:bodyPr/>
        <a:lstStyle/>
        <a:p>
          <a:endParaRPr lang="ru-RU"/>
        </a:p>
      </dgm:t>
    </dgm:pt>
    <dgm:pt modelId="{43879968-B3DE-47C9-B6A5-A76086583DCC}" type="sibTrans" cxnId="{5C2ED978-200F-4C30-861E-1F8158F08078}">
      <dgm:prSet/>
      <dgm:spPr/>
      <dgm:t>
        <a:bodyPr/>
        <a:lstStyle/>
        <a:p>
          <a:endParaRPr lang="ru-RU"/>
        </a:p>
      </dgm:t>
    </dgm:pt>
    <dgm:pt modelId="{D18F1670-98EC-4FC4-BE68-987D5C155677}">
      <dgm:prSet phldrT="[Текст]"/>
      <dgm:spPr/>
      <dgm:t>
        <a:bodyPr/>
        <a:lstStyle/>
        <a:p>
          <a:r>
            <a:rPr lang="ru-RU" dirty="0" smtClean="0">
              <a:solidFill>
                <a:srgbClr val="012B14"/>
              </a:solidFill>
            </a:rPr>
            <a:t>Предоставить подписанный акт (скан-копию) в течение 5 дней с даты акта</a:t>
          </a:r>
          <a:endParaRPr lang="ru-RU" dirty="0">
            <a:solidFill>
              <a:srgbClr val="012B14"/>
            </a:solidFill>
          </a:endParaRPr>
        </a:p>
      </dgm:t>
    </dgm:pt>
    <dgm:pt modelId="{9FC86D72-7696-4BA6-8183-971F804DA418}" type="parTrans" cxnId="{2C710589-D66C-401F-AF21-1C70E446A29B}">
      <dgm:prSet/>
      <dgm:spPr/>
      <dgm:t>
        <a:bodyPr/>
        <a:lstStyle/>
        <a:p>
          <a:endParaRPr lang="ru-RU"/>
        </a:p>
      </dgm:t>
    </dgm:pt>
    <dgm:pt modelId="{16D990B1-ECD8-40EB-B6DD-393D351067BD}" type="sibTrans" cxnId="{2C710589-D66C-401F-AF21-1C70E446A29B}">
      <dgm:prSet/>
      <dgm:spPr/>
      <dgm:t>
        <a:bodyPr/>
        <a:lstStyle/>
        <a:p>
          <a:endParaRPr lang="ru-RU"/>
        </a:p>
      </dgm:t>
    </dgm:pt>
    <dgm:pt modelId="{E2BF240F-CB7E-4BB4-AAB8-008FC8475F6C}">
      <dgm:prSet phldrT="[Текст]"/>
      <dgm:spPr/>
      <dgm:t>
        <a:bodyPr/>
        <a:lstStyle/>
        <a:p>
          <a:r>
            <a:rPr lang="ru-RU" dirty="0" smtClean="0">
              <a:solidFill>
                <a:srgbClr val="012B14"/>
              </a:solidFill>
            </a:rPr>
            <a:t>Предоставить оригинал договора </a:t>
          </a:r>
          <a:endParaRPr lang="ru-RU" dirty="0">
            <a:solidFill>
              <a:srgbClr val="012B14"/>
            </a:solidFill>
          </a:endParaRPr>
        </a:p>
      </dgm:t>
    </dgm:pt>
    <dgm:pt modelId="{98C7B99A-A450-4852-A457-DD4B38A87DA1}" type="parTrans" cxnId="{B5B22711-D8C8-469F-9294-2525F8D1DD71}">
      <dgm:prSet/>
      <dgm:spPr/>
      <dgm:t>
        <a:bodyPr/>
        <a:lstStyle/>
        <a:p>
          <a:endParaRPr lang="ru-RU"/>
        </a:p>
      </dgm:t>
    </dgm:pt>
    <dgm:pt modelId="{AC752B89-8E73-4AF2-9E34-81A1B8CF3767}" type="sibTrans" cxnId="{B5B22711-D8C8-469F-9294-2525F8D1DD71}">
      <dgm:prSet/>
      <dgm:spPr/>
      <dgm:t>
        <a:bodyPr/>
        <a:lstStyle/>
        <a:p>
          <a:endParaRPr lang="ru-RU"/>
        </a:p>
      </dgm:t>
    </dgm:pt>
    <dgm:pt modelId="{93580D40-6829-4453-A175-0E0436A00F7C}" type="pres">
      <dgm:prSet presAssocID="{3C1FB4CD-BF33-4B7D-93C9-A66F33D9EF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6F3DCA-5BD0-49B3-BEDF-EFAF67C014C0}" type="pres">
      <dgm:prSet presAssocID="{C68AEDAD-8740-49F5-B85E-1C4CA6D7AEFA}" presName="composite" presStyleCnt="0"/>
      <dgm:spPr/>
      <dgm:t>
        <a:bodyPr/>
        <a:lstStyle/>
        <a:p>
          <a:endParaRPr lang="ru-RU"/>
        </a:p>
      </dgm:t>
    </dgm:pt>
    <dgm:pt modelId="{BBB3B5A4-9038-48FF-8AFB-C0BA75408403}" type="pres">
      <dgm:prSet presAssocID="{C68AEDAD-8740-49F5-B85E-1C4CA6D7AEFA}" presName="parentText" presStyleLbl="alignNode1" presStyleIdx="0" presStyleCnt="2" custLinFactNeighborX="446" custLinFactNeighborY="-18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0704C-1268-48C4-AE8F-EF7A4A6D167D}" type="pres">
      <dgm:prSet presAssocID="{C68AEDAD-8740-49F5-B85E-1C4CA6D7AEFA}" presName="descendantText" presStyleLbl="alignAcc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B9B35-8B13-4DFB-8324-987F17F8B150}" type="pres">
      <dgm:prSet presAssocID="{AF0BBD1A-F61D-4452-BB1D-239082E7F308}" presName="sp" presStyleCnt="0"/>
      <dgm:spPr/>
      <dgm:t>
        <a:bodyPr/>
        <a:lstStyle/>
        <a:p>
          <a:endParaRPr lang="ru-RU"/>
        </a:p>
      </dgm:t>
    </dgm:pt>
    <dgm:pt modelId="{22C816AF-AB0C-4763-A64F-0EE54EEBA01F}" type="pres">
      <dgm:prSet presAssocID="{5F3DB37E-1A4D-4F04-88D9-E6CB8E92850D}" presName="composite" presStyleCnt="0"/>
      <dgm:spPr/>
      <dgm:t>
        <a:bodyPr/>
        <a:lstStyle/>
        <a:p>
          <a:endParaRPr lang="ru-RU"/>
        </a:p>
      </dgm:t>
    </dgm:pt>
    <dgm:pt modelId="{D8D63032-B5D2-46BA-9EB0-286CF4C2CA2F}" type="pres">
      <dgm:prSet presAssocID="{5F3DB37E-1A4D-4F04-88D9-E6CB8E92850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F11AE-746C-46CF-9AFE-BA7CC5C5889B}" type="pres">
      <dgm:prSet presAssocID="{5F3DB37E-1A4D-4F04-88D9-E6CB8E92850D}" presName="descendantText" presStyleLbl="alignAcc1" presStyleIdx="1" presStyleCnt="2" custScaleY="133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AA9E3C-8D54-474A-A389-9F47870D1264}" srcId="{3C1FB4CD-BF33-4B7D-93C9-A66F33D9EFCB}" destId="{C68AEDAD-8740-49F5-B85E-1C4CA6D7AEFA}" srcOrd="0" destOrd="0" parTransId="{85EED593-AD81-4313-AF27-A475D6E18CB8}" sibTransId="{AF0BBD1A-F61D-4452-BB1D-239082E7F308}"/>
    <dgm:cxn modelId="{BB878799-6FAD-493C-9B55-1CF8A41CF26A}" srcId="{3C1FB4CD-BF33-4B7D-93C9-A66F33D9EFCB}" destId="{5F3DB37E-1A4D-4F04-88D9-E6CB8E92850D}" srcOrd="1" destOrd="0" parTransId="{F76690B7-287E-47D0-BE15-C491B7A7718F}" sibTransId="{A233003F-FE58-4F37-BA56-04C653097E9A}"/>
    <dgm:cxn modelId="{4B4CADD8-B280-46A9-BEF4-D84EEF18FEE8}" type="presOf" srcId="{E2BF240F-CB7E-4BB4-AAB8-008FC8475F6C}" destId="{F210704C-1268-48C4-AE8F-EF7A4A6D167D}" srcOrd="0" destOrd="2" presId="urn:microsoft.com/office/officeart/2005/8/layout/chevron2"/>
    <dgm:cxn modelId="{AE2244C6-AFC2-48C5-A447-724D91414309}" type="presOf" srcId="{D18F1670-98EC-4FC4-BE68-987D5C155677}" destId="{5A4F11AE-746C-46CF-9AFE-BA7CC5C5889B}" srcOrd="0" destOrd="1" presId="urn:microsoft.com/office/officeart/2005/8/layout/chevron2"/>
    <dgm:cxn modelId="{0876600B-A9CC-4FD4-9163-6FBDD17DD258}" srcId="{C68AEDAD-8740-49F5-B85E-1C4CA6D7AEFA}" destId="{106D0461-C7FF-4FE5-8BFC-D2CC0FD27EB7}" srcOrd="1" destOrd="0" parTransId="{B54EB269-82C0-4542-9A0E-C3B6D4B880E2}" sibTransId="{90FC127D-9587-4095-8D97-5B32C8107D3B}"/>
    <dgm:cxn modelId="{2C710589-D66C-401F-AF21-1C70E446A29B}" srcId="{5F3DB37E-1A4D-4F04-88D9-E6CB8E92850D}" destId="{D18F1670-98EC-4FC4-BE68-987D5C155677}" srcOrd="1" destOrd="0" parTransId="{9FC86D72-7696-4BA6-8183-971F804DA418}" sibTransId="{16D990B1-ECD8-40EB-B6DD-393D351067BD}"/>
    <dgm:cxn modelId="{B5B22711-D8C8-469F-9294-2525F8D1DD71}" srcId="{C68AEDAD-8740-49F5-B85E-1C4CA6D7AEFA}" destId="{E2BF240F-CB7E-4BB4-AAB8-008FC8475F6C}" srcOrd="2" destOrd="0" parTransId="{98C7B99A-A450-4852-A457-DD4B38A87DA1}" sibTransId="{AC752B89-8E73-4AF2-9E34-81A1B8CF3767}"/>
    <dgm:cxn modelId="{B3217200-A34D-4C2C-B16F-B4A696550097}" type="presOf" srcId="{106D0461-C7FF-4FE5-8BFC-D2CC0FD27EB7}" destId="{F210704C-1268-48C4-AE8F-EF7A4A6D167D}" srcOrd="0" destOrd="1" presId="urn:microsoft.com/office/officeart/2005/8/layout/chevron2"/>
    <dgm:cxn modelId="{D991DE4C-6444-4144-819C-DE9716310172}" srcId="{C68AEDAD-8740-49F5-B85E-1C4CA6D7AEFA}" destId="{F29FA276-F9C7-42B5-908E-39C0D1994350}" srcOrd="0" destOrd="0" parTransId="{5F1D45D1-2A58-4D0D-B582-87712C5E3CDC}" sibTransId="{0D24E060-2A15-431C-AC6E-9E262825B0B4}"/>
    <dgm:cxn modelId="{EA111495-3A6B-4CB9-84D4-DE09E76AF7AD}" type="presOf" srcId="{44CB4A1F-E161-472A-B558-9C2DF2B06919}" destId="{5A4F11AE-746C-46CF-9AFE-BA7CC5C5889B}" srcOrd="0" destOrd="2" presId="urn:microsoft.com/office/officeart/2005/8/layout/chevron2"/>
    <dgm:cxn modelId="{02476686-1762-4F2C-9C92-95E42905687D}" type="presOf" srcId="{F29FA276-F9C7-42B5-908E-39C0D1994350}" destId="{F210704C-1268-48C4-AE8F-EF7A4A6D167D}" srcOrd="0" destOrd="0" presId="urn:microsoft.com/office/officeart/2005/8/layout/chevron2"/>
    <dgm:cxn modelId="{505537E3-2BA8-48E6-A949-92E90DE24099}" type="presOf" srcId="{999BBFC8-65D4-4616-96C1-888369509C03}" destId="{5A4F11AE-746C-46CF-9AFE-BA7CC5C5889B}" srcOrd="0" destOrd="0" presId="urn:microsoft.com/office/officeart/2005/8/layout/chevron2"/>
    <dgm:cxn modelId="{4B0E2636-1C0E-4805-AFF9-27DCB4D9F052}" type="presOf" srcId="{5F3DB37E-1A4D-4F04-88D9-E6CB8E92850D}" destId="{D8D63032-B5D2-46BA-9EB0-286CF4C2CA2F}" srcOrd="0" destOrd="0" presId="urn:microsoft.com/office/officeart/2005/8/layout/chevron2"/>
    <dgm:cxn modelId="{5C2ED978-200F-4C30-861E-1F8158F08078}" srcId="{5F3DB37E-1A4D-4F04-88D9-E6CB8E92850D}" destId="{44CB4A1F-E161-472A-B558-9C2DF2B06919}" srcOrd="2" destOrd="0" parTransId="{29E197E3-50AF-472D-9C0C-5D5A6178BDE0}" sibTransId="{43879968-B3DE-47C9-B6A5-A76086583DCC}"/>
    <dgm:cxn modelId="{4770037B-C2E0-44EA-8020-75F18AD9CD9C}" srcId="{5F3DB37E-1A4D-4F04-88D9-E6CB8E92850D}" destId="{999BBFC8-65D4-4616-96C1-888369509C03}" srcOrd="0" destOrd="0" parTransId="{A0B07C27-CB23-4C96-9974-2F66D9D637CD}" sibTransId="{EDA2A698-92FB-4197-B3EE-B05B149464FA}"/>
    <dgm:cxn modelId="{4E6CAAE4-2010-4528-8C83-F2A0F6042934}" type="presOf" srcId="{3C1FB4CD-BF33-4B7D-93C9-A66F33D9EFCB}" destId="{93580D40-6829-4453-A175-0E0436A00F7C}" srcOrd="0" destOrd="0" presId="urn:microsoft.com/office/officeart/2005/8/layout/chevron2"/>
    <dgm:cxn modelId="{CB83E9BD-5FC4-41D4-BB48-0CDEAA56DEB1}" type="presOf" srcId="{C68AEDAD-8740-49F5-B85E-1C4CA6D7AEFA}" destId="{BBB3B5A4-9038-48FF-8AFB-C0BA75408403}" srcOrd="0" destOrd="0" presId="urn:microsoft.com/office/officeart/2005/8/layout/chevron2"/>
    <dgm:cxn modelId="{2D9AD89D-4130-4525-95A1-F22A9A63450B}" type="presParOf" srcId="{93580D40-6829-4453-A175-0E0436A00F7C}" destId="{6D6F3DCA-5BD0-49B3-BEDF-EFAF67C014C0}" srcOrd="0" destOrd="0" presId="urn:microsoft.com/office/officeart/2005/8/layout/chevron2"/>
    <dgm:cxn modelId="{F0755528-9B9A-44C8-BE2C-ED925ADF40B4}" type="presParOf" srcId="{6D6F3DCA-5BD0-49B3-BEDF-EFAF67C014C0}" destId="{BBB3B5A4-9038-48FF-8AFB-C0BA75408403}" srcOrd="0" destOrd="0" presId="urn:microsoft.com/office/officeart/2005/8/layout/chevron2"/>
    <dgm:cxn modelId="{05FF829E-B813-4CF3-90C1-2D65646A073F}" type="presParOf" srcId="{6D6F3DCA-5BD0-49B3-BEDF-EFAF67C014C0}" destId="{F210704C-1268-48C4-AE8F-EF7A4A6D167D}" srcOrd="1" destOrd="0" presId="urn:microsoft.com/office/officeart/2005/8/layout/chevron2"/>
    <dgm:cxn modelId="{5AF5FF79-9C60-4A3F-9A72-F6418549D3C7}" type="presParOf" srcId="{93580D40-6829-4453-A175-0E0436A00F7C}" destId="{870B9B35-8B13-4DFB-8324-987F17F8B150}" srcOrd="1" destOrd="0" presId="urn:microsoft.com/office/officeart/2005/8/layout/chevron2"/>
    <dgm:cxn modelId="{EABF8F6E-CE77-4502-821C-15F44271B6B1}" type="presParOf" srcId="{93580D40-6829-4453-A175-0E0436A00F7C}" destId="{22C816AF-AB0C-4763-A64F-0EE54EEBA01F}" srcOrd="2" destOrd="0" presId="urn:microsoft.com/office/officeart/2005/8/layout/chevron2"/>
    <dgm:cxn modelId="{2D3F41F8-E6AE-4443-A74F-0D58C17F11BB}" type="presParOf" srcId="{22C816AF-AB0C-4763-A64F-0EE54EEBA01F}" destId="{D8D63032-B5D2-46BA-9EB0-286CF4C2CA2F}" srcOrd="0" destOrd="0" presId="urn:microsoft.com/office/officeart/2005/8/layout/chevron2"/>
    <dgm:cxn modelId="{755A3808-3079-4DB8-A28B-51BE82178F38}" type="presParOf" srcId="{22C816AF-AB0C-4763-A64F-0EE54EEBA01F}" destId="{5A4F11AE-746C-46CF-9AFE-BA7CC5C588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3B5A4-9038-48FF-8AFB-C0BA75408403}">
      <dsp:nvSpPr>
        <dsp:cNvPr id="0" name=""/>
        <dsp:cNvSpPr/>
      </dsp:nvSpPr>
      <dsp:spPr>
        <a:xfrm rot="5400000">
          <a:off x="-391325" y="399642"/>
          <a:ext cx="2664286" cy="18650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err="1" smtClean="0"/>
            <a:t>ДЭиФ</a:t>
          </a:r>
          <a:endParaRPr lang="ru-RU" sz="5600" kern="1200" dirty="0"/>
        </a:p>
      </dsp:txBody>
      <dsp:txXfrm rot="-5400000">
        <a:off x="8318" y="932499"/>
        <a:ext cx="1865000" cy="799286"/>
      </dsp:txXfrm>
    </dsp:sp>
    <dsp:sp modelId="{F210704C-1268-48C4-AE8F-EF7A4A6D167D}">
      <dsp:nvSpPr>
        <dsp:cNvPr id="0" name=""/>
        <dsp:cNvSpPr/>
      </dsp:nvSpPr>
      <dsp:spPr>
        <a:xfrm rot="5400000">
          <a:off x="4356898" y="-2483708"/>
          <a:ext cx="1731786" cy="671558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12B14"/>
              </a:solidFill>
            </a:rPr>
            <a:t>Согласовать  договор в СЭД </a:t>
          </a:r>
          <a:r>
            <a:rPr lang="en-US" sz="2600" kern="1200" dirty="0" err="1" smtClean="0">
              <a:solidFill>
                <a:srgbClr val="012B14"/>
              </a:solidFill>
            </a:rPr>
            <a:t>Directum</a:t>
          </a:r>
          <a:endParaRPr lang="ru-RU" sz="2600" kern="1200" dirty="0">
            <a:solidFill>
              <a:srgbClr val="012B14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12B14"/>
              </a:solidFill>
            </a:rPr>
            <a:t>Получить лицевой счет для ведения                 расчетов по договору</a:t>
          </a:r>
          <a:endParaRPr lang="ru-RU" sz="2600" kern="1200" dirty="0">
            <a:solidFill>
              <a:srgbClr val="012B14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12B14"/>
              </a:solidFill>
            </a:rPr>
            <a:t>Предоставить оригинал договора </a:t>
          </a:r>
          <a:endParaRPr lang="ru-RU" sz="2600" kern="1200" dirty="0">
            <a:solidFill>
              <a:srgbClr val="012B14"/>
            </a:solidFill>
          </a:endParaRPr>
        </a:p>
      </dsp:txBody>
      <dsp:txXfrm rot="-5400000">
        <a:off x="1865001" y="92728"/>
        <a:ext cx="6631042" cy="1562708"/>
      </dsp:txXfrm>
    </dsp:sp>
    <dsp:sp modelId="{D8D63032-B5D2-46BA-9EB0-286CF4C2CA2F}">
      <dsp:nvSpPr>
        <dsp:cNvPr id="0" name=""/>
        <dsp:cNvSpPr/>
      </dsp:nvSpPr>
      <dsp:spPr>
        <a:xfrm rot="5400000">
          <a:off x="-399642" y="3092416"/>
          <a:ext cx="2664286" cy="186500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УБУ</a:t>
          </a:r>
          <a:endParaRPr lang="ru-RU" sz="5600" kern="1200" dirty="0"/>
        </a:p>
      </dsp:txBody>
      <dsp:txXfrm rot="-5400000">
        <a:off x="1" y="3625273"/>
        <a:ext cx="1865000" cy="799286"/>
      </dsp:txXfrm>
    </dsp:sp>
    <dsp:sp modelId="{5A4F11AE-746C-46CF-9AFE-BA7CC5C5889B}">
      <dsp:nvSpPr>
        <dsp:cNvPr id="0" name=""/>
        <dsp:cNvSpPr/>
      </dsp:nvSpPr>
      <dsp:spPr>
        <a:xfrm rot="5400000">
          <a:off x="4070590" y="200875"/>
          <a:ext cx="2304401" cy="671558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12B14"/>
              </a:solidFill>
            </a:rPr>
            <a:t>Получить счет на аванс</a:t>
          </a:r>
          <a:endParaRPr lang="ru-RU" sz="2600" kern="1200" dirty="0">
            <a:solidFill>
              <a:srgbClr val="012B14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12B14"/>
              </a:solidFill>
            </a:rPr>
            <a:t>Предоставить подписанный акт (скан-копию) в течение 5 дней с даты акта</a:t>
          </a:r>
          <a:endParaRPr lang="ru-RU" sz="2600" kern="1200" dirty="0">
            <a:solidFill>
              <a:srgbClr val="012B14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12B14"/>
              </a:solidFill>
            </a:rPr>
            <a:t>Получить счет на окончательный расчет и        счет-фактуру</a:t>
          </a:r>
          <a:endParaRPr lang="ru-RU" sz="2600" kern="1200" dirty="0">
            <a:solidFill>
              <a:srgbClr val="012B14"/>
            </a:solidFill>
          </a:endParaRPr>
        </a:p>
      </dsp:txBody>
      <dsp:txXfrm rot="-5400000">
        <a:off x="1865000" y="2518957"/>
        <a:ext cx="6603089" cy="2079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65227-CBB5-4ABE-A785-2B374AE1668E}" type="datetimeFigureOut">
              <a:rPr lang="ru-RU" smtClean="0"/>
              <a:t>09.11.23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EE27C-14EB-48C6-A626-3BF9FCE7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0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FBF2D5-CC98-4865-AAF1-0098D7361058}" type="datetime1">
              <a:rPr lang="ru-RU" smtClean="0"/>
              <a:t>09.11.23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7625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01F8-DFF7-4695-91DA-CBB524850D1F}" type="datetime1">
              <a:rPr lang="ru-RU" smtClean="0"/>
              <a:t>09.11.23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DB8-16C3-4687-A8BB-BFA451EAB740}" type="datetime1">
              <a:rPr lang="ru-RU" smtClean="0"/>
              <a:t>09.11.23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3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F89D-DCE7-4C91-8204-2333815B41C4}" type="datetime1">
              <a:rPr lang="ru-RU" smtClean="0"/>
              <a:t>09.11.23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9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AF4BD-003D-4085-B83A-DB1DE831CCBE}" type="datetime1">
              <a:rPr lang="ru-RU" smtClean="0"/>
              <a:t>09.11.23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5522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EF97-6108-4101-9174-14A8047C360E}" type="datetime1">
              <a:rPr lang="ru-RU" smtClean="0"/>
              <a:t>09.11.23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15FC-CB3A-49EF-A23D-8717D63C5472}" type="datetime1">
              <a:rPr lang="ru-RU" smtClean="0"/>
              <a:t>09.11.23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5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2FD7-ACE7-4B8F-A40D-24154A4B30CA}" type="datetime1">
              <a:rPr lang="ru-RU" smtClean="0"/>
              <a:t>09.11.23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50A6-42F6-4EED-A704-240923DEE30D}" type="datetime1">
              <a:rPr lang="ru-RU" smtClean="0"/>
              <a:t>09.11.23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85805-7AE7-49C6-A592-F7A2595974F5}" type="datetime1">
              <a:rPr lang="ru-RU" smtClean="0"/>
              <a:t>09.11.23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5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1CD1D-EB2E-41E1-8DD6-CAB5690276BB}" type="datetime1">
              <a:rPr lang="ru-RU" smtClean="0"/>
              <a:t>09.11.23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9EFCB31-F5E3-47FF-8D4C-FFC1D42C1C1E}" type="datetime1">
              <a:rPr lang="ru-RU" smtClean="0"/>
              <a:t>09.11.23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93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microsoft.com/office/2007/relationships/hdphoto" Target="../media/hdphoto3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9572" y="1418548"/>
            <a:ext cx="9288379" cy="3249705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>
                <a:latin typeface="Arial Black" panose="020B0A04020102020204" pitchFamily="34" charset="0"/>
              </a:rPr>
              <a:t>Основные вопросы </a:t>
            </a:r>
            <a:r>
              <a:rPr lang="ru-RU" sz="4600" b="1" dirty="0" smtClean="0">
                <a:latin typeface="Arial Black" panose="020B0A04020102020204" pitchFamily="34" charset="0"/>
              </a:rPr>
              <a:t>финансово-экономического сопровождения </a:t>
            </a:r>
            <a:r>
              <a:rPr lang="ru-RU" sz="4600" b="1" dirty="0">
                <a:latin typeface="Arial Black" panose="020B0A04020102020204" pitchFamily="34" charset="0"/>
              </a:rPr>
              <a:t>научной деятельности в </a:t>
            </a:r>
            <a:r>
              <a:rPr lang="ru-RU" sz="4600" b="1" dirty="0" smtClean="0">
                <a:latin typeface="Arial Black" panose="020B0A04020102020204" pitchFamily="34" charset="0"/>
              </a:rPr>
              <a:t>СПбПУ</a:t>
            </a:r>
            <a:br>
              <a:rPr lang="ru-RU" sz="4600" b="1" dirty="0" smtClean="0">
                <a:latin typeface="Arial Black" panose="020B0A04020102020204" pitchFamily="34" charset="0"/>
              </a:rPr>
            </a:b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Встреча с коллективом работников 09.11.2023</a:t>
            </a:r>
            <a:br>
              <a:rPr lang="ru-RU" sz="3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30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051" y="5871411"/>
            <a:ext cx="11143422" cy="721894"/>
          </a:xfrm>
        </p:spPr>
        <p:txBody>
          <a:bodyPr>
            <a:normAutofit/>
          </a:bodyPr>
          <a:lstStyle/>
          <a:p>
            <a:pPr marL="0" indent="0" algn="r">
              <a:lnSpc>
                <a:spcPct val="90000"/>
              </a:lnSpc>
              <a:buNone/>
            </a:pPr>
            <a:r>
              <a:rPr lang="ru-RU" sz="1600" dirty="0">
                <a:solidFill>
                  <a:srgbClr val="012B14"/>
                </a:solidFill>
                <a:latin typeface="Century Gothic" panose="020B0502020202020204" pitchFamily="34" charset="0"/>
              </a:rPr>
              <a:t>Начальник отдела финансово-экономического и аналитического учета </a:t>
            </a:r>
            <a:r>
              <a:rPr lang="ru-RU" sz="1600" dirty="0" err="1" smtClean="0">
                <a:solidFill>
                  <a:srgbClr val="012B14"/>
                </a:solidFill>
                <a:latin typeface="Century Gothic" panose="020B0502020202020204" pitchFamily="34" charset="0"/>
              </a:rPr>
              <a:t>ДЭиФ</a:t>
            </a:r>
            <a:r>
              <a:rPr lang="ru-RU" sz="1600" dirty="0" smtClean="0">
                <a:solidFill>
                  <a:srgbClr val="012B14"/>
                </a:solidFill>
                <a:latin typeface="Century Gothic" panose="020B0502020202020204" pitchFamily="34" charset="0"/>
              </a:rPr>
              <a:t>, к.ф</a:t>
            </a:r>
            <a:r>
              <a:rPr lang="ru-RU" sz="1600" dirty="0">
                <a:solidFill>
                  <a:srgbClr val="012B14"/>
                </a:solidFill>
                <a:latin typeface="Century Gothic" panose="020B0502020202020204" pitchFamily="34" charset="0"/>
              </a:rPr>
              <a:t>.-м.н.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ru-RU" sz="1600" b="1" dirty="0">
                <a:solidFill>
                  <a:srgbClr val="012B14"/>
                </a:solidFill>
                <a:latin typeface="Century Gothic" panose="020B0502020202020204" pitchFamily="34" charset="0"/>
              </a:rPr>
              <a:t>Васецкая Наталья Олеговна</a:t>
            </a:r>
          </a:p>
          <a:p>
            <a:pPr marL="0" indent="0">
              <a:buNone/>
            </a:pPr>
            <a:endParaRPr lang="ru-RU" sz="1600" dirty="0">
              <a:solidFill>
                <a:srgbClr val="012B1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82" y="108665"/>
            <a:ext cx="1645620" cy="44364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12569" y="100452"/>
            <a:ext cx="8287052" cy="98449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Arial Black" panose="020B0A04020102020204" pitchFamily="34" charset="0"/>
              </a:rPr>
              <a:t>Договоры на выполнение НИР в рамках ГОЗ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4" y="1075603"/>
            <a:ext cx="6517730" cy="52503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719" y="1588169"/>
            <a:ext cx="4810034" cy="453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60" y="199292"/>
            <a:ext cx="3499339" cy="30794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80300" y="918144"/>
            <a:ext cx="5917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сдачи результатов работ и их приемка заказчиком оформляется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актом, подписанным обеими сторонами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4 ст. 753 ГК РФ)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03" y="2802126"/>
            <a:ext cx="749105" cy="749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53778" y="2597634"/>
            <a:ext cx="557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Датой получения дохода 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выполнения работ (т.е. подписания акта заказчиком)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(п. 3. ст. 271 НК РФ)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406" y="3904951"/>
            <a:ext cx="2626001" cy="2626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0165" y="4017623"/>
            <a:ext cx="5577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Счет-фактура выставляется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дней со дня выполнения работ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(п. 3. ст. 168 НК РФ)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07" t="7373" r="32824" b="4306"/>
          <a:stretch/>
        </p:blipFill>
        <p:spPr>
          <a:xfrm>
            <a:off x="9214338" y="4537835"/>
            <a:ext cx="1620047" cy="18813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82" y="108665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011009"/>
              </p:ext>
            </p:extLst>
          </p:nvPr>
        </p:nvGraphicFramePr>
        <p:xfrm>
          <a:off x="1697874" y="1291572"/>
          <a:ext cx="8580582" cy="5365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5079078"/>
            <a:ext cx="1685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 уч. корпус, </a:t>
            </a:r>
            <a:r>
              <a:rPr lang="ru-RU" sz="1200" b="1" dirty="0" err="1" smtClean="0">
                <a:solidFill>
                  <a:schemeClr val="bg1"/>
                </a:solidFill>
              </a:rPr>
              <a:t>каб</a:t>
            </a:r>
            <a:r>
              <a:rPr lang="ru-RU" sz="1200" b="1" dirty="0" smtClean="0">
                <a:solidFill>
                  <a:schemeClr val="bg1"/>
                </a:solidFill>
              </a:rPr>
              <a:t>. 252</a:t>
            </a:r>
          </a:p>
          <a:p>
            <a:r>
              <a:rPr lang="en-US" sz="1200" b="1" dirty="0" err="1" smtClean="0">
                <a:solidFill>
                  <a:schemeClr val="bg1"/>
                </a:solidFill>
              </a:rPr>
              <a:t>npkradep</a:t>
            </a:r>
            <a:r>
              <a:rPr lang="ru-RU" sz="1200" b="1" dirty="0" smtClean="0">
                <a:solidFill>
                  <a:schemeClr val="bg1"/>
                </a:solidFill>
              </a:rPr>
              <a:t>@</a:t>
            </a:r>
            <a:r>
              <a:rPr lang="en-US" sz="1200" b="1" dirty="0" err="1" smtClean="0">
                <a:solidFill>
                  <a:schemeClr val="bg1"/>
                </a:solidFill>
              </a:rPr>
              <a:t>spbstu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7874" y="2372083"/>
            <a:ext cx="18163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1 уч. корпус, </a:t>
            </a:r>
            <a:r>
              <a:rPr lang="ru-RU" sz="1200" b="1" dirty="0" err="1" smtClean="0">
                <a:solidFill>
                  <a:schemeClr val="bg1"/>
                </a:solidFill>
              </a:rPr>
              <a:t>каб</a:t>
            </a:r>
            <a:r>
              <a:rPr lang="ru-RU" sz="1200" b="1" dirty="0" smtClean="0">
                <a:solidFill>
                  <a:schemeClr val="bg1"/>
                </a:solidFill>
              </a:rPr>
              <a:t>. 327 а</a:t>
            </a:r>
          </a:p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50" b="96513" l="5588" r="899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8116" y="467513"/>
            <a:ext cx="1928186" cy="25831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21" b="97308" l="9653" r="897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23818" y="3455708"/>
            <a:ext cx="1988145" cy="23389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82" y="108665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28" y="2135459"/>
            <a:ext cx="9601200" cy="827747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9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1EE27-5BE0-C6B2-1FB1-F1F41D77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06" y="482869"/>
            <a:ext cx="9601200" cy="148590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Источники финансирования научной </a:t>
            </a:r>
            <a:r>
              <a:rPr lang="ru-RU" dirty="0" smtClean="0">
                <a:latin typeface="Arial Black" panose="020B0A04020102020204" pitchFamily="34" charset="0"/>
              </a:rPr>
              <a:t>деятельности: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CF201C-E925-E352-86A6-2F0DA55E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286BBA-1827-389B-4F0C-C0CEBE738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18" y="182876"/>
            <a:ext cx="1645620" cy="443643"/>
          </a:xfrm>
          <a:prstGeom prst="rect">
            <a:avLst/>
          </a:prstGeom>
        </p:spPr>
      </p:pic>
      <p:graphicFrame>
        <p:nvGraphicFramePr>
          <p:cNvPr id="2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31059"/>
              </p:ext>
            </p:extLst>
          </p:nvPr>
        </p:nvGraphicFramePr>
        <p:xfrm>
          <a:off x="953958" y="1913768"/>
          <a:ext cx="10716757" cy="4343259"/>
        </p:xfrm>
        <a:graphic>
          <a:graphicData uri="http://schemas.openxmlformats.org/drawingml/2006/table">
            <a:tbl>
              <a:tblPr/>
              <a:tblGrid>
                <a:gridCol w="2271568">
                  <a:extLst>
                    <a:ext uri="{9D8B030D-6E8A-4147-A177-3AD203B41FA5}">
                      <a16:colId xmlns:a16="http://schemas.microsoft.com/office/drawing/2014/main" val="1943692982"/>
                    </a:ext>
                  </a:extLst>
                </a:gridCol>
                <a:gridCol w="4393580">
                  <a:extLst>
                    <a:ext uri="{9D8B030D-6E8A-4147-A177-3AD203B41FA5}">
                      <a16:colId xmlns:a16="http://schemas.microsoft.com/office/drawing/2014/main" val="588029971"/>
                    </a:ext>
                  </a:extLst>
                </a:gridCol>
                <a:gridCol w="4051609">
                  <a:extLst>
                    <a:ext uri="{9D8B030D-6E8A-4147-A177-3AD203B41FA5}">
                      <a16:colId xmlns:a16="http://schemas.microsoft.com/office/drawing/2014/main" val="1643963295"/>
                    </a:ext>
                  </a:extLst>
                </a:gridCol>
              </a:tblGrid>
              <a:tr h="4682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</a:rPr>
                        <a:t>Основания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проведения НИОКР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Источник финансирования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Заказчик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729443"/>
                  </a:ext>
                </a:extLst>
              </a:tr>
              <a:tr h="5392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12B14"/>
                          </a:solidFill>
                          <a:effectLst/>
                        </a:rPr>
                        <a:t>Государственное </a:t>
                      </a:r>
                      <a:r>
                        <a:rPr lang="ru-RU" sz="1400" b="1" dirty="0" smtClean="0">
                          <a:solidFill>
                            <a:srgbClr val="012B14"/>
                          </a:solidFill>
                          <a:effectLst/>
                        </a:rPr>
                        <a:t>задание</a:t>
                      </a:r>
                      <a:endParaRPr lang="ru-RU" sz="1400" b="1" dirty="0">
                        <a:solidFill>
                          <a:srgbClr val="012B14"/>
                        </a:solidFill>
                        <a:effectLst/>
                      </a:endParaRP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Средства федерального бюджета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В основном министерства, Правительство РФ и т.д.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947185"/>
                  </a:ext>
                </a:extLst>
              </a:tr>
              <a:tr h="462017">
                <a:tc rowSpan="3"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12B14"/>
                          </a:solidFill>
                          <a:effectLst/>
                        </a:rPr>
                        <a:t>Грант</a:t>
                      </a:r>
                      <a:endParaRPr lang="ru-RU" sz="1400" b="1" dirty="0">
                        <a:solidFill>
                          <a:srgbClr val="012B14"/>
                        </a:solidFill>
                        <a:effectLst/>
                      </a:endParaRP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Средства фондов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Фонды: РФФИ, РНФ, Фонд содействия инновациям и т.д.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71013"/>
                  </a:ext>
                </a:extLst>
              </a:tr>
              <a:tr h="462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Средства федерального бюджета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Гранты президента, министерств, Правительства РФ и т.д.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283315"/>
                  </a:ext>
                </a:extLst>
              </a:tr>
              <a:tr h="256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Средства бюджета субъектов РФ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Правительство </a:t>
                      </a:r>
                      <a:r>
                        <a:rPr lang="ru-RU" sz="1400" dirty="0" smtClean="0">
                          <a:solidFill>
                            <a:srgbClr val="012B14"/>
                          </a:solidFill>
                        </a:rPr>
                        <a:t>регионов</a:t>
                      </a:r>
                      <a:endParaRPr lang="ru-RU" sz="1400" dirty="0">
                        <a:solidFill>
                          <a:srgbClr val="012B14"/>
                        </a:solidFill>
                      </a:endParaRP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930945"/>
                  </a:ext>
                </a:extLst>
              </a:tr>
              <a:tr h="539289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12B14"/>
                          </a:solidFill>
                          <a:effectLst/>
                        </a:rPr>
                        <a:t>Договор со сторонней </a:t>
                      </a:r>
                      <a:r>
                        <a:rPr lang="ru-RU" sz="1400" b="1" dirty="0" smtClean="0">
                          <a:solidFill>
                            <a:srgbClr val="012B14"/>
                          </a:solidFill>
                          <a:effectLst/>
                        </a:rPr>
                        <a:t>организацией</a:t>
                      </a:r>
                      <a:endParaRPr lang="ru-RU" sz="1400" b="1" dirty="0">
                        <a:solidFill>
                          <a:srgbClr val="012B14"/>
                        </a:solidFill>
                        <a:effectLst/>
                      </a:endParaRP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Иные источники финансирования: </a:t>
                      </a:r>
                      <a:r>
                        <a:rPr lang="ru-RU" sz="1400" dirty="0" smtClean="0">
                          <a:solidFill>
                            <a:srgbClr val="012B14"/>
                          </a:solidFill>
                        </a:rPr>
                        <a:t>средства хозяйствующих субъектов, кредитные организации</a:t>
                      </a:r>
                      <a:endParaRPr lang="ru-RU" sz="1400" dirty="0">
                        <a:solidFill>
                          <a:srgbClr val="012B14"/>
                        </a:solidFill>
                      </a:endParaRP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ВУЗы, ООО, ЗАО, АО, НПП, школы, ИП, ФГБУ, и т.д.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210264"/>
                  </a:ext>
                </a:extLst>
              </a:tr>
              <a:tr h="70107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12B14"/>
                          </a:solidFill>
                          <a:effectLst/>
                        </a:rPr>
                        <a:t>Инициативная</a:t>
                      </a:r>
                      <a:endParaRPr lang="ru-RU" sz="1400" b="1" dirty="0">
                        <a:solidFill>
                          <a:srgbClr val="012B14"/>
                        </a:solidFill>
                        <a:effectLst/>
                      </a:endParaRP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Собственные </a:t>
                      </a:r>
                      <a:r>
                        <a:rPr lang="ru-RU" sz="1400" dirty="0" smtClean="0">
                          <a:solidFill>
                            <a:srgbClr val="012B14"/>
                          </a:solidFill>
                        </a:rPr>
                        <a:t>средства </a:t>
                      </a:r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организации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Заказчик и исполнитель одна и та же организация всегда!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44656"/>
                  </a:ext>
                </a:extLst>
              </a:tr>
              <a:tr h="8628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12B14"/>
                          </a:solidFill>
                          <a:effectLst/>
                        </a:rPr>
                        <a:t>Соглашения</a:t>
                      </a:r>
                      <a:endParaRPr lang="ru-RU" sz="1400" b="1" dirty="0">
                        <a:solidFill>
                          <a:srgbClr val="012B14"/>
                        </a:solidFill>
                        <a:effectLst/>
                      </a:endParaRP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Средства федерального бюджета, бюджета субъектов РФ, местных бюджетов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12B14"/>
                          </a:solidFill>
                        </a:rPr>
                        <a:t>Министерства, правительство регионов, администрации регионов, департаменты и т.д.</a:t>
                      </a:r>
                    </a:p>
                  </a:txBody>
                  <a:tcPr marL="51806" marR="51806" marT="25903" marB="2590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510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6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072" y="132582"/>
            <a:ext cx="5531006" cy="123780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Arial Black" panose="020B0A04020102020204" pitchFamily="34" charset="0"/>
              </a:rPr>
              <a:t>Регламент формирования и утверждения смет доходов и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  <p:pic>
        <p:nvPicPr>
          <p:cNvPr id="11" name="Picture 2" descr="https://skr.sh/i/111022/SYCxygXE.png?download=1&amp;name=%D0%A1%D0%BA%D1%80%D0%B8%D0%BD%D1%88%D0%BE%D1%82%2011-10-2022%2020:33:1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90" y="1198510"/>
            <a:ext cx="4045080" cy="555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78" y="783026"/>
            <a:ext cx="5399024" cy="567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82" y="108665"/>
            <a:ext cx="1645620" cy="443643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30459" y="181705"/>
            <a:ext cx="7330068" cy="1237808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Arial Black" panose="020B0A04020102020204" pitchFamily="34" charset="0"/>
              </a:rPr>
              <a:t>Регламент формирования и утверждения смет доходов и расходов</a:t>
            </a:r>
          </a:p>
        </p:txBody>
      </p:sp>
      <p:pic>
        <p:nvPicPr>
          <p:cNvPr id="13" name="Picture 6" descr="https://skr.sh/i/111022/mUvTBXQV.png?download=1&amp;name=%D0%A1%D0%BA%D1%80%D0%B8%D0%BD%D1%88%D0%BE%D1%82%2011-10-2022%2021:53:3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66" y="1314675"/>
            <a:ext cx="5998669" cy="9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skr.sh/i/111022/T0tEGMpN.png?download=1&amp;name=%D0%A1%D0%BA%D1%80%D0%B8%D0%BD%D1%88%D0%BE%D1%82%2011-10-2022%2022:03: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10" y="2394316"/>
            <a:ext cx="5783083" cy="103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kr.sh/i/111022/PGXwsmk6.png?download=1&amp;name=%D0%A1%D0%BA%D1%80%D0%B8%D0%BD%D1%88%D0%BE%D1%82%2011-10-2022%2021:54:4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7" y="3584465"/>
            <a:ext cx="5876446" cy="6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skr.sh/i/111022/DZzpwHsX.png?download=1&amp;name=%D0%A1%D0%BA%D1%80%D0%B8%D0%BD%D1%88%D0%BE%D1%82%2011-10-2022%2021:58: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4" y="4405704"/>
            <a:ext cx="5998671" cy="15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skr.sh/i/111022/swleyA3O.png?download=1&amp;name=%D0%A1%D0%BA%D1%80%D0%B8%D0%BD%D1%88%D0%BE%D1%82%2011-10-2022%2021:35: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1" y="6012485"/>
            <a:ext cx="5998804" cy="8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42" y="928149"/>
            <a:ext cx="4187201" cy="58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0C451-2D9A-860B-524A-806A88368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55" y="304963"/>
            <a:ext cx="1726153" cy="340318"/>
          </a:xfrm>
          <a:prstGeom prst="rect">
            <a:avLst/>
          </a:prstGeom>
        </p:spPr>
      </p:pic>
      <p:pic>
        <p:nvPicPr>
          <p:cNvPr id="10" name="Picture 2" descr="https://skr.sh/i/111022/wEDJSkBY.png?download=1&amp;name=%D0%A1%D0%BA%D1%80%D0%B8%D0%BD%D1%88%D0%BE%D1%82%2011-10-2022%2021:06:47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24" y="1"/>
            <a:ext cx="4858869" cy="67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skr.sh/i/111022/oamnLNlW.png?download=1&amp;name=%D0%A1%D0%BA%D1%80%D0%B8%D0%BD%D1%88%D0%BE%D1%82%2011-10-2022%2021:08: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90" y="0"/>
            <a:ext cx="4909052" cy="676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56827" y="331220"/>
            <a:ext cx="1215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БЮДЖЕТ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86086" y="445226"/>
            <a:ext cx="1702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ВНЕБЮДЖЕТ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0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0C451-2D9A-860B-524A-806A88368F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55" y="304963"/>
            <a:ext cx="1726153" cy="3403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82" y="108665"/>
            <a:ext cx="1645620" cy="443643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2" descr="https://skr.sh/i/111022/LwFnJWEG.png?download=1&amp;name=%D0%A1%D0%BA%D1%80%D0%B8%D0%BD%D1%88%D0%BE%D1%82%2011-10-2022%2021:11: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6" y="1"/>
            <a:ext cx="4581103" cy="680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skr.sh/i/111022/4jgxGAD2.png?download=1&amp;name=%D0%A1%D0%BA%D1%80%D0%B8%D0%BD%D1%88%D0%BE%D1%82%2011-10-2022%2021:18: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563664"/>
            <a:ext cx="5619053" cy="50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10204" y="330486"/>
            <a:ext cx="2757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ВНЕБЮДЖЕТ С НДС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59658" y="1274644"/>
            <a:ext cx="20591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ДОКТОРАНТУРА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7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932883" y="232940"/>
            <a:ext cx="6259117" cy="8012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Смета расходов на проведение </a:t>
            </a:r>
            <a:r>
              <a:rPr lang="ru-RU" sz="2800" b="1" dirty="0" smtClean="0">
                <a:latin typeface="Arial Black" panose="020B0A04020102020204" pitchFamily="34" charset="0"/>
              </a:rPr>
              <a:t>конференции: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9" name="Объект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01" y="108665"/>
            <a:ext cx="5421339" cy="66380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58712" y="1409006"/>
            <a:ext cx="5287803" cy="4816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Конференции может </a:t>
            </a:r>
            <a:r>
              <a:rPr lang="ru-RU" sz="1600" dirty="0" smtClean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осуществляться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u="sng" dirty="0" smtClean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600" u="sng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различных источников</a:t>
            </a:r>
            <a:r>
              <a:rPr lang="ru-RU" sz="1600" dirty="0" smtClean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12B1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организационные взносы участников (физических лиц);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средства спонсоров </a:t>
            </a:r>
            <a:r>
              <a:rPr lang="ru-RU" sz="1600" dirty="0" smtClean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или пожертвований (с </a:t>
            </a: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заключением договора на оказание спонсорской </a:t>
            </a:r>
            <a:r>
              <a:rPr lang="ru-RU" sz="1600" dirty="0" smtClean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помощи или договора пожертвования </a:t>
            </a: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конференции);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собственные средства университета (внебюджетные фонды структурных подразделений);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средства организаций Конференции (с заключением договора на проведение конференции);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гранты (РНФ, Фонда президентских грантов, </a:t>
            </a:r>
            <a:r>
              <a:rPr lang="ru-RU" sz="1600" dirty="0" err="1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мегагранты</a:t>
            </a: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др., в том числе гранты зарубежных фондов) – если проведение научной конференции является обязательным условием выполнения гранта;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прочие источники.</a:t>
            </a:r>
          </a:p>
        </p:txBody>
      </p:sp>
    </p:spTree>
    <p:extLst>
      <p:ext uri="{BB962C8B-B14F-4D97-AF65-F5344CB8AC3E}">
        <p14:creationId xmlns:p14="http://schemas.microsoft.com/office/powerpoint/2010/main" val="41537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82" y="108665"/>
            <a:ext cx="1645620" cy="44364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34543" y="141274"/>
            <a:ext cx="9272603" cy="12378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Смета расходов на проведение </a:t>
            </a:r>
            <a:r>
              <a:rPr lang="ru-RU" sz="3600" b="1" dirty="0" smtClean="0">
                <a:latin typeface="Arial Black" panose="020B0A04020102020204" pitchFamily="34" charset="0"/>
              </a:rPr>
              <a:t>конференции: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765" y="1439215"/>
            <a:ext cx="4923975" cy="442421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252117" y="1642721"/>
            <a:ext cx="5531005" cy="422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процессе подготовки и планирования мероприятия составляется список участников и способа их участия в научной конференции (очная, онлайн). Сведения о каждом участнике фиксируются в специальной Регистрационной форме участника.</a:t>
            </a:r>
          </a:p>
          <a:p>
            <a:r>
              <a:rPr lang="ru-RU" sz="1600" dirty="0">
                <a:solidFill>
                  <a:srgbClr val="012B14"/>
                </a:solidFill>
                <a:ea typeface="Calibri" panose="020F0502020204030204" pitchFamily="34" charset="0"/>
              </a:rPr>
              <a:t>Для каждого способа проведения конференции формируется ОТДЕЛЬНАЯ калькуляция расчет размера организационного взноса</a:t>
            </a:r>
            <a:r>
              <a:rPr lang="ru-RU" sz="1600" dirty="0" smtClean="0">
                <a:solidFill>
                  <a:srgbClr val="012B14"/>
                </a:solidFill>
                <a:ea typeface="Calibri" panose="020F0502020204030204" pitchFamily="34" charset="0"/>
              </a:rPr>
              <a:t>.</a:t>
            </a:r>
          </a:p>
          <a:p>
            <a:endParaRPr lang="ru-RU" sz="1600" dirty="0" smtClean="0">
              <a:solidFill>
                <a:srgbClr val="012B14"/>
              </a:solidFill>
              <a:ea typeface="Calibri" panose="020F0502020204030204" pitchFamily="34" charset="0"/>
            </a:endParaRPr>
          </a:p>
          <a:p>
            <a:r>
              <a:rPr lang="ru-RU" sz="1600" dirty="0">
                <a:solidFill>
                  <a:srgbClr val="012B14"/>
                </a:solidFill>
              </a:rPr>
              <a:t>На каждый источник финансирования формируется ОТДЕЛЬНАЯ смета расходов (ссылка</a:t>
            </a:r>
            <a:r>
              <a:rPr lang="ru-RU" sz="1600" dirty="0" smtClean="0">
                <a:solidFill>
                  <a:srgbClr val="012B14"/>
                </a:solidFill>
              </a:rPr>
              <a:t>).</a:t>
            </a:r>
          </a:p>
          <a:p>
            <a:endParaRPr lang="ru-RU" sz="1600" dirty="0">
              <a:solidFill>
                <a:srgbClr val="012B14"/>
              </a:solidFill>
            </a:endParaRPr>
          </a:p>
          <a:p>
            <a:pPr algn="just"/>
            <a:r>
              <a:rPr lang="ru-RU" sz="1600" dirty="0">
                <a:solidFill>
                  <a:srgbClr val="012B14"/>
                </a:solidFill>
              </a:rPr>
              <a:t>Смета формируется с учетом </a:t>
            </a:r>
            <a:r>
              <a:rPr lang="ru-RU" sz="1600" dirty="0">
                <a:solidFill>
                  <a:srgbClr val="FF0000"/>
                </a:solidFill>
              </a:rPr>
              <a:t>предельно допустимых норм расходов </a:t>
            </a:r>
            <a:r>
              <a:rPr lang="ru-RU" sz="1600" dirty="0">
                <a:solidFill>
                  <a:srgbClr val="012B14"/>
                </a:solidFill>
              </a:rPr>
              <a:t>при проведении Конференции, определенных в Положении о проведении конференций.</a:t>
            </a:r>
          </a:p>
          <a:p>
            <a:endParaRPr lang="ru-RU" sz="1600" dirty="0">
              <a:solidFill>
                <a:srgbClr val="012B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82" y="108665"/>
            <a:ext cx="1645620" cy="443643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12569" y="100452"/>
            <a:ext cx="8156423" cy="98449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Arial Black" panose="020B0A04020102020204" pitchFamily="34" charset="0"/>
              </a:rPr>
              <a:t>Договоры на выполнение НИР в рамках ГОЗ</a:t>
            </a:r>
            <a:endParaRPr lang="ru-RU" sz="3000" dirty="0">
              <a:latin typeface="Arial Black" panose="020B0A04020102020204" pitchFamily="34" charset="0"/>
            </a:endParaRPr>
          </a:p>
        </p:txBody>
      </p:sp>
      <p:pic>
        <p:nvPicPr>
          <p:cNvPr id="8" name="Picture 8" descr="https://skr.sh/i/151022/lefqhIpT.png?download=1&amp;name=%D0%A1%D0%BA%D1%80%D0%B8%D0%BD%D1%88%D0%BE%D1%82%2015-10-2022%2019:49: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24" y="1110168"/>
            <a:ext cx="4340199" cy="57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kr.sh/i/151022/jKKehMSd.png?download=1&amp;name=%D0%A1%D0%BA%D1%80%D0%B8%D0%BD%D1%88%D0%BE%D1%82%2015-10-2022%2019:45: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413" y="552308"/>
            <a:ext cx="4425670" cy="62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72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4">
      <a:dk1>
        <a:srgbClr val="00A652"/>
      </a:dk1>
      <a:lt1>
        <a:srgbClr val="FFFFFF"/>
      </a:lt1>
      <a:dk2>
        <a:srgbClr val="00A652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3721</TotalTime>
  <Words>516</Words>
  <Application>Microsoft Office PowerPoint</Application>
  <PresentationFormat>Широкоэкранный</PresentationFormat>
  <Paragraphs>79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 Black</vt:lpstr>
      <vt:lpstr>Calibri</vt:lpstr>
      <vt:lpstr>Century Gothic</vt:lpstr>
      <vt:lpstr>Franklin Gothic Book</vt:lpstr>
      <vt:lpstr>Times New Roman</vt:lpstr>
      <vt:lpstr>Wingdings</vt:lpstr>
      <vt:lpstr>Crop</vt:lpstr>
      <vt:lpstr>Основные вопросы финансово-экономического сопровождения научной деятельности в СПбПУ Встреча с коллективом работников 09.11.2023 </vt:lpstr>
      <vt:lpstr>Источники финансирования научной деятельности:</vt:lpstr>
      <vt:lpstr>Регламент формирования и утверждения смет доходов и расходов</vt:lpstr>
      <vt:lpstr>Регламент формирования и утверждения смет доходов и расходов</vt:lpstr>
      <vt:lpstr>Презентация PowerPoint</vt:lpstr>
      <vt:lpstr>Презентация PowerPoint</vt:lpstr>
      <vt:lpstr>Смета расходов на проведение конференции:</vt:lpstr>
      <vt:lpstr>Смета расходов на проведение конференции:</vt:lpstr>
      <vt:lpstr>Договоры на выполнение НИР в рамках ГОЗ</vt:lpstr>
      <vt:lpstr>Договоры на выполнение НИР в рамках ГОЗ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</dc:title>
  <dc:creator>Школяр Екатерина</dc:creator>
  <cp:lastModifiedBy>Наталья О. Васецкая</cp:lastModifiedBy>
  <cp:revision>144</cp:revision>
  <dcterms:created xsi:type="dcterms:W3CDTF">2022-09-06T11:29:00Z</dcterms:created>
  <dcterms:modified xsi:type="dcterms:W3CDTF">2023-11-09T13:47:03Z</dcterms:modified>
</cp:coreProperties>
</file>