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1" r:id="rId3"/>
    <p:sldId id="263" r:id="rId4"/>
    <p:sldId id="262" r:id="rId5"/>
    <p:sldId id="264" r:id="rId6"/>
    <p:sldId id="266" r:id="rId7"/>
    <p:sldId id="267" r:id="rId8"/>
    <p:sldId id="268" r:id="rId9"/>
    <p:sldId id="265" r:id="rId10"/>
    <p:sldId id="285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3985F-792A-467B-924E-E89225ADD52A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49D0F-8944-4AEA-AB2E-5AF9F10A7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209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1629EE-98B6-44D0-A904-3722C5F2A6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193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1629EE-98B6-44D0-A904-3722C5F2A6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14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1629EE-98B6-44D0-A904-3722C5F2A6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685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1629EE-98B6-44D0-A904-3722C5F2A6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785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865B-0F43-45C8-B271-82CD69D9301E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044-5456-4593-90C3-5158C30A1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78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865B-0F43-45C8-B271-82CD69D9301E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044-5456-4593-90C3-5158C30A1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65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865B-0F43-45C8-B271-82CD69D9301E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044-5456-4593-90C3-5158C30A1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84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865B-0F43-45C8-B271-82CD69D9301E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044-5456-4593-90C3-5158C30A1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9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865B-0F43-45C8-B271-82CD69D9301E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044-5456-4593-90C3-5158C30A1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69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865B-0F43-45C8-B271-82CD69D9301E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044-5456-4593-90C3-5158C30A1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96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865B-0F43-45C8-B271-82CD69D9301E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044-5456-4593-90C3-5158C30A1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96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865B-0F43-45C8-B271-82CD69D9301E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044-5456-4593-90C3-5158C30A1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51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865B-0F43-45C8-B271-82CD69D9301E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044-5456-4593-90C3-5158C30A1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48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865B-0F43-45C8-B271-82CD69D9301E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044-5456-4593-90C3-5158C30A1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4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865B-0F43-45C8-B271-82CD69D9301E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044-5456-4593-90C3-5158C30A1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06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865B-0F43-45C8-B271-82CD69D9301E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FF044-5456-4593-90C3-5158C30A1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2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m.dep@spbstu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1408" cy="685833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914401" y="6232943"/>
            <a:ext cx="5775158" cy="32827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Спикер: Е.А. Васильева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" y="3232309"/>
            <a:ext cx="12191407" cy="1554943"/>
          </a:xfrm>
          <a:prstGeom prst="rect">
            <a:avLst/>
          </a:prstGeom>
          <a:solidFill>
            <a:srgbClr val="00BB3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704" y="3278459"/>
            <a:ext cx="8245938" cy="115941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Совещание с МОЛ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5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49513" y="228003"/>
            <a:ext cx="3374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Частые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ошибки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192" y="951488"/>
            <a:ext cx="116331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Не предоставление в Управление бухгалтерского учета документов по передаче материалов на выполнение университетом работ – </a:t>
            </a:r>
          </a:p>
          <a:p>
            <a:pPr algn="just"/>
            <a:r>
              <a:rPr lang="ru-RU" sz="2800" dirty="0" smtClean="0">
                <a:solidFill>
                  <a:srgbClr val="FF0000"/>
                </a:solidFill>
              </a:rPr>
              <a:t>не допустимый факт!</a:t>
            </a:r>
            <a:endParaRPr lang="ru-RU" sz="2800" dirty="0">
              <a:solidFill>
                <a:srgbClr val="FF0000"/>
              </a:solidFill>
            </a:endParaRPr>
          </a:p>
          <a:p>
            <a:pPr algn="just"/>
            <a:r>
              <a:rPr lang="ru-RU" sz="2800" dirty="0" smtClean="0"/>
              <a:t>В договоре на выполнение университетом работ не указано что университету должны быть переданы материалы - </a:t>
            </a:r>
            <a:r>
              <a:rPr lang="ru-RU" sz="2800" dirty="0" smtClean="0">
                <a:solidFill>
                  <a:srgbClr val="FF0000"/>
                </a:solidFill>
              </a:rPr>
              <a:t>не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допустимо</a:t>
            </a:r>
            <a:r>
              <a:rPr lang="ru-RU" sz="2800" dirty="0" smtClean="0"/>
              <a:t> – необходимо оформить дополнительное соглашение к договору.</a:t>
            </a:r>
          </a:p>
          <a:p>
            <a:pPr algn="just"/>
            <a:r>
              <a:rPr lang="ru-RU" sz="2800" dirty="0" smtClean="0"/>
              <a:t>Желательно передачу оформлять накладной на отпуск материалов на сторону или </a:t>
            </a:r>
            <a:r>
              <a:rPr lang="ru-RU" sz="2800" dirty="0"/>
              <a:t>актом приема-передачи </a:t>
            </a:r>
            <a:r>
              <a:rPr lang="ru-RU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95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" y="80963"/>
            <a:ext cx="12190817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4106" y="3147646"/>
            <a:ext cx="11523786" cy="2587991"/>
          </a:xfrm>
          <a:prstGeom prst="rect">
            <a:avLst/>
          </a:prstGeom>
          <a:solidFill>
            <a:srgbClr val="00BB3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214" y="3384506"/>
            <a:ext cx="11523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2.Порядок документального оформления использования личного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имущества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6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378" y="24542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Порядок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документального оформления использования личного имущества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25108" y="1057481"/>
            <a:ext cx="10876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Служебная записка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-обоснование для использование личного имущества на работе.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3095" t="19347" r="52064" b="14480"/>
          <a:stretch/>
        </p:blipFill>
        <p:spPr>
          <a:xfrm>
            <a:off x="3947885" y="1426813"/>
            <a:ext cx="4455885" cy="476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1000" y="314113"/>
            <a:ext cx="11862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Порядок документального оформления использования личного имущества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7411" y="1015777"/>
            <a:ext cx="110292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9513" y="1015777"/>
            <a:ext cx="961571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Служебная записка должна быть написана на имя руководителя структурного подразделения и должна храниться у МОЛ.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Обязательно  должна стоять виза руководителя!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37" y="3601793"/>
            <a:ext cx="2251459" cy="286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" y="80963"/>
            <a:ext cx="12190817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4106" y="3147646"/>
            <a:ext cx="11523786" cy="2587991"/>
          </a:xfrm>
          <a:prstGeom prst="rect">
            <a:avLst/>
          </a:prstGeom>
          <a:solidFill>
            <a:srgbClr val="00BB3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214" y="3384506"/>
            <a:ext cx="115237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3. Порядок документального оформления передачи имущества во временное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пользование работникам университета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1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544" y="230947"/>
            <a:ext cx="11908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Порядок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документального оформления передачи имущества во временное пользование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7411" y="1015777"/>
            <a:ext cx="110292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71567" y="1015777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Вариант 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984" t="19092" r="28607" b="12087"/>
          <a:stretch/>
        </p:blipFill>
        <p:spPr>
          <a:xfrm>
            <a:off x="2772864" y="1415887"/>
            <a:ext cx="7359161" cy="46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5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5784" y="305046"/>
            <a:ext cx="116245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Порядок документального оформления передачи имущества во временное пользование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7411" y="1015777"/>
            <a:ext cx="110292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71567" y="846500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Вариант 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7361" t="20616" r="24722" b="21483"/>
          <a:stretch/>
        </p:blipFill>
        <p:spPr>
          <a:xfrm>
            <a:off x="2676964" y="1215832"/>
            <a:ext cx="7150100" cy="48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" y="80963"/>
            <a:ext cx="12190817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4106" y="3147646"/>
            <a:ext cx="11523786" cy="2587991"/>
          </a:xfrm>
          <a:prstGeom prst="rect">
            <a:avLst/>
          </a:prstGeom>
          <a:solidFill>
            <a:srgbClr val="00BB3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214" y="3384506"/>
            <a:ext cx="11523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4. Порядок списания имущества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1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" y="24994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Порядок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списания имущества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7411" y="1015777"/>
            <a:ext cx="110292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ая соединительная линия 3"/>
          <p:cNvSpPr/>
          <p:nvPr/>
        </p:nvSpPr>
        <p:spPr>
          <a:xfrm>
            <a:off x="6057700" y="1866772"/>
            <a:ext cx="2707956" cy="15204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83"/>
                </a:lnTo>
                <a:lnTo>
                  <a:pt x="2707956" y="1483"/>
                </a:lnTo>
                <a:lnTo>
                  <a:pt x="2707956" y="152048"/>
                </a:ln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sp>
      <p:sp>
        <p:nvSpPr>
          <p:cNvPr id="8" name="Прямая соединительная линия 4"/>
          <p:cNvSpPr/>
          <p:nvPr/>
        </p:nvSpPr>
        <p:spPr>
          <a:xfrm>
            <a:off x="3273778" y="1866772"/>
            <a:ext cx="2783922" cy="11268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783922" y="0"/>
                </a:moveTo>
                <a:lnTo>
                  <a:pt x="0" y="0"/>
                </a:lnTo>
                <a:lnTo>
                  <a:pt x="0" y="112685"/>
                </a:ln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sp>
      <p:sp>
        <p:nvSpPr>
          <p:cNvPr id="9" name="Скругленный прямоугольник 8"/>
          <p:cNvSpPr/>
          <p:nvPr/>
        </p:nvSpPr>
        <p:spPr>
          <a:xfrm>
            <a:off x="5245057" y="834715"/>
            <a:ext cx="1625286" cy="1032056"/>
          </a:xfrm>
          <a:prstGeom prst="roundRect">
            <a:avLst>
              <a:gd name="adj" fmla="val 10000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grpSp>
        <p:nvGrpSpPr>
          <p:cNvPr id="10" name="Группа 9"/>
          <p:cNvGrpSpPr/>
          <p:nvPr/>
        </p:nvGrpSpPr>
        <p:grpSpPr>
          <a:xfrm>
            <a:off x="5425645" y="1006273"/>
            <a:ext cx="1625286" cy="1032056"/>
            <a:chOff x="3798520" y="196322"/>
            <a:chExt cx="1625286" cy="1032056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798520" y="196322"/>
              <a:ext cx="1625286" cy="10320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кругленный прямоугольник 7"/>
            <p:cNvSpPr txBox="1"/>
            <p:nvPr/>
          </p:nvSpPr>
          <p:spPr>
            <a:xfrm>
              <a:off x="3828748" y="226550"/>
              <a:ext cx="1564830" cy="971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Списание имущества 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2187291" y="1979457"/>
            <a:ext cx="2172975" cy="1153240"/>
          </a:xfrm>
          <a:prstGeom prst="roundRect">
            <a:avLst>
              <a:gd name="adj" fmla="val 10000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grpSp>
        <p:nvGrpSpPr>
          <p:cNvPr id="12" name="Группа 11"/>
          <p:cNvGrpSpPr/>
          <p:nvPr/>
        </p:nvGrpSpPr>
        <p:grpSpPr>
          <a:xfrm>
            <a:off x="2367878" y="2151015"/>
            <a:ext cx="2172975" cy="1153240"/>
            <a:chOff x="740753" y="1341064"/>
            <a:chExt cx="2172975" cy="115324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40753" y="1341064"/>
              <a:ext cx="2172975" cy="115324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10"/>
            <p:cNvSpPr txBox="1"/>
            <p:nvPr/>
          </p:nvSpPr>
          <p:spPr>
            <a:xfrm>
              <a:off x="774530" y="1374841"/>
              <a:ext cx="2105421" cy="10856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Менее </a:t>
              </a:r>
            </a:p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500 000, 00 руб.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7740442" y="2018820"/>
            <a:ext cx="2050428" cy="946365"/>
          </a:xfrm>
          <a:prstGeom prst="roundRect">
            <a:avLst>
              <a:gd name="adj" fmla="val 10000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grpSp>
        <p:nvGrpSpPr>
          <p:cNvPr id="14" name="Группа 13"/>
          <p:cNvGrpSpPr/>
          <p:nvPr/>
        </p:nvGrpSpPr>
        <p:grpSpPr>
          <a:xfrm>
            <a:off x="7921030" y="2190378"/>
            <a:ext cx="2050428" cy="946365"/>
            <a:chOff x="6293905" y="1380427"/>
            <a:chExt cx="2050428" cy="94636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293905" y="1380427"/>
              <a:ext cx="2050428" cy="9463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13"/>
            <p:cNvSpPr txBox="1"/>
            <p:nvPr/>
          </p:nvSpPr>
          <p:spPr>
            <a:xfrm>
              <a:off x="6321623" y="1408145"/>
              <a:ext cx="1994992" cy="89092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Более</a:t>
              </a:r>
            </a:p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500 000,00 </a:t>
              </a: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руб.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98972" y="391123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МОЛ присылает в УБУ перечень под списание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pm.dep@spbstu.ru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2.Отдел учета НФА готовит акты о списании объектов нефинансовых активов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Подготовленные акты МОЛ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забирает в кабинете 250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4.МОЛ возвращает подписанные акты в УБУ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56376" y="3792630"/>
            <a:ext cx="203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Обратиться в УБУ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9011568" y="3111849"/>
            <a:ext cx="0" cy="668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454365" y="3301285"/>
            <a:ext cx="0" cy="478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7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9729" y="20603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Оформление дефектной ведомости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29302" y="727057"/>
            <a:ext cx="86064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Дефектные ведомости составляются материально ответственным лицом на каждый акт списания основных средств, с обязательным указанием конкретной причины списания!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дефектной ведомости должна быть прописана четкая причина для списания имущества: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Ноутбук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сломался;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Ф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изический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износ;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орально устарел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                   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                                         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Выход из строя мостов и видеочипа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lvl="0" algn="r">
              <a:defRPr/>
            </a:pPr>
            <a:r>
              <a:rPr lang="ru-RU" sz="2400" dirty="0"/>
              <a:t>Н</a:t>
            </a:r>
            <a:r>
              <a:rPr lang="ru-RU" sz="2400" dirty="0" smtClean="0"/>
              <a:t>еисправен </a:t>
            </a:r>
            <a:r>
              <a:rPr lang="ru-RU" sz="2400" dirty="0"/>
              <a:t>винчестер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lvl="0" algn="r">
              <a:defRPr/>
            </a:pPr>
            <a:r>
              <a:rPr lang="ru-RU" sz="2400" dirty="0"/>
              <a:t>П</a:t>
            </a:r>
            <a:r>
              <a:rPr lang="ru-RU" sz="2400" dirty="0" smtClean="0"/>
              <a:t>оломка</a:t>
            </a:r>
            <a:r>
              <a:rPr lang="ru-RU" sz="2400" dirty="0"/>
              <a:t> матричной платы из-за попадания воды или </a:t>
            </a:r>
            <a:r>
              <a:rPr lang="ru-RU" sz="2400" dirty="0" smtClean="0"/>
              <a:t>удара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;</a:t>
            </a:r>
          </a:p>
          <a:p>
            <a:pPr lvl="0" algn="r">
              <a:defRPr/>
            </a:pPr>
            <a:r>
              <a:rPr lang="ru-RU" sz="2400" dirty="0"/>
              <a:t>С</a:t>
            </a:r>
            <a:r>
              <a:rPr lang="ru-RU" sz="2400" dirty="0" smtClean="0"/>
              <a:t>овременное </a:t>
            </a:r>
            <a:r>
              <a:rPr lang="ru-RU" sz="2400" dirty="0"/>
              <a:t>программное обеспечение, необходимое в </a:t>
            </a:r>
            <a:r>
              <a:rPr lang="ru-RU" sz="2400" dirty="0" smtClean="0"/>
              <a:t>рабочем </a:t>
            </a:r>
            <a:r>
              <a:rPr lang="ru-RU" sz="2400" dirty="0"/>
              <a:t>процессе, не </a:t>
            </a:r>
            <a:r>
              <a:rPr lang="ru-RU" sz="2400" dirty="0" smtClean="0"/>
              <a:t>устанавливается.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19" y="2920875"/>
            <a:ext cx="824010" cy="8225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74" y="4147069"/>
            <a:ext cx="1077686" cy="10776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109" y="1407228"/>
            <a:ext cx="5142317" cy="482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8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" y="0"/>
            <a:ext cx="12190817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15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A037"/>
                </a:solidFill>
                <a:latin typeface="PT Sans" charset="-52"/>
                <a:ea typeface="PT Sans" charset="-52"/>
                <a:cs typeface="PT Sans" charset="-52"/>
              </a:rPr>
              <a:t>Программа рабочего совещания</a:t>
            </a:r>
            <a:endParaRPr lang="ru-RU" b="1" dirty="0">
              <a:solidFill>
                <a:srgbClr val="00BB3E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2794" y="1172601"/>
            <a:ext cx="1087010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FontTx/>
              <a:buAutoNum type="arabicPeriod"/>
              <a:defRPr/>
            </a:pPr>
            <a:r>
              <a:rPr lang="ru-RU" sz="3200" dirty="0">
                <a:solidFill>
                  <a:prstClr val="black"/>
                </a:solidFill>
              </a:rPr>
              <a:t>Порядок проведения инвентаризации</a:t>
            </a:r>
            <a:r>
              <a:rPr lang="en-US" sz="3200" dirty="0">
                <a:solidFill>
                  <a:prstClr val="black"/>
                </a:solidFill>
              </a:rPr>
              <a:t>;</a:t>
            </a:r>
            <a:endParaRPr lang="ru-RU" sz="3200" dirty="0">
              <a:solidFill>
                <a:prstClr val="black"/>
              </a:solidFill>
            </a:endParaRPr>
          </a:p>
          <a:p>
            <a:pPr marL="514350" lvl="0" indent="-514350" algn="just">
              <a:buFontTx/>
              <a:buAutoNum type="arabicPeriod"/>
              <a:defRPr/>
            </a:pPr>
            <a:r>
              <a:rPr lang="ru-RU" sz="3200" dirty="0">
                <a:solidFill>
                  <a:prstClr val="black"/>
                </a:solidFill>
              </a:rPr>
              <a:t>Порядок документального оформления использования личного имущества</a:t>
            </a:r>
            <a:r>
              <a:rPr lang="en-US" sz="3200" dirty="0">
                <a:solidFill>
                  <a:prstClr val="black"/>
                </a:solidFill>
              </a:rPr>
              <a:t>;</a:t>
            </a:r>
            <a:endParaRPr lang="ru-RU" sz="3200" dirty="0">
              <a:solidFill>
                <a:prstClr val="black"/>
              </a:solidFill>
            </a:endParaRPr>
          </a:p>
          <a:p>
            <a:pPr marL="514350" lvl="0" indent="-514350" algn="just">
              <a:buFontTx/>
              <a:buAutoNum type="arabicPeriod"/>
              <a:defRPr/>
            </a:pPr>
            <a:r>
              <a:rPr lang="ru-RU" sz="3200" dirty="0">
                <a:solidFill>
                  <a:prstClr val="black"/>
                </a:solidFill>
              </a:rPr>
              <a:t>Порядок документального оформления передачи имущества во временное пользование</a:t>
            </a:r>
            <a:r>
              <a:rPr lang="en-US" sz="3200" dirty="0">
                <a:solidFill>
                  <a:prstClr val="black"/>
                </a:solidFill>
              </a:rPr>
              <a:t>;</a:t>
            </a:r>
            <a:endParaRPr lang="ru-RU" sz="3200" dirty="0">
              <a:solidFill>
                <a:prstClr val="black"/>
              </a:solidFill>
            </a:endParaRPr>
          </a:p>
          <a:p>
            <a:pPr marL="514350" lvl="0" indent="-514350" algn="just">
              <a:buFontTx/>
              <a:buAutoNum type="arabicPeriod"/>
              <a:defRPr/>
            </a:pPr>
            <a:r>
              <a:rPr lang="ru-RU" sz="3200" dirty="0">
                <a:solidFill>
                  <a:prstClr val="black"/>
                </a:solidFill>
              </a:rPr>
              <a:t>Порядок списания имущества</a:t>
            </a:r>
            <a:r>
              <a:rPr lang="en-US" sz="3200" dirty="0">
                <a:solidFill>
                  <a:prstClr val="black"/>
                </a:solidFill>
              </a:rPr>
              <a:t>;</a:t>
            </a:r>
            <a:endParaRPr lang="ru-RU" sz="3200" dirty="0">
              <a:solidFill>
                <a:prstClr val="black"/>
              </a:solidFill>
            </a:endParaRPr>
          </a:p>
          <a:p>
            <a:pPr marL="514350" lvl="0" indent="-514350" algn="just">
              <a:buFontTx/>
              <a:buAutoNum type="arabicPeriod"/>
              <a:defRPr/>
            </a:pPr>
            <a:r>
              <a:rPr lang="ru-RU" sz="3200" dirty="0">
                <a:solidFill>
                  <a:prstClr val="black"/>
                </a:solidFill>
              </a:rPr>
              <a:t>Личный кабинет МОЛ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  <a:endParaRPr lang="ru-RU" sz="3200" dirty="0">
              <a:solidFill>
                <a:prstClr val="black"/>
              </a:solidFill>
            </a:endParaRPr>
          </a:p>
          <a:p>
            <a:pPr marL="574349" indent="-360000">
              <a:spcBef>
                <a:spcPts val="0"/>
              </a:spcBef>
              <a:spcAft>
                <a:spcPts val="600"/>
              </a:spcAft>
              <a:buClr>
                <a:srgbClr val="009242"/>
              </a:buClr>
              <a:buFont typeface="+mj-lt"/>
              <a:buAutoNum type="arabicPeriod"/>
            </a:pPr>
            <a:endParaRPr lang="ru-RU" sz="3200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5362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" y="80963"/>
            <a:ext cx="12190817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4106" y="3147646"/>
            <a:ext cx="11523786" cy="2587991"/>
          </a:xfrm>
          <a:prstGeom prst="rect">
            <a:avLst/>
          </a:prstGeom>
          <a:solidFill>
            <a:srgbClr val="00BB3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57683"/>
            <a:ext cx="11523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5.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Кабинет МОЛ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T Sans" charset="-52"/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703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804021" y="218859"/>
            <a:ext cx="2895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Кабинет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МОЛ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7411" y="1015777"/>
            <a:ext cx="110292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96" y="803634"/>
            <a:ext cx="9658224" cy="5605089"/>
          </a:xfrm>
          <a:prstGeom prst="rect">
            <a:avLst/>
          </a:prstGeom>
        </p:spPr>
      </p:pic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52164" b="62137"/>
          <a:stretch/>
        </p:blipFill>
        <p:spPr>
          <a:xfrm>
            <a:off x="2432048" y="2427970"/>
            <a:ext cx="5686040" cy="260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02209" y="182283"/>
            <a:ext cx="6207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Преимущества кабинета МОЛ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37411" y="1015777"/>
            <a:ext cx="110292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449" y="463868"/>
            <a:ext cx="6429132" cy="6674459"/>
          </a:xfrm>
          <a:prstGeom prst="rect">
            <a:avLst/>
          </a:prstGeom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5605797" y="1318967"/>
            <a:ext cx="2725616" cy="223128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Ведомости остатков в онлайн-режиме</a:t>
            </a:r>
            <a:r>
              <a:rPr lang="en-US" dirty="0" smtClean="0"/>
              <a:t>;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Новости и изменения</a:t>
            </a:r>
            <a:r>
              <a:rPr lang="en-US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МОЛ могут самостоятельно делать перемещения и списания.</a:t>
            </a:r>
          </a:p>
        </p:txBody>
      </p:sp>
    </p:spTree>
    <p:extLst>
      <p:ext uri="{BB962C8B-B14F-4D97-AF65-F5344CB8AC3E}">
        <p14:creationId xmlns:p14="http://schemas.microsoft.com/office/powerpoint/2010/main" val="14988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20" y="191427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Кабинет МОЛ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37411" y="1015777"/>
            <a:ext cx="110292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7411" y="1138888"/>
            <a:ext cx="113077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Добавляется возможность печатать первичную документацию из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1С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Формирование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дефектной ведомости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Покабинетные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описи (раздел «местоположение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</a:rPr>
              <a:t>Формирование и печать </a:t>
            </a:r>
            <a:r>
              <a:rPr lang="ru-RU" sz="2800" smtClean="0">
                <a:solidFill>
                  <a:prstClr val="black"/>
                </a:solidFill>
                <a:latin typeface="Calibri" panose="020F0502020204030204"/>
              </a:rPr>
              <a:t>инвентарного списка.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695" y="3574659"/>
            <a:ext cx="2589335" cy="258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" y="80963"/>
            <a:ext cx="12190817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4106" y="3147646"/>
            <a:ext cx="11523786" cy="2587991"/>
          </a:xfrm>
          <a:prstGeom prst="rect">
            <a:avLst/>
          </a:prstGeom>
          <a:solidFill>
            <a:srgbClr val="00BB3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57683"/>
            <a:ext cx="11523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6. Прочие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 вопросы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T Sans" charset="-52"/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929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3651" y="1015777"/>
            <a:ext cx="85329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black"/>
                </a:solidFill>
                <a:latin typeface="Calibri" panose="020F0502020204030204"/>
              </a:rPr>
              <a:t>1. Как часто материально ответственное лицо должно контролировать сохранность закрепленных материальных ценностей – постоянно.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При формировании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документов по учету основных средств у одного основного средства разные наименования – в карточке основного средства в программе 1С предусмотрены два поля: наименование и полное наименование. В зависимости от формируемого документа программа берет наименование или из одного поля или из другого.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solidFill>
                  <a:prstClr val="black"/>
                </a:solidFill>
                <a:latin typeface="Calibri" panose="020F0502020204030204"/>
              </a:rPr>
              <a:t>3. Один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/>
              </a:rPr>
              <a:t> объект основных средств закреплен за разными материальными точками – технически не возможно.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Имеет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ли право материально ответственное лицо осматривать содержимое шкафов, тумб, ящиков столов работников структурного подразделения, за сохранность ценностей которого отвечает – в момент проведения инвентаризации с комиссией имеет полное право.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solidFill>
                  <a:prstClr val="black"/>
                </a:solidFill>
                <a:latin typeface="Calibri" panose="020F0502020204030204"/>
              </a:rPr>
              <a:t>5. Электрические щитки, сантехника, встроенные светильники,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/>
              </a:rPr>
              <a:t> батареи, двери –  являются неотъемлемой частью здания и не являются отдельными объектами основных средств.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90000" l="2917" r="90000">
                        <a14:foregroundMark x1="21583" y1="18444" x2="21583" y2="18444"/>
                        <a14:foregroundMark x1="17167" y1="17000" x2="17167" y2="17000"/>
                        <a14:foregroundMark x1="18250" y1="15444" x2="18250" y2="15444"/>
                        <a14:foregroundMark x1="21167" y1="15444" x2="21167" y2="15444"/>
                        <a14:foregroundMark x1="12583" y1="19556" x2="12583" y2="19556"/>
                        <a14:foregroundMark x1="12833" y1="18111" x2="12833" y2="18111"/>
                        <a14:foregroundMark x1="14333" y1="17000" x2="14333" y2="17000"/>
                        <a14:foregroundMark x1="16333" y1="14889" x2="16333" y2="14889"/>
                        <a14:foregroundMark x1="20667" y1="14889" x2="20667" y2="14889"/>
                        <a14:foregroundMark x1="20000" y1="19000" x2="20000" y2="19000"/>
                        <a14:foregroundMark x1="24417" y1="19000" x2="24417" y2="19000"/>
                        <a14:foregroundMark x1="24833" y1="17556" x2="24833" y2="17556"/>
                        <a14:foregroundMark x1="19583" y1="14222" x2="19583" y2="14222"/>
                        <a14:foregroundMark x1="17333" y1="14667" x2="17333" y2="1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161"/>
          <a:stretch/>
        </p:blipFill>
        <p:spPr>
          <a:xfrm>
            <a:off x="-281520" y="933339"/>
            <a:ext cx="3190875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5302" y="207818"/>
            <a:ext cx="6791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charset="-52"/>
                <a:ea typeface="PT Sans" charset="-52"/>
                <a:cs typeface="PT Sans" charset="-52"/>
              </a:rPr>
              <a:t>Часто задаваемые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353703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-9691"/>
            <a:ext cx="12191408" cy="685833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017958" y="2655800"/>
            <a:ext cx="8442376" cy="763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6600"/>
                </a:solidFill>
                <a:latin typeface="PT Sans" panose="020B0503020203020204" pitchFamily="34" charset="-52"/>
              </a:rPr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250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" y="80963"/>
            <a:ext cx="12190817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4106" y="3147646"/>
            <a:ext cx="11523786" cy="2587991"/>
          </a:xfrm>
          <a:prstGeom prst="rect">
            <a:avLst/>
          </a:prstGeom>
          <a:solidFill>
            <a:srgbClr val="00BB3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4806" y="3164368"/>
            <a:ext cx="11523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1.Порядок проведения инвентаризации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T Sans" charset="-52"/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317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66931" y="211708"/>
            <a:ext cx="8852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Инвентаризация имущества обязательна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3133" y="1034539"/>
            <a:ext cx="114489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 смене материально ответственного лица или увольнении (увольнение материально ответственного лица без проведения инвентаризации и передачи имущества не допускается);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 передаче во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временное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пользование.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849" y="3210509"/>
            <a:ext cx="3211596" cy="29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5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66931" y="211708"/>
            <a:ext cx="8077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Порядок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проведения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инвентаризации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5695" y="1034539"/>
            <a:ext cx="114489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 проведения инвентаризации (в рамках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самообследования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Если имущество было передано в другие подразделения без оформления накладной, то оформить ее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Запросить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ведомости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остатков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Управлении бухгалтерского учета кабинет 250.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28" b="93733" l="12283" r="90543">
                        <a14:foregroundMark x1="32174" y1="71613" x2="32174" y2="76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079" y="3589084"/>
            <a:ext cx="2556593" cy="243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49513" y="228003"/>
            <a:ext cx="6603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Результаты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самообследования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3014" y="1095327"/>
            <a:ext cx="11595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 обнаружении излишков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выясняются причины их возникновения и возможность постановки на учет: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438144" y="1868831"/>
            <a:ext cx="1327638" cy="984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049" y="2882196"/>
            <a:ext cx="30072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 необходимости постоянно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использовать данные излишки оформляется договор пожертвования и прикладываются 3 коммерческих предложения, далее-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постановка на учет на мат. точку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558576" y="1868831"/>
            <a:ext cx="0" cy="1014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83345" y="2888176"/>
            <a:ext cx="3055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случае производственной необходимости использования личного имущества оформляется служебная записка на руководителя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710" y="4738364"/>
            <a:ext cx="1456609" cy="1456609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9455748" y="1868831"/>
            <a:ext cx="1299081" cy="1054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455748" y="2940077"/>
            <a:ext cx="28743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В случае отсутствия необходимости использования излишек,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они утилизируются (вывозятся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с территории</a:t>
            </a:r>
            <a:r>
              <a:rPr lang="ru-RU" sz="1600" dirty="0" smtClean="0">
                <a:solidFill>
                  <a:prstClr val="black"/>
                </a:solidFill>
                <a:latin typeface="Calibri" panose="020F0502020204030204"/>
              </a:rPr>
              <a:t>и университета)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873385" y="1978387"/>
            <a:ext cx="0" cy="1014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86906" y="2993132"/>
            <a:ext cx="3368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 случае обнаружения эксклюзивных  объектов инициируется инвентаризация, в ходе которой выявляются излишки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1582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49513" y="228003"/>
            <a:ext cx="6603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Результаты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самообследования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8654" y="1343235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случае недостачи необходимо обратиться в 250 кабинет- вопрос будет решен в индивидуальном порядке.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22" y="3281641"/>
            <a:ext cx="2880945" cy="277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2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49513" y="228003"/>
            <a:ext cx="6603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Результаты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самообследования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159" y="1128665"/>
            <a:ext cx="118244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Выявленные объекты ОС, которые не используются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 причине поломки- списать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endParaRPr kumimoji="0" lang="ru-RU" sz="32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just">
              <a:defRPr/>
            </a:pPr>
            <a:r>
              <a:rPr lang="ru-RU" sz="3200" baseline="0" dirty="0" smtClean="0">
                <a:solidFill>
                  <a:prstClr val="black"/>
                </a:solidFill>
                <a:latin typeface="Calibri" panose="020F0502020204030204"/>
              </a:rPr>
              <a:t>Выявленные объекты ОС, которые не используются по</a:t>
            </a:r>
            <a:r>
              <a:rPr lang="ru-RU" sz="3200" dirty="0" smtClean="0">
                <a:solidFill>
                  <a:prstClr val="black"/>
                </a:solidFill>
                <a:latin typeface="Calibri" panose="020F0502020204030204"/>
              </a:rPr>
              <a:t> причине отсутствия надобности- передать в нуждающиеся подразделения, </a:t>
            </a:r>
            <a:r>
              <a:rPr lang="ru-RU" sz="3200" dirty="0"/>
              <a:t>через Управление социально-бытового и материально-технического </a:t>
            </a:r>
            <a:r>
              <a:rPr lang="ru-RU" sz="3200" dirty="0" smtClean="0"/>
              <a:t>обеспечения</a:t>
            </a:r>
          </a:p>
          <a:p>
            <a:pPr lvl="0" algn="just">
              <a:defRPr/>
            </a:pPr>
            <a:r>
              <a:rPr lang="ru-RU" sz="3200" dirty="0" smtClean="0"/>
              <a:t> </a:t>
            </a:r>
            <a:r>
              <a:rPr lang="ru-RU" sz="3200" dirty="0"/>
              <a:t>(https://umto.spbstu.ru/catalog/vnutrennyaya_peredacha/)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70" b="89655" l="6452" r="89919">
                        <a14:foregroundMark x1="56452" y1="16749" x2="56452" y2="16749"/>
                        <a14:foregroundMark x1="57661" y1="13793" x2="57661" y2="13793"/>
                        <a14:foregroundMark x1="50000" y1="17734" x2="50000" y2="17734"/>
                        <a14:foregroundMark x1="53629" y1="13300" x2="53629" y2="13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885" y="4214549"/>
            <a:ext cx="2311382" cy="189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49513" y="228003"/>
            <a:ext cx="3374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Частые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charset="-52"/>
                <a:ea typeface="PT Sans" charset="-52"/>
                <a:cs typeface="PT Sans" charset="-52"/>
              </a:rPr>
              <a:t>ошибки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505" y="959801"/>
            <a:ext cx="1163314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ведомости остатков имущество есть, а фактически отсутствует =&gt;   не предоставлены в УБУ акты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 списании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</a:rPr>
              <a:t>накладные на перемещение.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Необходимо </a:t>
            </a:r>
            <a:r>
              <a:rPr kumimoji="0" lang="ru-RU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предоставить в кабинет 250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</a:t>
            </a: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ведомости 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указан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один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объект, а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фактически - другой                    </a:t>
            </a:r>
            <a:r>
              <a:rPr lang="ru-RU" sz="2800" dirty="0">
                <a:solidFill>
                  <a:srgbClr val="FF0000"/>
                </a:solidFill>
                <a:latin typeface="Calibri" panose="020F0502020204030204"/>
              </a:rPr>
              <a:t>н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едопустимый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факт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just"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МОЛ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принял имущество, не соответствующее тому, что было прописано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в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товарной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накладной -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недопустимый факт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endParaRPr lang="ru-RU" sz="2800" dirty="0" smtClean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ru-RU" sz="2800" dirty="0" smtClean="0">
                <a:solidFill>
                  <a:prstClr val="black"/>
                </a:solidFill>
              </a:rPr>
              <a:t>    </a:t>
            </a:r>
          </a:p>
          <a:p>
            <a:pPr lvl="0" algn="just">
              <a:defRPr/>
            </a:pPr>
            <a:r>
              <a:rPr lang="ru-RU" sz="2800" dirty="0" smtClean="0">
                <a:solidFill>
                  <a:prstClr val="black"/>
                </a:solidFill>
              </a:rPr>
              <a:t>            В </a:t>
            </a:r>
            <a:r>
              <a:rPr lang="ru-RU" sz="2800" dirty="0">
                <a:solidFill>
                  <a:prstClr val="black"/>
                </a:solidFill>
              </a:rPr>
              <a:t>случае бухгалтерской ошибки            обратиться в 250 </a:t>
            </a:r>
            <a:r>
              <a:rPr lang="ru-RU" sz="2800" dirty="0" smtClean="0">
                <a:solidFill>
                  <a:prstClr val="black"/>
                </a:solidFill>
              </a:rPr>
              <a:t>кабинет.</a:t>
            </a:r>
            <a:endParaRPr lang="en-US" sz="2800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ru-RU" sz="2800" dirty="0">
                <a:solidFill>
                  <a:prstClr val="black"/>
                </a:solidFill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6178051" y="5372420"/>
            <a:ext cx="712177" cy="2989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0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775</Words>
  <Application>Microsoft Office PowerPoint</Application>
  <PresentationFormat>Широкоэкранный</PresentationFormat>
  <Paragraphs>104</Paragraphs>
  <Slides>26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PT Sans</vt:lpstr>
      <vt:lpstr>Wingdings</vt:lpstr>
      <vt:lpstr>Тема Office</vt:lpstr>
      <vt:lpstr>Совещание с МОЛ</vt:lpstr>
      <vt:lpstr>Программа рабочего совещания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с МОЛ</dc:title>
  <dc:creator>Павлова Наталья Игоревна</dc:creator>
  <cp:lastModifiedBy>Васильева Евгения Андреевна</cp:lastModifiedBy>
  <cp:revision>49</cp:revision>
  <dcterms:created xsi:type="dcterms:W3CDTF">2021-04-28T06:32:14Z</dcterms:created>
  <dcterms:modified xsi:type="dcterms:W3CDTF">2021-05-12T06:40:10Z</dcterms:modified>
</cp:coreProperties>
</file>