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8" r:id="rId2"/>
    <p:sldId id="284" r:id="rId3"/>
    <p:sldId id="272" r:id="rId4"/>
  </p:sldIdLst>
  <p:sldSz cx="12192000" cy="6858000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laceholders" id="{F64FF3C3-3914-4233-B818-8357995A8807}">
          <p14:sldIdLst/>
        </p14:section>
        <p14:section name="Backgrounds" id="{679955A1-5CE4-4E62-9C8A-D39A671BCCBA}">
          <p14:sldIdLst>
            <p14:sldId id="268"/>
          </p14:sldIdLst>
        </p14:section>
        <p14:section name="Info slides" id="{4526691C-9DAF-47E6-B7AC-1643CFB55F89}">
          <p14:sldIdLst>
            <p14:sldId id="284"/>
            <p14:sldId id="272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42B"/>
    <a:srgbClr val="DD03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3" autoAdjust="0"/>
    <p:restoredTop sz="94660"/>
  </p:normalViewPr>
  <p:slideViewPr>
    <p:cSldViewPr snapToGrid="0">
      <p:cViewPr>
        <p:scale>
          <a:sx n="101" d="100"/>
          <a:sy n="101" d="100"/>
        </p:scale>
        <p:origin x="-10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8C603-CDBA-401B-A775-71A21E622158}" type="datetimeFigureOut">
              <a:rPr lang="de-DE" smtClean="0"/>
              <a:t>02.02.2017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E909A-A243-4012-91AE-FD750B52EA3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704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720AD-DFD7-4840-84D9-232E007352D3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66274" y="4777194"/>
            <a:ext cx="533019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4450E-32C7-4581-A3CC-E23DE32404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4450E-32C7-4581-A3CC-E23DE32404A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8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39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14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2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3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7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1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29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37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91FE4-10BD-4E2B-8204-D01F2E58FAF6}" type="datetimeFigureOut">
              <a:rPr lang="en-US" smtClean="0"/>
              <a:t>2/2/2017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A654-EB6F-4403-897D-168C38E5F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210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5279"/>
            <a:ext cx="12192000" cy="4367730"/>
          </a:xfrm>
          <a:prstGeom prst="rect">
            <a:avLst/>
          </a:prstGeom>
        </p:spPr>
      </p:pic>
      <p:pic>
        <p:nvPicPr>
          <p:cNvPr id="7" name="Pladsholder til indhold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01" y="2016643"/>
            <a:ext cx="1974035" cy="3264146"/>
          </a:xfrm>
          <a:prstGeom prst="rect">
            <a:avLst/>
          </a:prstGeom>
        </p:spPr>
      </p:pic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311086" y="189600"/>
            <a:ext cx="11698662" cy="873441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Sitka Heading" panose="02000505000000020004" pitchFamily="2" charset="0"/>
              </a:rPr>
              <a:t>Baltic TRAM as a </a:t>
            </a:r>
            <a:r>
              <a:rPr lang="en-GB" sz="4800" dirty="0" smtClean="0">
                <a:latin typeface="Sitka Heading" panose="02000505000000020004" pitchFamily="2" charset="0"/>
              </a:rPr>
              <a:t>policy initiative</a:t>
            </a:r>
            <a:endParaRPr lang="en-GB" sz="4800" dirty="0">
              <a:latin typeface="Sitka Heading" panose="02000505000000020004" pitchFamily="2" charset="0"/>
            </a:endParaRPr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>
          <a:xfrm>
            <a:off x="2893100" y="1994102"/>
            <a:ext cx="8688092" cy="2879323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Sitka Display" panose="02000505000000020004" pitchFamily="2" charset="0"/>
              </a:rPr>
              <a:t>Socially innovative</a:t>
            </a:r>
            <a:endParaRPr lang="en-GB" dirty="0" smtClean="0">
              <a:solidFill>
                <a:schemeClr val="tx1"/>
              </a:solidFill>
              <a:latin typeface="Sitka Display" panose="02000505000000020004" pitchFamily="2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latin typeface="Sitka Display" panose="02000505000000020004" pitchFamily="2" charset="0"/>
              </a:rPr>
              <a:t>Develops new ways of collaboration between research and industry</a:t>
            </a:r>
          </a:p>
          <a:p>
            <a:r>
              <a:rPr lang="en-GB" dirty="0" smtClean="0">
                <a:solidFill>
                  <a:srgbClr val="000000"/>
                </a:solidFill>
                <a:latin typeface="Sitka Display" panose="02000505000000020004" pitchFamily="2" charset="0"/>
              </a:rPr>
              <a:t>embedded in existing policies</a:t>
            </a:r>
            <a:endParaRPr lang="en-GB" dirty="0" smtClean="0">
              <a:solidFill>
                <a:srgbClr val="000000"/>
              </a:solidFill>
              <a:latin typeface="Sitka Display" panose="02000505000000020004" pitchFamily="2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Solves societal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challenges</a:t>
            </a: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Implements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the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findings of its predecessors</a:t>
            </a:r>
            <a:endParaRPr lang="en-GB" dirty="0" smtClean="0">
              <a:solidFill>
                <a:schemeClr val="bg1">
                  <a:lumMod val="65000"/>
                </a:schemeClr>
              </a:solidFill>
              <a:latin typeface="Sitka Display" panose="02000505000000020004" pitchFamily="2" charset="0"/>
            </a:endParaRPr>
          </a:p>
          <a:p>
            <a:pPr marL="342900" indent="-342900">
              <a:buFont typeface="Arial"/>
              <a:buChar char="•"/>
            </a:pP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Finances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latin typeface="Sitka Display" panose="02000505000000020004" pitchFamily="2" charset="0"/>
              </a:rPr>
              <a:t>the projects</a:t>
            </a:r>
            <a:endParaRPr lang="en-GB" dirty="0">
              <a:solidFill>
                <a:schemeClr val="bg1">
                  <a:lumMod val="65000"/>
                </a:schemeClr>
              </a:solidFill>
              <a:latin typeface="Sitka Display" panose="02000505000000020004" pitchFamily="2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612821" y="5973145"/>
            <a:ext cx="72335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GB" sz="1000" dirty="0" smtClean="0"/>
          </a:p>
          <a:p>
            <a:pPr algn="r"/>
            <a:r>
              <a:rPr lang="de-DE" sz="1000" dirty="0" smtClean="0"/>
              <a:t>Dr. Uwe Sassenberg, PT-DESY</a:t>
            </a:r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98649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82082"/>
            <a:ext cx="12243334" cy="3766239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542" y="6163790"/>
            <a:ext cx="1749664" cy="548640"/>
          </a:xfrm>
          <a:prstGeom prst="rect">
            <a:avLst/>
          </a:prstGeom>
        </p:spPr>
      </p:pic>
      <p:pic>
        <p:nvPicPr>
          <p:cNvPr id="6" name="Pladsholder til indhold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709" y="5633967"/>
            <a:ext cx="640835" cy="1059646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7328" y="365125"/>
            <a:ext cx="11286216" cy="91880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itka Display" panose="02000505000000020004" pitchFamily="2" charset="0"/>
              </a:rPr>
              <a:t>Socially </a:t>
            </a:r>
            <a:r>
              <a:rPr lang="en-GB" dirty="0" smtClean="0">
                <a:latin typeface="Sitka Display" panose="02000505000000020004" pitchFamily="2" charset="0"/>
              </a:rPr>
              <a:t>innovative: </a:t>
            </a:r>
            <a:r>
              <a:rPr lang="en-GB" dirty="0" smtClean="0">
                <a:latin typeface="Sitka Heading" panose="02000505000000020004" pitchFamily="2" charset="0"/>
                <a:ea typeface="Yu Gothic UI Semilight" panose="020B0400000000000000" pitchFamily="34" charset="-128"/>
                <a:cs typeface="Arial" panose="020B0604020202020204" pitchFamily="34" charset="0"/>
              </a:rPr>
              <a:t>Baltic TRAM Idea</a:t>
            </a:r>
            <a:endParaRPr lang="en-GB" dirty="0">
              <a:latin typeface="Sitka Heading" panose="02000505000000020004" pitchFamily="2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83391" y="1898195"/>
            <a:ext cx="6440153" cy="3573689"/>
          </a:xfrm>
        </p:spPr>
        <p:txBody>
          <a:bodyPr anchor="ctr">
            <a:normAutofit/>
          </a:bodyPr>
          <a:lstStyle/>
          <a:p>
            <a:r>
              <a:rPr lang="en-GB" dirty="0" smtClean="0">
                <a:ea typeface="Yu Gothic Medium" panose="020B0500000000000000" pitchFamily="34" charset="-128"/>
              </a:rPr>
              <a:t>Only 5 % direct use of Analytical </a:t>
            </a:r>
            <a:r>
              <a:rPr lang="en-GB" dirty="0" smtClean="0">
                <a:ea typeface="Yu Gothic Medium" panose="020B0500000000000000" pitchFamily="34" charset="-128"/>
              </a:rPr>
              <a:t>Research Infrastructure </a:t>
            </a:r>
            <a:r>
              <a:rPr lang="en-GB" dirty="0" smtClean="0">
                <a:ea typeface="Yu Gothic Medium" panose="020B0500000000000000" pitchFamily="34" charset="-128"/>
              </a:rPr>
              <a:t>by industry</a:t>
            </a:r>
          </a:p>
          <a:p>
            <a:r>
              <a:rPr lang="en-GB" dirty="0" smtClean="0">
                <a:ea typeface="Yu Gothic Medium" panose="020B0500000000000000" pitchFamily="34" charset="-128"/>
              </a:rPr>
              <a:t>Sales and advertising network</a:t>
            </a:r>
          </a:p>
          <a:p>
            <a:r>
              <a:rPr lang="en-GB" dirty="0" smtClean="0">
                <a:ea typeface="Yu Gothic Medium" panose="020B0500000000000000" pitchFamily="34" charset="-128"/>
              </a:rPr>
              <a:t>Smart Specialisation and smart co-operation</a:t>
            </a:r>
          </a:p>
          <a:p>
            <a:r>
              <a:rPr lang="en-GB" dirty="0" smtClean="0">
                <a:ea typeface="Yu Gothic Medium" panose="020B0500000000000000" pitchFamily="34" charset="-128"/>
              </a:rPr>
              <a:t>Role of intermediaries</a:t>
            </a:r>
            <a:endParaRPr lang="en-GB" dirty="0">
              <a:ea typeface="Yu Gothic Medium" panose="020B0500000000000000" pitchFamily="34" charset="-128"/>
            </a:endParaRPr>
          </a:p>
        </p:txBody>
      </p:sp>
      <p:pic>
        <p:nvPicPr>
          <p:cNvPr id="7" name="Bild 1" descr="DiagrammU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0355" y="1573854"/>
            <a:ext cx="5721807" cy="429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67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6910" y="1573854"/>
            <a:ext cx="12920244" cy="3974467"/>
          </a:xfrm>
          <a:prstGeom prst="rect">
            <a:avLst/>
          </a:prstGeo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8542" y="6163790"/>
            <a:ext cx="1749664" cy="548640"/>
          </a:xfrm>
          <a:prstGeom prst="rect">
            <a:avLst/>
          </a:prstGeom>
        </p:spPr>
      </p:pic>
      <p:pic>
        <p:nvPicPr>
          <p:cNvPr id="6" name="Pladsholder til indhold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709" y="5633967"/>
            <a:ext cx="640835" cy="1059646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2268" y="16327"/>
            <a:ext cx="11525978" cy="808362"/>
          </a:xfrm>
        </p:spPr>
        <p:txBody>
          <a:bodyPr>
            <a:noAutofit/>
          </a:bodyPr>
          <a:lstStyle/>
          <a:p>
            <a:r>
              <a:rPr lang="en-GB" sz="3200" dirty="0" smtClean="0">
                <a:latin typeface="Sitka Heading" panose="02000505000000020004" pitchFamily="2" charset="0"/>
                <a:ea typeface="Yu Gothic UI Semilight" panose="020B0400000000000000" pitchFamily="34" charset="-128"/>
                <a:cs typeface="Arial" panose="020B0604020202020204" pitchFamily="34" charset="0"/>
              </a:rPr>
              <a:t>Politically embedded: Multi-level Governance</a:t>
            </a:r>
            <a:endParaRPr lang="en-GB" sz="3200" dirty="0">
              <a:latin typeface="Sitka Heading" panose="02000505000000020004" pitchFamily="2" charset="0"/>
              <a:ea typeface="Yu Gothic UI Semilight" panose="020B0400000000000000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800345"/>
              </p:ext>
            </p:extLst>
          </p:nvPr>
        </p:nvGraphicFramePr>
        <p:xfrm>
          <a:off x="207055" y="734182"/>
          <a:ext cx="11788245" cy="611861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960105"/>
                <a:gridCol w="2970448"/>
                <a:gridCol w="1756598"/>
                <a:gridCol w="1926273"/>
                <a:gridCol w="2070535"/>
                <a:gridCol w="1104286"/>
              </a:tblGrid>
              <a:tr h="414172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International 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European</a:t>
                      </a:r>
                      <a:r>
                        <a:rPr lang="de-DE" sz="1600" baseline="0" dirty="0" smtClean="0"/>
                        <a:t> 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Transnational 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National 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Regional 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Local</a:t>
                      </a:r>
                      <a:r>
                        <a:rPr lang="de-DE" sz="1600" dirty="0" smtClean="0"/>
                        <a:t> Level</a:t>
                      </a:r>
                      <a:endParaRPr lang="de-DE" sz="1600" dirty="0"/>
                    </a:p>
                  </a:txBody>
                  <a:tcPr/>
                </a:tc>
              </a:tr>
              <a:tr h="285417">
                <a:tc rowSpan="4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OECD Innovation Strategy 2015;</a:t>
                      </a:r>
                      <a:endParaRPr lang="de-DE" sz="1600" kern="1200" dirty="0" smtClean="0">
                        <a:effectLst/>
                      </a:endParaRPr>
                    </a:p>
                    <a:p>
                      <a:endParaRPr lang="en-GB" sz="1600" kern="1200" smtClean="0">
                        <a:effectLst/>
                      </a:endParaRPr>
                    </a:p>
                    <a:p>
                      <a:r>
                        <a:rPr lang="en-GB" sz="1600" kern="1200" smtClean="0">
                          <a:effectLst/>
                        </a:rPr>
                        <a:t>Global </a:t>
                      </a:r>
                      <a:r>
                        <a:rPr lang="en-GB" sz="1600" kern="1200" dirty="0" smtClean="0">
                          <a:effectLst/>
                        </a:rPr>
                        <a:t>Science Forum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effectLst/>
                        </a:rPr>
                        <a:t>S3 Platform</a:t>
                      </a:r>
                      <a:r>
                        <a:rPr lang="de-DE" sz="1400" dirty="0" smtClean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sz="1600" b="1" kern="1200" dirty="0" smtClean="0">
                          <a:effectLst/>
                        </a:rPr>
                        <a:t>CBSS Science, Research&amp; Innovation Agenda</a:t>
                      </a:r>
                      <a:r>
                        <a:rPr lang="de-DE" sz="1600" b="1" dirty="0" smtClean="0">
                          <a:effectLst/>
                        </a:rPr>
                        <a:t> </a:t>
                      </a:r>
                      <a:endParaRPr lang="de-DE" sz="1600" b="1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Smart Specialisation Strategy(/-</a:t>
                      </a:r>
                      <a:r>
                        <a:rPr lang="en-GB" sz="1600" kern="1200" dirty="0" err="1" smtClean="0">
                          <a:effectLst/>
                        </a:rPr>
                        <a:t>ies</a:t>
                      </a:r>
                      <a:r>
                        <a:rPr lang="en-GB" sz="1600" kern="1200" dirty="0" smtClean="0">
                          <a:effectLst/>
                        </a:rPr>
                        <a:t>)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Smart Specialisation Strategy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397145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effectLst/>
                        </a:rPr>
                        <a:t>European Strategy Forum on Research Infrastructures (</a:t>
                      </a:r>
                      <a:r>
                        <a:rPr lang="en-GB" sz="1400" b="1" kern="1200" dirty="0" smtClean="0">
                          <a:effectLst/>
                        </a:rPr>
                        <a:t>ESFRI):</a:t>
                      </a:r>
                      <a:r>
                        <a:rPr lang="de-DE" sz="1400" b="1" kern="1200" baseline="0" dirty="0" smtClean="0">
                          <a:effectLst/>
                        </a:rPr>
                        <a:t> </a:t>
                      </a:r>
                      <a:r>
                        <a:rPr lang="en-GB" sz="1400" b="1" kern="1200" dirty="0" smtClean="0">
                          <a:effectLst/>
                        </a:rPr>
                        <a:t>WG on Innovation</a:t>
                      </a:r>
                      <a:r>
                        <a:rPr lang="de-DE" sz="1400" b="1" dirty="0" smtClean="0">
                          <a:effectLst/>
                        </a:rPr>
                        <a:t> </a:t>
                      </a:r>
                      <a:endParaRPr lang="de-DE" sz="14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kern="1200" dirty="0" smtClean="0">
                          <a:effectLst/>
                        </a:rPr>
                        <a:t>Innovation Union &amp; European Research Area</a:t>
                      </a:r>
                      <a:r>
                        <a:rPr lang="de-DE" sz="1400" dirty="0" smtClean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622051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ESFRI </a:t>
                      </a:r>
                      <a:r>
                        <a:rPr lang="en-GB" sz="1600" kern="1200" dirty="0" smtClean="0">
                          <a:effectLst/>
                        </a:rPr>
                        <a:t>National Roadmap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Partners and associates of EUSBSR flagships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UN SDG Goal 9 “Industry, Innovation and Infrastructure”;</a:t>
                      </a:r>
                      <a:endParaRPr lang="de-DE" sz="1600" kern="1200" dirty="0" smtClean="0">
                        <a:effectLst/>
                      </a:endParaRPr>
                    </a:p>
                    <a:p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kern="1200" dirty="0" smtClean="0">
                          <a:effectLst/>
                        </a:rPr>
                        <a:t>Economic and Social Council (ECOSOC)</a:t>
                      </a:r>
                      <a:r>
                        <a:rPr lang="en-GB" sz="1600" kern="1200" dirty="0" smtClean="0">
                          <a:effectLst/>
                        </a:rPr>
                        <a:t>, </a:t>
                      </a:r>
                    </a:p>
                    <a:p>
                      <a:endParaRPr lang="en-US" sz="1600" kern="1200" dirty="0" smtClean="0">
                        <a:effectLst/>
                      </a:endParaRPr>
                    </a:p>
                    <a:p>
                      <a:r>
                        <a:rPr lang="en-US" sz="1600" kern="1200" dirty="0" smtClean="0">
                          <a:effectLst/>
                        </a:rPr>
                        <a:t>Commission on Science and Technology for Development (</a:t>
                      </a:r>
                      <a:r>
                        <a:rPr lang="en-GB" sz="1600" kern="1200" dirty="0" smtClean="0">
                          <a:effectLst/>
                        </a:rPr>
                        <a:t>CSTD)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kern="1200" dirty="0" smtClean="0">
                          <a:effectLst/>
                        </a:rPr>
                        <a:t>FP8 Horizon 2020</a:t>
                      </a:r>
                      <a:r>
                        <a:rPr lang="de-DE" sz="1400" dirty="0" smtClean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effectLst/>
                        </a:rPr>
                        <a:t>EU</a:t>
                      </a:r>
                      <a:r>
                        <a:rPr lang="en-GB" sz="1600" b="1" kern="1200" baseline="0" dirty="0" smtClean="0">
                          <a:effectLst/>
                        </a:rPr>
                        <a:t> Strategy for the Baltic Sea Region (EUSBSR), its </a:t>
                      </a:r>
                      <a:r>
                        <a:rPr lang="en-GB" sz="1600" b="1" kern="1200" dirty="0" smtClean="0">
                          <a:effectLst/>
                        </a:rPr>
                        <a:t>Policy Area </a:t>
                      </a:r>
                      <a:r>
                        <a:rPr lang="en-GB" sz="1600" b="1" kern="1200" dirty="0" smtClean="0">
                          <a:effectLst/>
                        </a:rPr>
                        <a:t>Education &amp; </a:t>
                      </a:r>
                      <a:r>
                        <a:rPr lang="en-GB" sz="1600" b="1" kern="1200" dirty="0" smtClean="0">
                          <a:effectLst/>
                        </a:rPr>
                        <a:t>Policy Area </a:t>
                      </a:r>
                      <a:r>
                        <a:rPr lang="en-GB" sz="1600" b="1" kern="1200" dirty="0" smtClean="0">
                          <a:effectLst/>
                        </a:rPr>
                        <a:t>Innovation</a:t>
                      </a:r>
                      <a:r>
                        <a:rPr lang="de-DE" sz="1600" b="1" dirty="0" smtClean="0">
                          <a:effectLst/>
                        </a:rPr>
                        <a:t> </a:t>
                      </a:r>
                      <a:endParaRPr lang="de-DE" sz="1600" b="1" dirty="0" smtClean="0"/>
                    </a:p>
                    <a:p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600" kern="1200" dirty="0" smtClean="0">
                          <a:effectLst/>
                        </a:rPr>
                        <a:t>European Research Area </a:t>
                      </a:r>
                      <a:r>
                        <a:rPr lang="en-GB" sz="1600" kern="1200" dirty="0" smtClean="0">
                          <a:effectLst/>
                        </a:rPr>
                        <a:t>National Strategy</a:t>
                      </a:r>
                      <a:r>
                        <a:rPr lang="de-DE" sz="1600" dirty="0" smtClean="0">
                          <a:effectLst/>
                        </a:rPr>
                        <a:t> </a:t>
                      </a:r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5417"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573808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effectLst/>
                        </a:rPr>
                        <a:t>2015 Lund Declaration as a guidance for FP9</a:t>
                      </a:r>
                      <a:r>
                        <a:rPr lang="de-DE" sz="1400" dirty="0" smtClean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GB" sz="1600" b="1" kern="1200" dirty="0" smtClean="0">
                          <a:effectLst/>
                        </a:rPr>
                        <a:t>Partners and associates of EUSBSR flagships</a:t>
                      </a:r>
                      <a:endParaRPr lang="de-DE" sz="1600" b="1" kern="1200" dirty="0" smtClean="0">
                        <a:effectLst/>
                      </a:endParaRPr>
                    </a:p>
                    <a:p>
                      <a:r>
                        <a:rPr lang="en-GB" sz="1600" b="1" kern="1200" dirty="0" smtClean="0">
                          <a:effectLst/>
                        </a:rPr>
                        <a:t>e.g. Baltic Science Network</a:t>
                      </a:r>
                      <a:r>
                        <a:rPr lang="de-DE" sz="1600" b="1" dirty="0" smtClean="0">
                          <a:effectLst/>
                        </a:rPr>
                        <a:t> </a:t>
                      </a:r>
                      <a:endParaRPr lang="de-DE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effectLst/>
                        </a:rPr>
                        <a:t>Regional clusters</a:t>
                      </a:r>
                      <a:r>
                        <a:rPr lang="de-DE" sz="1600" b="1" dirty="0" smtClean="0">
                          <a:effectLst/>
                        </a:rPr>
                        <a:t> </a:t>
                      </a:r>
                      <a:endParaRPr lang="de-DE" sz="1600" b="1" dirty="0" smtClean="0"/>
                    </a:p>
                    <a:p>
                      <a:endParaRPr lang="de-DE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kern="1200" dirty="0" smtClean="0">
                          <a:effectLst/>
                        </a:rPr>
                        <a:t>European Cluster Excellence Initiative</a:t>
                      </a:r>
                      <a:r>
                        <a:rPr lang="de-DE" sz="1400" dirty="0" smtClean="0">
                          <a:effectLst/>
                        </a:rPr>
                        <a:t> </a:t>
                      </a:r>
                      <a:endParaRPr lang="de-DE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600" b="1" kern="1200" dirty="0" smtClean="0">
                          <a:effectLst/>
                        </a:rPr>
                        <a:t>Baltic</a:t>
                      </a:r>
                      <a:r>
                        <a:rPr lang="en-GB" sz="1600" b="1" kern="1200" baseline="0" dirty="0" smtClean="0">
                          <a:effectLst/>
                        </a:rPr>
                        <a:t> Sea Parliamentary Conference</a:t>
                      </a:r>
                      <a:endParaRPr lang="de-DE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92992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effectLst/>
                        </a:rPr>
                        <a:t>Public administration</a:t>
                      </a:r>
                      <a:r>
                        <a:rPr lang="de-DE" sz="1600" b="1" dirty="0" smtClean="0">
                          <a:effectLst/>
                        </a:rPr>
                        <a:t> </a:t>
                      </a:r>
                      <a:endParaRPr lang="de-DE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/>
                    </a:p>
                  </a:txBody>
                  <a:tcPr/>
                </a:tc>
              </a:tr>
              <a:tr h="285417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effectLst/>
                        </a:rPr>
                        <a:t>European Association of National Research Facilities with open international access (ERF)</a:t>
                      </a:r>
                      <a:r>
                        <a:rPr lang="en-GB" sz="1400" b="1" kern="1200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sv-SE" sz="1400" b="1" kern="1200" dirty="0" smtClean="0">
                          <a:effectLst/>
                        </a:rPr>
                        <a:t>European Synchrotron and FEL user organisation (ESUO)</a:t>
                      </a:r>
                      <a:endParaRPr lang="de-DE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T-Muster-Layout_00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BT-Muster-Layout_00</Template>
  <TotalTime>13</TotalTime>
  <Words>247</Words>
  <Application>Microsoft Office PowerPoint</Application>
  <PresentationFormat>Custom</PresentationFormat>
  <Paragraphs>50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BT-Muster-Layout_00</vt:lpstr>
      <vt:lpstr>Baltic TRAM as a policy initiative</vt:lpstr>
      <vt:lpstr>Socially innovative: Baltic TRAM Idea</vt:lpstr>
      <vt:lpstr>Politically embedded: Multi-level Governance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Donath, Hans-Juergen</dc:creator>
  <cp:lastModifiedBy>Zane Sime</cp:lastModifiedBy>
  <cp:revision>40</cp:revision>
  <cp:lastPrinted>2016-10-20T08:38:49Z</cp:lastPrinted>
  <dcterms:created xsi:type="dcterms:W3CDTF">2016-08-29T12:21:58Z</dcterms:created>
  <dcterms:modified xsi:type="dcterms:W3CDTF">2017-02-02T19:57:37Z</dcterms:modified>
</cp:coreProperties>
</file>