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59" r:id="rId3"/>
    <p:sldId id="266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5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04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3B272-299A-49CC-8649-E16DAC256924}" type="datetimeFigureOut">
              <a:rPr lang="fr-FR" smtClean="0"/>
              <a:t>14/09/2014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7319D-FF87-4179-839D-9C6E343D9727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7319D-FF87-4179-839D-9C6E343D9727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478E-C87E-48C3-87B1-5A5919F50444}" type="datetimeFigureOut">
              <a:rPr lang="fr-FR" smtClean="0"/>
              <a:pPr/>
              <a:t>14/09/2014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A162-2996-47DE-8984-087557A9E89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478E-C87E-48C3-87B1-5A5919F50444}" type="datetimeFigureOut">
              <a:rPr lang="fr-FR" smtClean="0"/>
              <a:pPr/>
              <a:t>14/09/2014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A162-2996-47DE-8984-087557A9E89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478E-C87E-48C3-87B1-5A5919F50444}" type="datetimeFigureOut">
              <a:rPr lang="fr-FR" smtClean="0"/>
              <a:pPr/>
              <a:t>14/09/2014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A162-2996-47DE-8984-087557A9E89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478E-C87E-48C3-87B1-5A5919F50444}" type="datetimeFigureOut">
              <a:rPr lang="fr-FR" smtClean="0"/>
              <a:pPr/>
              <a:t>14/09/2014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A162-2996-47DE-8984-087557A9E89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478E-C87E-48C3-87B1-5A5919F50444}" type="datetimeFigureOut">
              <a:rPr lang="fr-FR" smtClean="0"/>
              <a:pPr/>
              <a:t>14/09/2014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A162-2996-47DE-8984-087557A9E89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478E-C87E-48C3-87B1-5A5919F50444}" type="datetimeFigureOut">
              <a:rPr lang="fr-FR" smtClean="0"/>
              <a:pPr/>
              <a:t>14/09/2014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A162-2996-47DE-8984-087557A9E89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478E-C87E-48C3-87B1-5A5919F50444}" type="datetimeFigureOut">
              <a:rPr lang="fr-FR" smtClean="0"/>
              <a:pPr/>
              <a:t>14/09/2014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A162-2996-47DE-8984-087557A9E89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478E-C87E-48C3-87B1-5A5919F50444}" type="datetimeFigureOut">
              <a:rPr lang="fr-FR" smtClean="0"/>
              <a:pPr/>
              <a:t>14/09/2014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A162-2996-47DE-8984-087557A9E89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478E-C87E-48C3-87B1-5A5919F50444}" type="datetimeFigureOut">
              <a:rPr lang="fr-FR" smtClean="0"/>
              <a:pPr/>
              <a:t>14/09/2014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A162-2996-47DE-8984-087557A9E89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478E-C87E-48C3-87B1-5A5919F50444}" type="datetimeFigureOut">
              <a:rPr lang="fr-FR" smtClean="0"/>
              <a:pPr/>
              <a:t>14/09/2014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A162-2996-47DE-8984-087557A9E89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478E-C87E-48C3-87B1-5A5919F50444}" type="datetimeFigureOut">
              <a:rPr lang="fr-FR" smtClean="0"/>
              <a:pPr/>
              <a:t>14/09/2014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A162-2996-47DE-8984-087557A9E89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C478E-C87E-48C3-87B1-5A5919F50444}" type="datetimeFigureOut">
              <a:rPr lang="fr-FR" smtClean="0"/>
              <a:pPr/>
              <a:t>14/09/2014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AA162-2996-47DE-8984-087557A9E897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/>
        </p:nvSpPr>
        <p:spPr bwMode="auto">
          <a:xfrm>
            <a:off x="1588" y="0"/>
            <a:ext cx="914241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200" b="1" u="sng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Лаборатория Синтетической Биологии </a:t>
            </a:r>
            <a:r>
              <a:rPr lang="ru-RU" sz="22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при </a:t>
            </a:r>
            <a:r>
              <a:rPr lang="fr-FR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RASA</a:t>
            </a:r>
            <a:r>
              <a:rPr lang="ru-RU" sz="22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-центре в СПбГПУ</a:t>
            </a:r>
          </a:p>
          <a:p>
            <a:r>
              <a:rPr lang="ru-RU" sz="22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Руководитель Лаборатории: Андрей Михайлович Пичугин</a:t>
            </a:r>
          </a:p>
          <a:p>
            <a:endParaRPr lang="fr-FR" sz="2200" b="1" dirty="0">
              <a:solidFill>
                <a:srgbClr val="006E51"/>
              </a:solidFill>
              <a:latin typeface="Rockwell" pitchFamily="18" charset="0"/>
              <a:ea typeface="ＭＳ Ｐゴシック" pitchFamily="34" charset="-128"/>
            </a:endParaRPr>
          </a:p>
        </p:txBody>
      </p:sp>
      <p:sp>
        <p:nvSpPr>
          <p:cNvPr id="27651" name="Title 1"/>
          <p:cNvSpPr>
            <a:spLocks noGrp="1"/>
          </p:cNvSpPr>
          <p:nvPr/>
        </p:nvSpPr>
        <p:spPr bwMode="auto">
          <a:xfrm>
            <a:off x="179264" y="1700733"/>
            <a:ext cx="640896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-Степень Бакалавра и Магистра в СПбГУ, Биолого-Почвенный Факультет, Кафедра Цитологии и Гистологии, 1996-2004, Россия</a:t>
            </a:r>
            <a:endParaRPr lang="en-US" sz="2000" b="1" dirty="0">
              <a:solidFill>
                <a:srgbClr val="006E51"/>
              </a:solidFill>
              <a:latin typeface="Rockwell" pitchFamily="18" charset="0"/>
              <a:ea typeface="ＭＳ Ｐゴシック" pitchFamily="34" charset="-128"/>
            </a:endParaRPr>
          </a:p>
          <a:p>
            <a:endParaRPr lang="en-US" sz="2000" b="1" dirty="0" smtClean="0">
              <a:solidFill>
                <a:srgbClr val="006E51"/>
              </a:solidFill>
              <a:latin typeface="Rockwell" pitchFamily="18" charset="0"/>
              <a:ea typeface="ＭＳ Ｐゴシック" pitchFamily="34" charset="-128"/>
            </a:endParaRPr>
          </a:p>
          <a:p>
            <a:endParaRPr lang="en-US" sz="2000" b="1" dirty="0">
              <a:solidFill>
                <a:srgbClr val="006E51"/>
              </a:solidFill>
              <a:latin typeface="Rockwell" pitchFamily="18" charset="0"/>
              <a:ea typeface="ＭＳ Ｐゴシック" pitchFamily="34" charset="-128"/>
            </a:endParaRPr>
          </a:p>
          <a:p>
            <a:r>
              <a:rPr lang="fr-FR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-</a:t>
            </a:r>
            <a:r>
              <a:rPr lang="fr-FR" sz="2000" b="1" dirty="0" err="1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PhD</a:t>
            </a:r>
            <a:r>
              <a:rPr lang="fr-FR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 </a:t>
            </a:r>
            <a:r>
              <a:rPr lang="ru-RU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в </a:t>
            </a:r>
            <a:r>
              <a:rPr lang="en-US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INRA, </a:t>
            </a:r>
            <a:r>
              <a:rPr lang="en-US" sz="2000" b="1" dirty="0" err="1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Jouy</a:t>
            </a:r>
            <a:r>
              <a:rPr lang="en-US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-en-</a:t>
            </a:r>
            <a:r>
              <a:rPr lang="en-US" sz="2000" b="1" dirty="0" err="1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Josas</a:t>
            </a:r>
            <a:r>
              <a:rPr lang="en-US" sz="2000" b="1" dirty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, </a:t>
            </a:r>
            <a:r>
              <a:rPr lang="ru-RU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Специализация: Клонирование Млекопитающих, </a:t>
            </a:r>
            <a:r>
              <a:rPr lang="ru-RU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6</a:t>
            </a:r>
            <a:r>
              <a:rPr lang="ru-RU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-я рамочная программа ЕС </a:t>
            </a:r>
            <a:r>
              <a:rPr lang="fr-FR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Marie Curie Actions, </a:t>
            </a:r>
            <a:r>
              <a:rPr lang="ru-RU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2005-2008 </a:t>
            </a:r>
            <a:r>
              <a:rPr lang="ru-RU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Франция</a:t>
            </a:r>
            <a:endParaRPr lang="en-US" sz="2000" b="1" dirty="0">
              <a:solidFill>
                <a:srgbClr val="006E51"/>
              </a:solidFill>
              <a:latin typeface="Rockwell" pitchFamily="18" charset="0"/>
              <a:ea typeface="ＭＳ Ｐゴシック" pitchFamily="34" charset="-128"/>
            </a:endParaRPr>
          </a:p>
          <a:p>
            <a:endParaRPr lang="en-US" sz="2000" b="1" dirty="0" smtClean="0">
              <a:solidFill>
                <a:srgbClr val="006E51"/>
              </a:solidFill>
              <a:latin typeface="Rockwell" pitchFamily="18" charset="0"/>
              <a:ea typeface="ＭＳ Ｐゴシック" pitchFamily="34" charset="-128"/>
            </a:endParaRPr>
          </a:p>
          <a:p>
            <a:endParaRPr lang="en-US" sz="2000" b="1" dirty="0">
              <a:solidFill>
                <a:srgbClr val="006E51"/>
              </a:solidFill>
              <a:latin typeface="Rockwell" pitchFamily="18" charset="0"/>
              <a:ea typeface="ＭＳ Ｐゴシック" pitchFamily="34" charset="-128"/>
            </a:endParaRPr>
          </a:p>
          <a:p>
            <a:r>
              <a:rPr lang="fr-FR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-C 2009 </a:t>
            </a:r>
            <a:r>
              <a:rPr lang="ru-RU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года Контракт в </a:t>
            </a:r>
            <a:r>
              <a:rPr lang="fr-FR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Institut Gustave Roussy</a:t>
            </a:r>
            <a:r>
              <a:rPr lang="ru-RU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, Специализация: Молекулярная Медицина, Франция</a:t>
            </a:r>
          </a:p>
          <a:p>
            <a:endParaRPr lang="fr-FR" sz="2000" b="1" dirty="0" smtClean="0">
              <a:solidFill>
                <a:srgbClr val="006E51"/>
              </a:solidFill>
              <a:latin typeface="Rockwell" pitchFamily="18" charset="0"/>
              <a:ea typeface="ＭＳ Ｐゴシック" pitchFamily="34" charset="-128"/>
            </a:endParaRPr>
          </a:p>
          <a:p>
            <a:endParaRPr lang="ru-RU" sz="2000" b="1" dirty="0" smtClean="0">
              <a:solidFill>
                <a:srgbClr val="006E51"/>
              </a:solidFill>
              <a:latin typeface="Rockwell" pitchFamily="18" charset="0"/>
              <a:ea typeface="ＭＳ Ｐゴシック" pitchFamily="34" charset="-128"/>
            </a:endParaRPr>
          </a:p>
          <a:p>
            <a:r>
              <a:rPr lang="fr-FR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-C 2011 </a:t>
            </a:r>
            <a:r>
              <a:rPr lang="ru-RU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года разработка метода производства синтетических молекул ДНК без ошибок и мутаций, Франция</a:t>
            </a:r>
          </a:p>
          <a:p>
            <a:endParaRPr lang="ru-RU" sz="2000" b="1" dirty="0" smtClean="0">
              <a:solidFill>
                <a:srgbClr val="006E51"/>
              </a:solidFill>
              <a:latin typeface="Rockwell" pitchFamily="18" charset="0"/>
              <a:ea typeface="ＭＳ Ｐゴシック" pitchFamily="34" charset="-128"/>
            </a:endParaRPr>
          </a:p>
          <a:p>
            <a:endParaRPr lang="ru-RU" sz="2000" b="1" dirty="0" smtClean="0">
              <a:solidFill>
                <a:srgbClr val="006E51"/>
              </a:solidFill>
              <a:latin typeface="Rockwell" pitchFamily="18" charset="0"/>
              <a:ea typeface="ＭＳ Ｐゴシック" pitchFamily="34" charset="-128"/>
            </a:endParaRPr>
          </a:p>
          <a:p>
            <a:endParaRPr lang="fr-FR" sz="2000" b="1" dirty="0">
              <a:solidFill>
                <a:srgbClr val="006E51"/>
              </a:solidFill>
              <a:latin typeface="Rockwell" pitchFamily="18" charset="0"/>
              <a:ea typeface="ＭＳ Ｐゴシック" pitchFamily="34" charset="-128"/>
            </a:endParaRPr>
          </a:p>
        </p:txBody>
      </p:sp>
      <p:pic>
        <p:nvPicPr>
          <p:cNvPr id="27657" name="Picture 310" descr="C:\Documents and Settings\M_BENOIT\Bureau\dias_revues_nouveau_log\archi_igr-paris.jpg"/>
          <p:cNvPicPr>
            <a:picLocks noChangeAspect="1" noChangeArrowheads="1"/>
          </p:cNvPicPr>
          <p:nvPr/>
        </p:nvPicPr>
        <p:blipFill>
          <a:blip r:embed="rId3" cstate="print"/>
          <a:srcRect l="18600" t="13071" r="14375"/>
          <a:stretch>
            <a:fillRect/>
          </a:stretch>
        </p:blipFill>
        <p:spPr bwMode="auto">
          <a:xfrm>
            <a:off x="6745851" y="1393575"/>
            <a:ext cx="2160239" cy="361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www.dons-gustaveroussy.fr/sites/default/files/imagecache/visuel_330xauto/batiment_medecine_moleculair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5157192"/>
            <a:ext cx="2148748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/>
        </p:nvSpPr>
        <p:spPr bwMode="auto">
          <a:xfrm>
            <a:off x="107504" y="1484784"/>
            <a:ext cx="885698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i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Тематика:</a:t>
            </a:r>
            <a:r>
              <a:rPr lang="ru-RU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  Разработка инновационных методов синтеза генов и генных конструкций с </a:t>
            </a:r>
            <a:r>
              <a:rPr lang="ru-RU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перспективой</a:t>
            </a:r>
            <a:r>
              <a:rPr lang="ru-RU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 </a:t>
            </a:r>
            <a:r>
              <a:rPr lang="ru-RU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создания полного генома для </a:t>
            </a:r>
            <a:r>
              <a:rPr lang="ru-RU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искусственной бактерии</a:t>
            </a:r>
            <a:r>
              <a:rPr lang="ru-RU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.</a:t>
            </a:r>
          </a:p>
          <a:p>
            <a:endParaRPr lang="ru-RU" sz="2000" b="1" dirty="0" smtClean="0">
              <a:solidFill>
                <a:srgbClr val="006E51"/>
              </a:solidFill>
              <a:latin typeface="Rockwell" pitchFamily="18" charset="0"/>
              <a:ea typeface="ＭＳ Ｐゴシック" pitchFamily="34" charset="-128"/>
            </a:endParaRPr>
          </a:p>
          <a:p>
            <a:endParaRPr lang="ru-RU" sz="2000" b="1" dirty="0" smtClean="0">
              <a:solidFill>
                <a:srgbClr val="006E51"/>
              </a:solidFill>
              <a:latin typeface="Rockwell" pitchFamily="18" charset="0"/>
              <a:ea typeface="ＭＳ Ｐゴシック" pitchFamily="34" charset="-128"/>
            </a:endParaRPr>
          </a:p>
          <a:p>
            <a:endParaRPr lang="ru-RU" sz="2000" b="1" u="sng" dirty="0">
              <a:solidFill>
                <a:srgbClr val="006E51"/>
              </a:solidFill>
              <a:latin typeface="Rockwell" pitchFamily="18" charset="0"/>
              <a:ea typeface="ＭＳ Ｐゴシック" pitchFamily="34" charset="-128"/>
            </a:endParaRPr>
          </a:p>
          <a:p>
            <a:r>
              <a:rPr lang="ru-RU" sz="2000" b="1" i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Контекст:</a:t>
            </a:r>
          </a:p>
          <a:p>
            <a:r>
              <a:rPr lang="ru-RU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-За последние 10 лет в мире удалось создать несколько синтетических хромосом для искусственных видов </a:t>
            </a:r>
            <a:r>
              <a:rPr lang="ru-RU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бактерии, вируса, </a:t>
            </a:r>
            <a:r>
              <a:rPr lang="ru-RU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дрожжей и </a:t>
            </a:r>
            <a:r>
              <a:rPr lang="ru-RU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человека</a:t>
            </a:r>
          </a:p>
          <a:p>
            <a:endParaRPr lang="ru-RU" sz="2000" b="1" dirty="0" smtClean="0">
              <a:solidFill>
                <a:srgbClr val="006E51"/>
              </a:solidFill>
              <a:latin typeface="Rockwell" pitchFamily="18" charset="0"/>
              <a:ea typeface="ＭＳ Ｐゴシック" pitchFamily="34" charset="-128"/>
            </a:endParaRPr>
          </a:p>
          <a:p>
            <a:r>
              <a:rPr lang="ru-RU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-Современные технологии синтеза молекул ДНК имеют ряд ограниченой по качеству ДНК-продуктов</a:t>
            </a:r>
            <a:endParaRPr lang="ru-RU" sz="2000" b="1" dirty="0" smtClean="0">
              <a:solidFill>
                <a:srgbClr val="006E51"/>
              </a:solidFill>
              <a:latin typeface="Rockwell" pitchFamily="18" charset="0"/>
              <a:ea typeface="ＭＳ Ｐゴシック" pitchFamily="34" charset="-128"/>
            </a:endParaRPr>
          </a:p>
          <a:p>
            <a:endParaRPr lang="ru-RU" sz="2000" b="1" dirty="0" smtClean="0">
              <a:solidFill>
                <a:srgbClr val="006E51"/>
              </a:solidFill>
              <a:latin typeface="Rockwell" pitchFamily="18" charset="0"/>
              <a:ea typeface="ＭＳ Ｐゴシック" pitchFamily="34" charset="-128"/>
            </a:endParaRPr>
          </a:p>
          <a:p>
            <a:r>
              <a:rPr lang="ru-RU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-Нами показана возможность </a:t>
            </a:r>
            <a:r>
              <a:rPr lang="ru-RU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получения </a:t>
            </a:r>
            <a:r>
              <a:rPr lang="ru-RU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ДНК с практически полным отсутствием ошибок и мутаций, </a:t>
            </a:r>
            <a:r>
              <a:rPr lang="ru-RU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а также с </a:t>
            </a:r>
            <a:r>
              <a:rPr lang="ru-RU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приданием молекулам ДНК инновационных свойств</a:t>
            </a:r>
          </a:p>
        </p:txBody>
      </p:sp>
      <p:sp>
        <p:nvSpPr>
          <p:cNvPr id="18" name="Title 1"/>
          <p:cNvSpPr>
            <a:spLocks noGrp="1"/>
          </p:cNvSpPr>
          <p:nvPr/>
        </p:nvSpPr>
        <p:spPr bwMode="auto">
          <a:xfrm>
            <a:off x="1588" y="0"/>
            <a:ext cx="914241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200" b="1" u="sng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Лаборатория Синтетической Биологии </a:t>
            </a:r>
            <a:r>
              <a:rPr lang="ru-RU" sz="22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при </a:t>
            </a:r>
            <a:r>
              <a:rPr lang="fr-FR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RASA</a:t>
            </a:r>
            <a:r>
              <a:rPr lang="ru-RU" sz="22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-центре в СПбГПУ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/>
        </p:nvSpPr>
        <p:spPr bwMode="auto">
          <a:xfrm>
            <a:off x="1588" y="0"/>
            <a:ext cx="83153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22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Современная технология синтеза генов</a:t>
            </a:r>
            <a:endParaRPr lang="fr-FR" sz="2200" b="1" dirty="0">
              <a:solidFill>
                <a:srgbClr val="006E51"/>
              </a:solidFill>
              <a:latin typeface="Rockwell" pitchFamily="18" charset="0"/>
              <a:ea typeface="ＭＳ Ｐゴシック" pitchFamily="34" charset="-128"/>
            </a:endParaRPr>
          </a:p>
        </p:txBody>
      </p:sp>
      <p:pic>
        <p:nvPicPr>
          <p:cNvPr id="4099" name="Picture 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966" r="6976" b="5702"/>
          <a:stretch>
            <a:fillRect/>
          </a:stretch>
        </p:blipFill>
        <p:spPr bwMode="auto">
          <a:xfrm>
            <a:off x="868363" y="620713"/>
            <a:ext cx="809625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380288" y="5589588"/>
            <a:ext cx="1728787" cy="503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01" name="TextBox 13"/>
          <p:cNvSpPr txBox="1">
            <a:spLocks noChangeArrowheads="1"/>
          </p:cNvSpPr>
          <p:nvPr/>
        </p:nvSpPr>
        <p:spPr bwMode="auto">
          <a:xfrm>
            <a:off x="53975" y="4437063"/>
            <a:ext cx="731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0.3$/nt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00113" y="3357563"/>
            <a:ext cx="0" cy="24479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00113" y="693738"/>
            <a:ext cx="0" cy="24479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4" name="TextBox 17"/>
          <p:cNvSpPr txBox="1">
            <a:spLocks noChangeArrowheads="1"/>
          </p:cNvSpPr>
          <p:nvPr/>
        </p:nvSpPr>
        <p:spPr bwMode="auto">
          <a:xfrm>
            <a:off x="53975" y="1897063"/>
            <a:ext cx="831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0.01$/nt</a:t>
            </a:r>
          </a:p>
        </p:txBody>
      </p:sp>
      <p:sp>
        <p:nvSpPr>
          <p:cNvPr id="4105" name="TextBox 3"/>
          <p:cNvSpPr txBox="1">
            <a:spLocks noChangeArrowheads="1"/>
          </p:cNvSpPr>
          <p:nvPr/>
        </p:nvSpPr>
        <p:spPr bwMode="auto">
          <a:xfrm>
            <a:off x="323850" y="6092825"/>
            <a:ext cx="84280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b="1" dirty="0" smtClean="0">
                <a:solidFill>
                  <a:srgbClr val="006E51"/>
                </a:solidFill>
                <a:latin typeface="Calibri" pitchFamily="34" charset="0"/>
              </a:rPr>
              <a:t>Дорого</a:t>
            </a:r>
            <a:r>
              <a:rPr lang="fr-FR" b="1" dirty="0" smtClean="0">
                <a:solidFill>
                  <a:srgbClr val="006E51"/>
                </a:solidFill>
                <a:latin typeface="Calibri" pitchFamily="34" charset="0"/>
              </a:rPr>
              <a:t> </a:t>
            </a:r>
            <a:r>
              <a:rPr lang="fr-FR" b="1" dirty="0">
                <a:solidFill>
                  <a:srgbClr val="006E51"/>
                </a:solidFill>
                <a:latin typeface="Calibri" pitchFamily="34" charset="0"/>
              </a:rPr>
              <a:t>(30x), </a:t>
            </a:r>
            <a:r>
              <a:rPr lang="ru-RU" b="1" dirty="0" smtClean="0">
                <a:solidFill>
                  <a:srgbClr val="006E51"/>
                </a:solidFill>
                <a:latin typeface="Calibri" pitchFamily="34" charset="0"/>
              </a:rPr>
              <a:t>ограничения</a:t>
            </a:r>
            <a:r>
              <a:rPr lang="fr-FR" b="1" dirty="0" smtClean="0">
                <a:solidFill>
                  <a:srgbClr val="006E51"/>
                </a:solidFill>
                <a:latin typeface="Calibri" pitchFamily="34" charset="0"/>
              </a:rPr>
              <a:t> </a:t>
            </a:r>
            <a:r>
              <a:rPr lang="ru-RU" b="1" dirty="0" smtClean="0">
                <a:solidFill>
                  <a:srgbClr val="006E51"/>
                </a:solidFill>
                <a:latin typeface="Calibri" pitchFamily="34" charset="0"/>
              </a:rPr>
              <a:t>в использовании </a:t>
            </a:r>
            <a:r>
              <a:rPr lang="fr-FR" b="1" dirty="0" smtClean="0">
                <a:solidFill>
                  <a:srgbClr val="006E51"/>
                </a:solidFill>
                <a:latin typeface="Calibri" pitchFamily="34" charset="0"/>
              </a:rPr>
              <a:t>(</a:t>
            </a:r>
            <a:r>
              <a:rPr lang="ru-RU" b="1" dirty="0" smtClean="0">
                <a:solidFill>
                  <a:srgbClr val="006E51"/>
                </a:solidFill>
                <a:latin typeface="Calibri" pitchFamily="34" charset="0"/>
              </a:rPr>
              <a:t>ген в конструкции</a:t>
            </a:r>
            <a:r>
              <a:rPr lang="fr-FR" b="1" dirty="0" smtClean="0">
                <a:solidFill>
                  <a:srgbClr val="006E51"/>
                </a:solidFill>
                <a:latin typeface="Calibri" pitchFamily="34" charset="0"/>
              </a:rPr>
              <a:t>)</a:t>
            </a:r>
            <a:r>
              <a:rPr lang="en-US" b="1" dirty="0">
                <a:solidFill>
                  <a:srgbClr val="006E51"/>
                </a:solidFill>
                <a:latin typeface="Calibri" pitchFamily="34" charset="0"/>
              </a:rPr>
              <a:t>, </a:t>
            </a:r>
            <a:endParaRPr lang="ru-RU" b="1" dirty="0" smtClean="0">
              <a:solidFill>
                <a:srgbClr val="006E51"/>
              </a:solidFill>
              <a:latin typeface="Calibri" pitchFamily="34" charset="0"/>
            </a:endParaRPr>
          </a:p>
          <a:p>
            <a:pPr algn="ctr" eaLnBrk="1" hangingPunct="1"/>
            <a:r>
              <a:rPr lang="ru-RU" b="1" dirty="0" smtClean="0">
                <a:solidFill>
                  <a:srgbClr val="006E51"/>
                </a:solidFill>
                <a:latin typeface="Calibri" pitchFamily="34" charset="0"/>
              </a:rPr>
              <a:t>длительный и трудоемкий процесс</a:t>
            </a:r>
            <a:r>
              <a:rPr lang="en-US" b="1" dirty="0" smtClean="0">
                <a:solidFill>
                  <a:srgbClr val="006E51"/>
                </a:solidFill>
                <a:latin typeface="Calibri" pitchFamily="34" charset="0"/>
              </a:rPr>
              <a:t> (</a:t>
            </a:r>
            <a:r>
              <a:rPr lang="fr-FR" b="1" dirty="0" smtClean="0">
                <a:solidFill>
                  <a:srgbClr val="006E51"/>
                </a:solidFill>
                <a:latin typeface="Calibri" pitchFamily="34" charset="0"/>
              </a:rPr>
              <a:t>&gt;</a:t>
            </a:r>
            <a:r>
              <a:rPr lang="ru-RU" b="1" dirty="0" smtClean="0">
                <a:solidFill>
                  <a:srgbClr val="006E51"/>
                </a:solidFill>
                <a:latin typeface="Calibri" pitchFamily="34" charset="0"/>
              </a:rPr>
              <a:t>1 недели</a:t>
            </a:r>
            <a:r>
              <a:rPr lang="en-US" b="1" dirty="0" smtClean="0">
                <a:solidFill>
                  <a:srgbClr val="006E51"/>
                </a:solidFill>
                <a:latin typeface="Calibri" pitchFamily="34" charset="0"/>
              </a:rPr>
              <a:t>)</a:t>
            </a:r>
            <a:endParaRPr lang="fr-FR" b="1" dirty="0">
              <a:solidFill>
                <a:srgbClr val="006E51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325" y="4452938"/>
            <a:ext cx="723900" cy="2873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93CD-6E04-498C-92A7-02E6DDEE721A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2039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/>
        </p:nvSpPr>
        <p:spPr bwMode="auto">
          <a:xfrm>
            <a:off x="1588" y="0"/>
            <a:ext cx="914241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200" b="1" u="sng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Лаборатория Синтетической Биологии </a:t>
            </a:r>
            <a:r>
              <a:rPr lang="ru-RU" sz="22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при </a:t>
            </a:r>
            <a:r>
              <a:rPr lang="fr-FR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RASA</a:t>
            </a:r>
            <a:r>
              <a:rPr lang="ru-RU" sz="22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-центре в СПбГПУ</a:t>
            </a:r>
          </a:p>
          <a:p>
            <a:endParaRPr lang="fr-FR" sz="2200" b="1" dirty="0">
              <a:solidFill>
                <a:srgbClr val="006E51"/>
              </a:solidFill>
              <a:latin typeface="Rockwell" pitchFamily="18" charset="0"/>
              <a:ea typeface="ＭＳ Ｐゴシック" pitchFamily="34" charset="-128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64062" y="1052736"/>
            <a:ext cx="7058025" cy="3984625"/>
            <a:chOff x="754335" y="1124744"/>
            <a:chExt cx="7058025" cy="39862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4749" b="53464"/>
            <a:stretch>
              <a:fillRect/>
            </a:stretch>
          </p:blipFill>
          <p:spPr bwMode="auto">
            <a:xfrm>
              <a:off x="4229373" y="1126331"/>
              <a:ext cx="3582987" cy="197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3622" b="6796"/>
            <a:stretch>
              <a:fillRect/>
            </a:stretch>
          </p:blipFill>
          <p:spPr bwMode="auto">
            <a:xfrm>
              <a:off x="754335" y="1124744"/>
              <a:ext cx="3673475" cy="3960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 rot="2731412">
              <a:off x="1661563" y="3193314"/>
              <a:ext cx="142932" cy="14446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6364" t="47346" r="42245" b="6331"/>
            <a:stretch>
              <a:fillRect/>
            </a:stretch>
          </p:blipFill>
          <p:spPr bwMode="auto">
            <a:xfrm>
              <a:off x="4419873" y="3142456"/>
              <a:ext cx="901700" cy="196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4961210" y="3827745"/>
              <a:ext cx="504825" cy="4319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251722" y="3759455"/>
              <a:ext cx="0" cy="57490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070270"/>
            <a:ext cx="87630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/>
        </p:nvSpPr>
        <p:spPr bwMode="auto">
          <a:xfrm>
            <a:off x="1588" y="0"/>
            <a:ext cx="914241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200" b="1" u="sng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Лаборатория Синтетической Биологии </a:t>
            </a:r>
            <a:r>
              <a:rPr lang="ru-RU" sz="22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при </a:t>
            </a:r>
            <a:r>
              <a:rPr lang="fr-FR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RASA</a:t>
            </a:r>
            <a:r>
              <a:rPr lang="ru-RU" sz="22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-центре в СПбГПУ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75" y="895350"/>
            <a:ext cx="5429250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/>
        </p:nvSpPr>
        <p:spPr bwMode="auto">
          <a:xfrm>
            <a:off x="1588" y="0"/>
            <a:ext cx="914241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200" b="1" u="sng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Лаборатория Синтетической Биологии </a:t>
            </a:r>
            <a:r>
              <a:rPr lang="ru-RU" sz="22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при </a:t>
            </a:r>
            <a:r>
              <a:rPr lang="fr-FR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RASA</a:t>
            </a:r>
            <a:r>
              <a:rPr lang="ru-RU" sz="22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-центре в СПбГПУ</a:t>
            </a:r>
          </a:p>
        </p:txBody>
      </p:sp>
      <p:grpSp>
        <p:nvGrpSpPr>
          <p:cNvPr id="3" name="Group 7"/>
          <p:cNvGrpSpPr/>
          <p:nvPr/>
        </p:nvGrpSpPr>
        <p:grpSpPr>
          <a:xfrm>
            <a:off x="539552" y="1628800"/>
            <a:ext cx="8136904" cy="4114801"/>
            <a:chOff x="539552" y="1484784"/>
            <a:chExt cx="8136904" cy="4114801"/>
          </a:xfrm>
        </p:grpSpPr>
        <p:pic>
          <p:nvPicPr>
            <p:cNvPr id="4" name="Picture 2" descr="http://biochimej.univ-angers.fr/Page2/COURS/9ModulGenFoncVeg/5MethEtudGenFonc/1MethodeSEQUENGAGE/3Figures/7NewTechnol/6TechnoHelicos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1484784"/>
              <a:ext cx="4572000" cy="4114801"/>
            </a:xfrm>
            <a:prstGeom prst="rect">
              <a:avLst/>
            </a:prstGeom>
            <a:noFill/>
          </p:spPr>
        </p:pic>
        <p:pic>
          <p:nvPicPr>
            <p:cNvPr id="5" name="Picture 4" descr="http://content.edgar-online.com/edgar_conv_img/2007/02/28/0001047469-07-001495_G101360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15272" y="2972424"/>
              <a:ext cx="3161184" cy="1320672"/>
            </a:xfrm>
            <a:prstGeom prst="rect">
              <a:avLst/>
            </a:prstGeom>
            <a:noFill/>
          </p:spPr>
        </p:pic>
      </p:grpSp>
      <p:grpSp>
        <p:nvGrpSpPr>
          <p:cNvPr id="6" name="Group 12"/>
          <p:cNvGrpSpPr/>
          <p:nvPr/>
        </p:nvGrpSpPr>
        <p:grpSpPr>
          <a:xfrm>
            <a:off x="222720" y="2708920"/>
            <a:ext cx="8921280" cy="2304256"/>
            <a:chOff x="222720" y="2708920"/>
            <a:chExt cx="8921280" cy="2304256"/>
          </a:xfrm>
        </p:grpSpPr>
        <p:pic>
          <p:nvPicPr>
            <p:cNvPr id="7" name="Picture 6" descr="https://www.ebi.ac.uk/training/online/sites/ebi.ac.uk.training.online/files/user/1317/documents/ion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2720" y="2708920"/>
              <a:ext cx="5645424" cy="2304256"/>
            </a:xfrm>
            <a:prstGeom prst="rect">
              <a:avLst/>
            </a:prstGeom>
            <a:noFill/>
          </p:spPr>
        </p:pic>
        <p:pic>
          <p:nvPicPr>
            <p:cNvPr id="8" name="Picture 12" descr="http://dnasequencing.yolasite.com/resources/ion%20torrent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40152" y="3394122"/>
              <a:ext cx="3203848" cy="1241130"/>
            </a:xfrm>
            <a:prstGeom prst="rect">
              <a:avLst/>
            </a:prstGeom>
            <a:noFill/>
          </p:spPr>
        </p:pic>
      </p:grp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539552" y="2780928"/>
            <a:ext cx="4852546" cy="1988364"/>
            <a:chOff x="2959814" y="1124744"/>
            <a:chExt cx="4852546" cy="1989157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4749" b="53464"/>
            <a:stretch>
              <a:fillRect/>
            </a:stretch>
          </p:blipFill>
          <p:spPr bwMode="auto">
            <a:xfrm>
              <a:off x="4229373" y="1126332"/>
              <a:ext cx="3582987" cy="1978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7844" r="53622" b="53192"/>
            <a:stretch>
              <a:fillRect/>
            </a:stretch>
          </p:blipFill>
          <p:spPr bwMode="auto">
            <a:xfrm>
              <a:off x="2959814" y="1124744"/>
              <a:ext cx="1467996" cy="1989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64200" y="3284984"/>
            <a:ext cx="34798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/>
        </p:nvSpPr>
        <p:spPr bwMode="auto">
          <a:xfrm>
            <a:off x="1588" y="0"/>
            <a:ext cx="914241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200" b="1" u="sng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Лаборатория Синтетической Биологии </a:t>
            </a:r>
            <a:r>
              <a:rPr lang="ru-RU" sz="22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при </a:t>
            </a:r>
            <a:r>
              <a:rPr lang="fr-FR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RASA</a:t>
            </a:r>
            <a:r>
              <a:rPr lang="ru-RU" sz="22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-центре в СПбГПУ</a:t>
            </a:r>
          </a:p>
        </p:txBody>
      </p: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3256427" y="4353595"/>
            <a:ext cx="5503863" cy="1163637"/>
            <a:chOff x="467544" y="4065964"/>
            <a:chExt cx="5504176" cy="1163236"/>
          </a:xfrm>
        </p:grpSpPr>
        <p:pic>
          <p:nvPicPr>
            <p:cNvPr id="4" name="Picture 3" descr="C:\Documents and Settings\Andrey\YandexDisk\Документы\GnMnd\14801933aBothColor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065964"/>
              <a:ext cx="2160240" cy="1161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 descr="C:\Documents and Settings\Andrey\YandexDisk\Документы\GnMnd\14801933aBothColor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9999"/>
            <a:stretch>
              <a:fillRect/>
            </a:stretch>
          </p:blipFill>
          <p:spPr bwMode="auto">
            <a:xfrm>
              <a:off x="2441514" y="4068071"/>
              <a:ext cx="1296144" cy="1161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C:\Documents and Settings\Andrey\YandexDisk\Документы\GnMnd\14801933aBothColor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9999"/>
            <a:stretch>
              <a:fillRect/>
            </a:stretch>
          </p:blipFill>
          <p:spPr bwMode="auto">
            <a:xfrm>
              <a:off x="3549374" y="4065964"/>
              <a:ext cx="1296144" cy="1161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 descr="C:\Documents and Settings\Andrey\YandexDisk\Документы\GnMnd\14801933aBothColor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9999"/>
            <a:stretch>
              <a:fillRect/>
            </a:stretch>
          </p:blipFill>
          <p:spPr bwMode="auto">
            <a:xfrm>
              <a:off x="4675576" y="4068071"/>
              <a:ext cx="1296144" cy="1161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4" descr="C:\Documents and Settings\Andrey\YandexDisk\Документы\GnMnd\14801933aBothColorsMut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6427" y="3420145"/>
            <a:ext cx="2160588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Documents and Settings\Andrey\YandexDisk\Документы\GnMnd\14801933aBothColo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6427" y="2420020"/>
            <a:ext cx="2160588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Documents and Settings\Andrey\YandexDisk\Документы\GnMnd\14801933GoodBlueOnl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6427" y="1411957"/>
            <a:ext cx="2160588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3106" y="1340520"/>
            <a:ext cx="3251200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/>
        </p:nvSpPr>
        <p:spPr bwMode="auto">
          <a:xfrm>
            <a:off x="6240481" y="2780680"/>
            <a:ext cx="21605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Плазмиды</a:t>
            </a:r>
            <a:endParaRPr lang="fr-FR" sz="2400" b="1" dirty="0">
              <a:solidFill>
                <a:srgbClr val="006E51"/>
              </a:solidFill>
              <a:latin typeface="Rockwell" pitchFamily="18" charset="0"/>
              <a:ea typeface="ＭＳ Ｐゴシック" pitchFamily="34" charset="-128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737255"/>
            <a:ext cx="3378200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/>
        </p:nvSpPr>
        <p:spPr bwMode="auto">
          <a:xfrm>
            <a:off x="1588" y="0"/>
            <a:ext cx="914241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200" b="1" u="sng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Лаборатория Синтетической Биологии </a:t>
            </a:r>
            <a:r>
              <a:rPr lang="ru-RU" sz="22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при </a:t>
            </a:r>
            <a:r>
              <a:rPr lang="fr-FR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RASA</a:t>
            </a:r>
            <a:r>
              <a:rPr lang="ru-RU" sz="22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-центре в СПбГПУ</a:t>
            </a:r>
          </a:p>
          <a:p>
            <a:r>
              <a:rPr lang="ru-RU" sz="22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Руководитель Лаборатории: Андрей Михайлович Пичугин</a:t>
            </a:r>
          </a:p>
          <a:p>
            <a:endParaRPr lang="fr-FR" sz="2200" b="1" dirty="0">
              <a:solidFill>
                <a:srgbClr val="006E51"/>
              </a:solidFill>
              <a:latin typeface="Rockwell" pitchFamily="18" charset="0"/>
              <a:ea typeface="ＭＳ Ｐゴシック" pitchFamily="34" charset="-128"/>
            </a:endParaRPr>
          </a:p>
        </p:txBody>
      </p:sp>
      <p:sp>
        <p:nvSpPr>
          <p:cNvPr id="3" name="Title 1"/>
          <p:cNvSpPr>
            <a:spLocks noGrp="1"/>
          </p:cNvSpPr>
          <p:nvPr/>
        </p:nvSpPr>
        <p:spPr bwMode="auto">
          <a:xfrm>
            <a:off x="0" y="1268760"/>
            <a:ext cx="91440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000" b="1" dirty="0" smtClean="0">
              <a:solidFill>
                <a:srgbClr val="006E51"/>
              </a:solidFill>
              <a:latin typeface="Rockwell" pitchFamily="18" charset="0"/>
              <a:ea typeface="ＭＳ Ｐゴシック" pitchFamily="34" charset="-128"/>
            </a:endParaRPr>
          </a:p>
          <a:p>
            <a:r>
              <a:rPr lang="ru-RU" sz="2000" b="1" i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Задачи и Перспективы:</a:t>
            </a:r>
          </a:p>
          <a:p>
            <a:r>
              <a:rPr lang="ru-RU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-Взаимодействие с сотрудниками и кафедрами СПбГПУ для совместного  выполнения проектов по автоматизации и использованию методов производства безошибочной ДНК</a:t>
            </a:r>
          </a:p>
          <a:p>
            <a:endParaRPr lang="ru-RU" sz="2000" b="1" dirty="0" smtClean="0">
              <a:solidFill>
                <a:srgbClr val="006E51"/>
              </a:solidFill>
              <a:latin typeface="Rockwell" pitchFamily="18" charset="0"/>
              <a:ea typeface="ＭＳ Ｐゴシック" pitchFamily="34" charset="-128"/>
            </a:endParaRPr>
          </a:p>
          <a:p>
            <a:r>
              <a:rPr lang="ru-RU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-</a:t>
            </a:r>
            <a:r>
              <a:rPr lang="ru-RU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Налажено или налаживается взаимодействие с </a:t>
            </a:r>
            <a:r>
              <a:rPr lang="ru-RU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Кафедрой Автоматов (Волков А. Н.), НИК «Нанобио»  (Ходорковский М. А.), Кафедрой </a:t>
            </a:r>
            <a:r>
              <a:rPr lang="ru-RU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Нано и Микросистемной Техники (Пятышев </a:t>
            </a:r>
            <a:r>
              <a:rPr lang="ru-RU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Е. Н.), Кафедра Телематики (Заборовский В.)</a:t>
            </a:r>
          </a:p>
          <a:p>
            <a:endParaRPr lang="ru-RU" sz="2000" b="1" dirty="0" smtClean="0">
              <a:solidFill>
                <a:srgbClr val="006E51"/>
              </a:solidFill>
              <a:latin typeface="Rockwell" pitchFamily="18" charset="0"/>
              <a:ea typeface="ＭＳ Ｐゴシック" pitchFamily="34" charset="-128"/>
            </a:endParaRPr>
          </a:p>
          <a:p>
            <a:r>
              <a:rPr lang="ru-RU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-</a:t>
            </a:r>
            <a:r>
              <a:rPr lang="ru-RU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Ведется взаимодействие </a:t>
            </a:r>
            <a:r>
              <a:rPr lang="ru-RU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с ФИОП Роснано (СЗЦТТ)</a:t>
            </a:r>
          </a:p>
          <a:p>
            <a:endParaRPr lang="ru-RU" sz="2000" b="1" dirty="0" smtClean="0">
              <a:solidFill>
                <a:srgbClr val="006E51"/>
              </a:solidFill>
              <a:latin typeface="Rockwell" pitchFamily="18" charset="0"/>
              <a:ea typeface="ＭＳ Ｐゴシック" pitchFamily="34" charset="-128"/>
            </a:endParaRPr>
          </a:p>
          <a:p>
            <a:r>
              <a:rPr lang="ru-RU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-Создание автомата для отработки синтеза ДНК длиной более 1000 п.н.</a:t>
            </a:r>
          </a:p>
          <a:p>
            <a:endParaRPr lang="ru-RU" sz="2000" b="1" dirty="0" smtClean="0">
              <a:solidFill>
                <a:srgbClr val="006E51"/>
              </a:solidFill>
              <a:latin typeface="Rockwell" pitchFamily="18" charset="0"/>
              <a:ea typeface="ＭＳ Ｐゴシック" pitchFamily="34" charset="-128"/>
            </a:endParaRPr>
          </a:p>
          <a:p>
            <a:r>
              <a:rPr lang="ru-RU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-</a:t>
            </a:r>
            <a:r>
              <a:rPr lang="ru-RU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Осуществление </a:t>
            </a:r>
            <a:r>
              <a:rPr lang="ru-RU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первого синтеза гена в 2016 году для научных лабораторий</a:t>
            </a:r>
          </a:p>
          <a:p>
            <a:endParaRPr lang="ru-RU" sz="2000" b="1" dirty="0" smtClean="0">
              <a:solidFill>
                <a:srgbClr val="006E51"/>
              </a:solidFill>
              <a:latin typeface="Rockwell" pitchFamily="18" charset="0"/>
              <a:ea typeface="ＭＳ Ｐゴシック" pitchFamily="34" charset="-128"/>
            </a:endParaRPr>
          </a:p>
          <a:p>
            <a:r>
              <a:rPr lang="ru-RU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-ТРЕБУЕТСЯ специалист в молекулярной биологии для участия в </a:t>
            </a:r>
            <a:r>
              <a:rPr lang="ru-RU" sz="2000" b="1" dirty="0" smtClean="0">
                <a:solidFill>
                  <a:srgbClr val="006E51"/>
                </a:solidFill>
                <a:latin typeface="Rockwell" pitchFamily="18" charset="0"/>
                <a:ea typeface="ＭＳ Ｐゴシック" pitchFamily="34" charset="-128"/>
              </a:rPr>
              <a:t>осуществлении проекта</a:t>
            </a:r>
            <a:endParaRPr lang="ru-RU" sz="2000" b="1" dirty="0" smtClean="0">
              <a:solidFill>
                <a:srgbClr val="006E51"/>
              </a:solidFill>
              <a:latin typeface="Rockwell" pitchFamily="18" charset="0"/>
              <a:ea typeface="ＭＳ Ｐゴシック" pitchFamily="34" charset="-128"/>
            </a:endParaRPr>
          </a:p>
          <a:p>
            <a:endParaRPr lang="ru-RU" sz="2000" b="1" dirty="0" smtClean="0">
              <a:solidFill>
                <a:srgbClr val="006E51"/>
              </a:solidFill>
              <a:latin typeface="Rockwell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360</Words>
  <Application>Microsoft Office PowerPoint</Application>
  <PresentationFormat>On-screen Show (4:3)</PresentationFormat>
  <Paragraphs>51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Andrey</dc:creator>
  <cp:lastModifiedBy>Andrey</cp:lastModifiedBy>
  <cp:revision>32</cp:revision>
  <dcterms:created xsi:type="dcterms:W3CDTF">2014-09-10T15:18:38Z</dcterms:created>
  <dcterms:modified xsi:type="dcterms:W3CDTF">2014-09-15T10:47:40Z</dcterms:modified>
</cp:coreProperties>
</file>