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74" r:id="rId4"/>
    <p:sldId id="275" r:id="rId5"/>
    <p:sldId id="276" r:id="rId6"/>
    <p:sldId id="277" r:id="rId7"/>
    <p:sldId id="279" r:id="rId8"/>
    <p:sldId id="282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35" autoAdjust="0"/>
  </p:normalViewPr>
  <p:slideViewPr>
    <p:cSldViewPr>
      <p:cViewPr>
        <p:scale>
          <a:sx n="70" d="100"/>
          <a:sy n="70" d="100"/>
        </p:scale>
        <p:origin x="-209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85;&#1080;&#1075;&#1072;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5;&#1080;&#1075;&#1072;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75000"/>
                </a:schemeClr>
              </a:solidFill>
            </c:spPr>
          </c:marker>
          <c:xVal>
            <c:numRef>
              <c:f>Лист1!$A$4:$A$7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xVal>
          <c:yVal>
            <c:numRef>
              <c:f>Лист1!$B$4:$B$7</c:f>
              <c:numCache>
                <c:formatCode>0</c:formatCode>
                <c:ptCount val="4"/>
                <c:pt idx="0">
                  <c:v>876.6</c:v>
                </c:pt>
                <c:pt idx="1">
                  <c:v>1134</c:v>
                </c:pt>
                <c:pt idx="2">
                  <c:v>1261</c:v>
                </c:pt>
                <c:pt idx="3">
                  <c:v>1550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15232"/>
        <c:axId val="40417152"/>
      </c:scatterChart>
      <c:valAx>
        <c:axId val="40415232"/>
        <c:scaling>
          <c:orientation val="minMax"/>
          <c:max val="2014"/>
          <c:min val="2011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0417152"/>
        <c:crosses val="autoZero"/>
        <c:crossBetween val="midCat"/>
        <c:majorUnit val="1"/>
      </c:valAx>
      <c:valAx>
        <c:axId val="40417152"/>
        <c:scaling>
          <c:orientation val="minMax"/>
          <c:max val="1600"/>
          <c:min val="80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4041523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784776902892"/>
          <c:y val="8.9902816202028779E-2"/>
          <c:w val="0.7842399387576553"/>
          <c:h val="0.7802555311216729"/>
        </c:manualLayout>
      </c:layout>
      <c:scatterChart>
        <c:scatterStyle val="smoothMarker"/>
        <c:varyColors val="0"/>
        <c:ser>
          <c:idx val="0"/>
          <c:order val="0"/>
          <c:tx>
            <c:v>Scopus</c:v>
          </c:tx>
          <c:xVal>
            <c:numRef>
              <c:f>'Лист1 (3)'!$N$63:$N$66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xVal>
          <c:yVal>
            <c:numRef>
              <c:f>'Лист1 (3)'!$O$63:$O$66</c:f>
              <c:numCache>
                <c:formatCode>General</c:formatCode>
                <c:ptCount val="4"/>
                <c:pt idx="0">
                  <c:v>402</c:v>
                </c:pt>
                <c:pt idx="1">
                  <c:v>458</c:v>
                </c:pt>
                <c:pt idx="2">
                  <c:v>490</c:v>
                </c:pt>
                <c:pt idx="3">
                  <c:v>842</c:v>
                </c:pt>
              </c:numCache>
            </c:numRef>
          </c:yVal>
          <c:smooth val="0"/>
        </c:ser>
        <c:ser>
          <c:idx val="1"/>
          <c:order val="1"/>
          <c:tx>
            <c:v>WoS</c:v>
          </c:tx>
          <c:xVal>
            <c:numRef>
              <c:f>'Лист1 (3)'!$N$63:$N$66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xVal>
          <c:yVal>
            <c:numRef>
              <c:f>'Лист1 (3)'!$P$63:$P$66</c:f>
              <c:numCache>
                <c:formatCode>General</c:formatCode>
                <c:ptCount val="4"/>
                <c:pt idx="0">
                  <c:v>253</c:v>
                </c:pt>
                <c:pt idx="1">
                  <c:v>273</c:v>
                </c:pt>
                <c:pt idx="2">
                  <c:v>335</c:v>
                </c:pt>
                <c:pt idx="3">
                  <c:v>428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13056"/>
        <c:axId val="42427136"/>
      </c:scatterChart>
      <c:valAx>
        <c:axId val="42413056"/>
        <c:scaling>
          <c:orientation val="minMax"/>
          <c:max val="2014"/>
          <c:min val="2011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2427136"/>
        <c:crosses val="autoZero"/>
        <c:crossBetween val="midCat"/>
        <c:majorUnit val="1"/>
      </c:valAx>
      <c:valAx>
        <c:axId val="42427136"/>
        <c:scaling>
          <c:orientation val="minMax"/>
          <c:max val="1000"/>
          <c:min val="2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2413056"/>
        <c:crosses val="autoZero"/>
        <c:crossBetween val="midCat"/>
        <c:majorUnit val="200"/>
        <c:minorUnit val="100"/>
      </c:valAx>
    </c:plotArea>
    <c:legend>
      <c:legendPos val="r"/>
      <c:layout>
        <c:manualLayout>
          <c:xMode val="edge"/>
          <c:yMode val="edge"/>
          <c:x val="0.1621800087489064"/>
          <c:y val="0.27380482845049775"/>
          <c:w val="0.19615332458442691"/>
          <c:h val="0.18326011050420501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09FA1-C0ED-405C-86DC-C9913DE92688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16A40-4E2A-4D64-9F63-33F2201DA8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0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6A40-4E2A-4D64-9F63-33F2201DA8D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704C-E72D-4BFA-9C73-BBAE8F7F3671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5419-B8E2-45AB-A327-15C46BDD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dirty="0"/>
              <a:t>О реализации мероприятий Программы </a:t>
            </a:r>
            <a:r>
              <a:rPr lang="ru-RU" dirty="0" smtClean="0"/>
              <a:t>«5-100-2020» </a:t>
            </a:r>
            <a:r>
              <a:rPr lang="ru-RU" dirty="0"/>
              <a:t>в области научной деятельности в 2014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8136904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Д.Ю. </a:t>
            </a:r>
            <a:r>
              <a:rPr lang="ru-RU" dirty="0" err="1" smtClean="0"/>
              <a:t>Райчук</a:t>
            </a:r>
            <a:r>
              <a:rPr lang="ru-RU" dirty="0" smtClean="0"/>
              <a:t>, проректор по научной работе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778098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Направления деятельности </a:t>
            </a:r>
            <a:br>
              <a:rPr lang="ru-RU" sz="2200" b="1" dirty="0" smtClean="0"/>
            </a:br>
            <a:r>
              <a:rPr lang="ru-RU" sz="2200" b="1" dirty="0" smtClean="0"/>
              <a:t>по Программе «5-100-2020» в научной сфере</a:t>
            </a:r>
            <a:endParaRPr lang="ru-RU" sz="2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4917"/>
              </p:ext>
            </p:extLst>
          </p:nvPr>
        </p:nvGraphicFramePr>
        <p:xfrm>
          <a:off x="179512" y="1052736"/>
          <a:ext cx="8856983" cy="5710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544"/>
                <a:gridCol w="3339519"/>
                <a:gridCol w="326692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Направления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Поддерживающие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Основные результаты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00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Развитие существующих и организация новых научных групп и лабораторий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Внутренний конкурс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(2014 г.):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18 НГ и НИЛ; 128 млн.руб.;</a:t>
                      </a:r>
                    </a:p>
                    <a:p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200 статей и 300 млн.руб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. НИОКР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(до июля 2015 г.):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18 </a:t>
                      </a:r>
                      <a:r>
                        <a:rPr lang="ru-RU" sz="1600" baseline="0" dirty="0" smtClean="0">
                          <a:solidFill>
                            <a:srgbClr val="00B0F0"/>
                          </a:solidFill>
                        </a:rPr>
                        <a:t>+1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– 5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= 14 НГ и НИЛ; 42 млн.руб.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6 НИЛ (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RASA)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, 50 млн.руб.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Открытие субсчетов, финансирование НГ и НИЛ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43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Сервисы по участию в конкурсах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 выполнение НИОКР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 rowSpan="5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Развитие публикационной активности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Гранты за публикации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2013 г.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500 статей;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2014 г.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1100 статей;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Объем грантов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170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млн.руб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Закупка баз на 18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млн.руб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40 тысяч обращений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«Аренда» номеров журналов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Продвижение журналов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СПбПУ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Закупка научных баз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«Бюро переводов»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Привлечение  талантливой молодежи в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СПбПУ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Рекрутинг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постдоков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Положение о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рекрутинге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Реализация программы «Молодежный кадровый резерв»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26 участников регулярной программы МКР</a:t>
                      </a:r>
                    </a:p>
                  </a:txBody>
                  <a:tcPr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Реорганизация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аспирантуры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Зарубежные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стажировки аспирантов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 стажировок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Проектное обучение,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MOOC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-курсы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29 аспирантов обучаются по проектной методике;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5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MOOC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Поддержка успешных аспирантов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 грантов для аспирантов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Поддержка успешных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руков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 поощрений для руководителей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Развитие МНОЦ</a:t>
                      </a:r>
                    </a:p>
                  </a:txBody>
                  <a:tcPr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Внутренний конкурс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 МНОЦ запущено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 МНОЦ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этапе реализации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Открытие субсчетов, финансирование МНОЦ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886904"/>
              </p:ext>
            </p:extLst>
          </p:nvPr>
        </p:nvGraphicFramePr>
        <p:xfrm>
          <a:off x="270777" y="908720"/>
          <a:ext cx="8633380" cy="509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70777" y="657042"/>
            <a:ext cx="8633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5536" y="229458"/>
            <a:ext cx="563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Объем </a:t>
            </a:r>
            <a:r>
              <a:rPr lang="ru-RU" sz="2400" b="1" dirty="0" smtClean="0">
                <a:latin typeface="+mj-lt"/>
              </a:rPr>
              <a:t>НИОКР</a:t>
            </a:r>
            <a:endParaRPr lang="ru-RU" sz="2400" b="1" dirty="0">
              <a:latin typeface="+mj-lt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310300" y="2985710"/>
            <a:ext cx="3730737" cy="706984"/>
            <a:chOff x="2310300" y="3417757"/>
            <a:chExt cx="3730737" cy="70698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2310300" y="4124741"/>
              <a:ext cx="1092467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310300" y="3417757"/>
              <a:ext cx="3730737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единительная линия 13"/>
          <p:cNvCxnSpPr/>
          <p:nvPr/>
        </p:nvCxnSpPr>
        <p:spPr>
          <a:xfrm>
            <a:off x="4137285" y="1354281"/>
            <a:ext cx="4469569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35"/>
          <p:cNvGrpSpPr/>
          <p:nvPr/>
        </p:nvGrpSpPr>
        <p:grpSpPr>
          <a:xfrm>
            <a:off x="4137285" y="1371743"/>
            <a:ext cx="841875" cy="1584000"/>
            <a:chOff x="4137285" y="1803790"/>
            <a:chExt cx="841875" cy="1584000"/>
          </a:xfrm>
        </p:grpSpPr>
        <p:sp>
          <p:nvSpPr>
            <p:cNvPr id="22" name="Двойная стрелка вверх/вниз 21"/>
            <p:cNvSpPr/>
            <p:nvPr/>
          </p:nvSpPr>
          <p:spPr>
            <a:xfrm>
              <a:off x="4137285" y="1803790"/>
              <a:ext cx="180000" cy="1584000"/>
            </a:xfrm>
            <a:prstGeom prst="upDownArrow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6350"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76724" y="2412274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/>
                  </a:solidFill>
                </a:rPr>
                <a:t>+23%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2" name="Выноска со стрелкой вверх 31"/>
          <p:cNvSpPr/>
          <p:nvPr/>
        </p:nvSpPr>
        <p:spPr>
          <a:xfrm>
            <a:off x="3102964" y="3781626"/>
            <a:ext cx="682053" cy="568669"/>
          </a:xfrm>
          <a:prstGeom prst="upArrowCallout">
            <a:avLst>
              <a:gd name="adj1" fmla="val 11820"/>
              <a:gd name="adj2" fmla="val 17092"/>
              <a:gd name="adj3" fmla="val 25000"/>
              <a:gd name="adj4" fmla="val 57069"/>
            </a:avLst>
          </a:prstGeom>
          <a:noFill/>
          <a:ln w="9525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1134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Выноска со стрелкой вверх 32"/>
          <p:cNvSpPr/>
          <p:nvPr/>
        </p:nvSpPr>
        <p:spPr>
          <a:xfrm>
            <a:off x="5686280" y="3070108"/>
            <a:ext cx="682053" cy="568669"/>
          </a:xfrm>
          <a:prstGeom prst="upArrowCallout">
            <a:avLst>
              <a:gd name="adj1" fmla="val 11820"/>
              <a:gd name="adj2" fmla="val 17092"/>
              <a:gd name="adj3" fmla="val 25000"/>
              <a:gd name="adj4" fmla="val 57069"/>
            </a:avLst>
          </a:prstGeom>
          <a:ln w="9525">
            <a:solidFill>
              <a:schemeClr val="accent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1261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>
            <a:off x="8244952" y="1432091"/>
            <a:ext cx="682053" cy="568669"/>
          </a:xfrm>
          <a:prstGeom prst="upArrowCallout">
            <a:avLst>
              <a:gd name="adj1" fmla="val 11820"/>
              <a:gd name="adj2" fmla="val 17092"/>
              <a:gd name="adj3" fmla="val 25000"/>
              <a:gd name="adj4" fmla="val 57069"/>
            </a:avLst>
          </a:prstGeom>
          <a:ln w="9525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1550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Группа 37"/>
          <p:cNvGrpSpPr/>
          <p:nvPr/>
        </p:nvGrpSpPr>
        <p:grpSpPr>
          <a:xfrm>
            <a:off x="2310300" y="3022838"/>
            <a:ext cx="861016" cy="654616"/>
            <a:chOff x="2310300" y="3454885"/>
            <a:chExt cx="861016" cy="654616"/>
          </a:xfrm>
        </p:grpSpPr>
        <p:sp>
          <p:nvSpPr>
            <p:cNvPr id="23" name="TextBox 22"/>
            <p:cNvSpPr txBox="1"/>
            <p:nvPr/>
          </p:nvSpPr>
          <p:spPr>
            <a:xfrm>
              <a:off x="2468880" y="3579498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</a:rPr>
                <a:t>+11%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7" name="Двойная стрелка вверх/вниз 36"/>
            <p:cNvSpPr/>
            <p:nvPr/>
          </p:nvSpPr>
          <p:spPr>
            <a:xfrm>
              <a:off x="2310300" y="3454885"/>
              <a:ext cx="180000" cy="654616"/>
            </a:xfrm>
            <a:prstGeom prst="upDownArrow">
              <a:avLst/>
            </a:prstGeom>
            <a:pattFill prst="wdUp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 w="63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15616" y="908721"/>
            <a:ext cx="128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Млн. руб.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602128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10% объема получено в рамках МП 6.1.3 – «Расширение сферы поиска заказов»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2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Chart bld="series"/>
        </p:bldSub>
      </p:bldGraphic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70777" y="843449"/>
            <a:ext cx="8633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70777" y="447055"/>
            <a:ext cx="863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Публикации в </a:t>
            </a:r>
            <a:r>
              <a:rPr lang="en-US" sz="2400" b="1" dirty="0">
                <a:latin typeface="+mj-lt"/>
              </a:rPr>
              <a:t>Scopus</a:t>
            </a:r>
            <a:r>
              <a:rPr lang="ru-RU" sz="2400" b="1" dirty="0">
                <a:latin typeface="+mj-lt"/>
              </a:rPr>
              <a:t> и </a:t>
            </a:r>
            <a:r>
              <a:rPr lang="en-US" sz="2400" b="1" dirty="0" smtClean="0">
                <a:latin typeface="+mj-lt"/>
              </a:rPr>
              <a:t>Web of Science</a:t>
            </a:r>
            <a:endParaRPr lang="ru-RU" sz="2400" b="1" dirty="0">
              <a:latin typeface="+mj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580112" y="1628800"/>
            <a:ext cx="1872208" cy="2649076"/>
          </a:xfrm>
          <a:prstGeom prst="line">
            <a:avLst/>
          </a:prstGeom>
          <a:ln w="19050"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80112" y="4221088"/>
            <a:ext cx="1872208" cy="77449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ая прямоугольная выноска 14"/>
          <p:cNvSpPr/>
          <p:nvPr/>
        </p:nvSpPr>
        <p:spPr>
          <a:xfrm>
            <a:off x="6089496" y="1844824"/>
            <a:ext cx="853440" cy="312420"/>
          </a:xfrm>
          <a:prstGeom prst="wedgeRoundRectCallout">
            <a:avLst>
              <a:gd name="adj1" fmla="val 32332"/>
              <a:gd name="adj2" fmla="val 86890"/>
              <a:gd name="adj3" fmla="val 16667"/>
            </a:avLst>
          </a:prstGeom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прогноз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300192" y="3933056"/>
            <a:ext cx="853440" cy="312420"/>
          </a:xfrm>
          <a:prstGeom prst="wedgeRoundRectCallout">
            <a:avLst>
              <a:gd name="adj1" fmla="val 32332"/>
              <a:gd name="adj2" fmla="val 86890"/>
              <a:gd name="adj3" fmla="val 16667"/>
            </a:avLst>
          </a:prstGeom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прогноз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365220"/>
              </p:ext>
            </p:extLst>
          </p:nvPr>
        </p:nvGraphicFramePr>
        <p:xfrm>
          <a:off x="899592" y="1155919"/>
          <a:ext cx="71287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>
          <a:xfrm>
            <a:off x="7668344" y="4077072"/>
            <a:ext cx="1296144" cy="312420"/>
          </a:xfrm>
          <a:prstGeom prst="wedgeRoundRectCallout">
            <a:avLst>
              <a:gd name="adj1" fmla="val -65702"/>
              <a:gd name="adj2" fmla="val 117299"/>
              <a:gd name="adj3" fmla="val 16667"/>
            </a:avLst>
          </a:prstGeom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9966"/>
                </a:solidFill>
              </a:rPr>
              <a:t>на 22.12.</a:t>
            </a:r>
            <a:r>
              <a:rPr lang="en-US" sz="1400" b="1" dirty="0" smtClean="0">
                <a:solidFill>
                  <a:srgbClr val="FF9966"/>
                </a:solidFill>
              </a:rPr>
              <a:t>20</a:t>
            </a:r>
            <a:r>
              <a:rPr lang="ru-RU" sz="1400" b="1" dirty="0" smtClean="0">
                <a:solidFill>
                  <a:srgbClr val="FF9966"/>
                </a:solidFill>
              </a:rPr>
              <a:t>14</a:t>
            </a:r>
            <a:endParaRPr lang="ru-RU" sz="1400" dirty="0">
              <a:solidFill>
                <a:srgbClr val="FF9966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668344" y="1916832"/>
            <a:ext cx="1296144" cy="312420"/>
          </a:xfrm>
          <a:prstGeom prst="wedgeRoundRectCallout">
            <a:avLst>
              <a:gd name="adj1" fmla="val -65702"/>
              <a:gd name="adj2" fmla="val 117299"/>
              <a:gd name="adj3" fmla="val 16667"/>
            </a:avLst>
          </a:prstGeom>
          <a:ln w="95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на 22.12.</a:t>
            </a:r>
            <a:r>
              <a:rPr lang="en-US" sz="1400" b="1" dirty="0" smtClean="0">
                <a:solidFill>
                  <a:srgbClr val="00B0F0"/>
                </a:solidFill>
              </a:rPr>
              <a:t>20</a:t>
            </a:r>
            <a:r>
              <a:rPr lang="ru-RU" sz="1400" b="1" dirty="0" smtClean="0">
                <a:solidFill>
                  <a:srgbClr val="00B0F0"/>
                </a:solidFill>
              </a:rPr>
              <a:t>14</a:t>
            </a:r>
            <a:endParaRPr lang="ru-RU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Box 293"/>
          <p:cNvSpPr txBox="1"/>
          <p:nvPr/>
        </p:nvSpPr>
        <p:spPr>
          <a:xfrm>
            <a:off x="270777" y="217357"/>
            <a:ext cx="863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Результаты поддержки существующих научных групп</a:t>
            </a:r>
            <a:endParaRPr lang="ru-RU" sz="2400" b="1" dirty="0">
              <a:latin typeface="+mj-lt"/>
            </a:endParaRPr>
          </a:p>
        </p:txBody>
      </p:sp>
      <p:cxnSp>
        <p:nvCxnSpPr>
          <p:cNvPr id="301" name="Прямая соединительная линия 300"/>
          <p:cNvCxnSpPr/>
          <p:nvPr/>
        </p:nvCxnSpPr>
        <p:spPr>
          <a:xfrm>
            <a:off x="270777" y="657042"/>
            <a:ext cx="8633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Выноска со стрелкой вниз 303"/>
          <p:cNvSpPr/>
          <p:nvPr/>
        </p:nvSpPr>
        <p:spPr>
          <a:xfrm>
            <a:off x="2421068" y="756726"/>
            <a:ext cx="668411" cy="582446"/>
          </a:xfrm>
          <a:prstGeom prst="downArrowCallout">
            <a:avLst>
              <a:gd name="adj1" fmla="val 25000"/>
              <a:gd name="adj2" fmla="val 25000"/>
              <a:gd name="adj3" fmla="val 1557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36000" rtlCol="0" anchor="ctr"/>
          <a:lstStyle/>
          <a:p>
            <a:pPr algn="ctr"/>
            <a:r>
              <a:rPr lang="ru-RU" sz="1400" dirty="0" smtClean="0"/>
              <a:t>грант</a:t>
            </a:r>
          </a:p>
          <a:p>
            <a:pPr algn="ctr"/>
            <a:r>
              <a:rPr lang="ru-RU" sz="1100" dirty="0" err="1" smtClean="0"/>
              <a:t>млн.руб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305" name="Выноска со стрелкой вниз 304"/>
          <p:cNvSpPr/>
          <p:nvPr/>
        </p:nvSpPr>
        <p:spPr>
          <a:xfrm>
            <a:off x="4014491" y="756726"/>
            <a:ext cx="756000" cy="582446"/>
          </a:xfrm>
          <a:prstGeom prst="downArrowCallout">
            <a:avLst>
              <a:gd name="adj1" fmla="val 25000"/>
              <a:gd name="adj2" fmla="val 25000"/>
              <a:gd name="adj3" fmla="val 1557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36000" rtlCol="0" anchor="ctr"/>
          <a:lstStyle/>
          <a:p>
            <a:pPr algn="ctr"/>
            <a:r>
              <a:rPr lang="ru-RU" sz="1400" dirty="0" smtClean="0"/>
              <a:t>доходы</a:t>
            </a:r>
          </a:p>
          <a:p>
            <a:pPr algn="ctr"/>
            <a:r>
              <a:rPr lang="ru-RU" sz="1100" dirty="0" smtClean="0"/>
              <a:t>млн. руб.</a:t>
            </a:r>
            <a:endParaRPr lang="ru-RU" sz="1100" dirty="0"/>
          </a:p>
        </p:txBody>
      </p:sp>
      <p:sp>
        <p:nvSpPr>
          <p:cNvPr id="306" name="Выноска со стрелкой вниз 305"/>
          <p:cNvSpPr/>
          <p:nvPr/>
        </p:nvSpPr>
        <p:spPr>
          <a:xfrm>
            <a:off x="5221768" y="756726"/>
            <a:ext cx="756000" cy="582446"/>
          </a:xfrm>
          <a:prstGeom prst="downArrowCallout">
            <a:avLst>
              <a:gd name="adj1" fmla="val 25000"/>
              <a:gd name="adj2" fmla="val 25000"/>
              <a:gd name="adj3" fmla="val 1557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36000" rtlCol="0" anchor="ctr"/>
          <a:lstStyle/>
          <a:p>
            <a:pPr algn="ctr"/>
            <a:r>
              <a:rPr lang="ru-RU" sz="1400" dirty="0" smtClean="0"/>
              <a:t>статьи</a:t>
            </a:r>
          </a:p>
          <a:p>
            <a:pPr algn="ctr"/>
            <a:r>
              <a:rPr lang="ru-RU" sz="1100" dirty="0" smtClean="0"/>
              <a:t>кол-во</a:t>
            </a:r>
          </a:p>
        </p:txBody>
      </p:sp>
      <p:sp>
        <p:nvSpPr>
          <p:cNvPr id="150" name="Выноска со стрелкой вниз 149"/>
          <p:cNvSpPr/>
          <p:nvPr/>
        </p:nvSpPr>
        <p:spPr>
          <a:xfrm>
            <a:off x="6677984" y="756726"/>
            <a:ext cx="2226173" cy="582446"/>
          </a:xfrm>
          <a:prstGeom prst="downArrowCallout">
            <a:avLst>
              <a:gd name="adj1" fmla="val 25000"/>
              <a:gd name="adj2" fmla="val 25000"/>
              <a:gd name="adj3" fmla="val 1557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36000" rtlCol="0" anchor="ctr"/>
          <a:lstStyle/>
          <a:p>
            <a:pPr algn="ctr"/>
            <a:r>
              <a:rPr lang="ru-RU" sz="1200" dirty="0" smtClean="0"/>
              <a:t>помещения, оборудование, </a:t>
            </a:r>
          </a:p>
          <a:p>
            <a:pPr algn="ctr"/>
            <a:r>
              <a:rPr lang="ru-RU" sz="1200" dirty="0" smtClean="0"/>
              <a:t>образовательные программы</a:t>
            </a:r>
            <a:endParaRPr lang="ru-RU" sz="12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70777" y="1374854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3" name="Параллелограмм 4"/>
          <p:cNvSpPr/>
          <p:nvPr/>
        </p:nvSpPr>
        <p:spPr>
          <a:xfrm>
            <a:off x="270776" y="1374855"/>
            <a:ext cx="3067510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Заборовский В.С.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Баграев Н.Т.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2485274" y="1396619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7524446" y="1416879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4102578" y="1417317"/>
            <a:ext cx="612000" cy="504000"/>
            <a:chOff x="4059884" y="1184972"/>
            <a:chExt cx="576000" cy="504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179" name="Скругленный прямоугольник 178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" name="Прямая соединительная линия 2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4124504" y="1210425"/>
              <a:ext cx="9806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0</a:t>
              </a:r>
              <a:endParaRPr lang="ru-RU" sz="16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419309" y="1385310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3</a:t>
              </a:r>
              <a:endParaRPr lang="ru-RU" sz="1600" dirty="0"/>
            </a:p>
          </p:txBody>
        </p:sp>
      </p:grpSp>
      <p:grpSp>
        <p:nvGrpSpPr>
          <p:cNvPr id="5" name="Группа 8"/>
          <p:cNvGrpSpPr/>
          <p:nvPr/>
        </p:nvGrpSpPr>
        <p:grpSpPr>
          <a:xfrm>
            <a:off x="5311768" y="1404114"/>
            <a:ext cx="576000" cy="504000"/>
            <a:chOff x="5018848" y="1195436"/>
            <a:chExt cx="576000" cy="504000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5135457" y="1231353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3</a:t>
              </a:r>
              <a:endParaRPr lang="ru-RU" sz="16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355788" y="1421228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3</a:t>
              </a:r>
              <a:endParaRPr lang="ru-RU" sz="1600" dirty="0"/>
            </a:p>
          </p:txBody>
        </p:sp>
      </p:grpSp>
      <p:sp>
        <p:nvSpPr>
          <p:cNvPr id="157" name="Прямоугольник 156"/>
          <p:cNvSpPr/>
          <p:nvPr/>
        </p:nvSpPr>
        <p:spPr>
          <a:xfrm>
            <a:off x="270777" y="2035039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8" name="Параллелограмм 4"/>
          <p:cNvSpPr/>
          <p:nvPr/>
        </p:nvSpPr>
        <p:spPr>
          <a:xfrm>
            <a:off x="270776" y="2035040"/>
            <a:ext cx="3067510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Арсеньев Д.Г.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Шкодырев</a:t>
            </a:r>
            <a:r>
              <a:rPr lang="ru-RU" dirty="0" smtClean="0">
                <a:solidFill>
                  <a:schemeClr val="bg1"/>
                </a:solidFill>
              </a:rPr>
              <a:t> В.П.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2485274" y="2056804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7524446" y="2077064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6" name="Группа 161"/>
          <p:cNvGrpSpPr/>
          <p:nvPr/>
        </p:nvGrpSpPr>
        <p:grpSpPr>
          <a:xfrm>
            <a:off x="4102578" y="2077502"/>
            <a:ext cx="612000" cy="504000"/>
            <a:chOff x="4059884" y="1184972"/>
            <a:chExt cx="576000" cy="504000"/>
          </a:xfrm>
        </p:grpSpPr>
        <p:grpSp>
          <p:nvGrpSpPr>
            <p:cNvPr id="7" name="Группа 168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172" name="Скругленный прямоугольник 171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3" name="Прямая соединительная линия 172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TextBox 169"/>
            <p:cNvSpPr txBox="1"/>
            <p:nvPr/>
          </p:nvSpPr>
          <p:spPr>
            <a:xfrm>
              <a:off x="4102019" y="1202930"/>
              <a:ext cx="2612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0,4</a:t>
              </a:r>
              <a:endParaRPr lang="ru-RU" sz="1600" b="1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336199" y="1422785"/>
              <a:ext cx="2596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0,4</a:t>
              </a:r>
              <a:endParaRPr lang="ru-RU" sz="1600" dirty="0"/>
            </a:p>
          </p:txBody>
        </p:sp>
      </p:grpSp>
      <p:grpSp>
        <p:nvGrpSpPr>
          <p:cNvPr id="9" name="Группа 162"/>
          <p:cNvGrpSpPr/>
          <p:nvPr/>
        </p:nvGrpSpPr>
        <p:grpSpPr>
          <a:xfrm>
            <a:off x="5311768" y="2064299"/>
            <a:ext cx="576000" cy="504000"/>
            <a:chOff x="5018848" y="1195436"/>
            <a:chExt cx="576000" cy="504000"/>
          </a:xfrm>
        </p:grpSpPr>
        <p:sp>
          <p:nvSpPr>
            <p:cNvPr id="165" name="Скругленный прямоугольник 164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6" name="Прямая соединительная линия 165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5120943" y="1238610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1</a:t>
              </a:r>
              <a:endParaRPr lang="ru-RU" sz="1600" b="1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355788" y="1421228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1</a:t>
              </a:r>
              <a:endParaRPr lang="ru-RU" sz="1600" dirty="0"/>
            </a:p>
          </p:txBody>
        </p:sp>
      </p:grpSp>
      <p:sp>
        <p:nvSpPr>
          <p:cNvPr id="175" name="Прямоугольник 174"/>
          <p:cNvSpPr/>
          <p:nvPr/>
        </p:nvSpPr>
        <p:spPr>
          <a:xfrm>
            <a:off x="270777" y="2695224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6" name="Параллелограмм 4"/>
          <p:cNvSpPr/>
          <p:nvPr/>
        </p:nvSpPr>
        <p:spPr>
          <a:xfrm>
            <a:off x="270776" y="2695225"/>
            <a:ext cx="3067510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Качанов М.Л.</a:t>
            </a:r>
          </a:p>
          <a:p>
            <a:r>
              <a:rPr lang="ru-RU" dirty="0">
                <a:solidFill>
                  <a:schemeClr val="bg1"/>
                </a:solidFill>
              </a:rPr>
              <a:t>Кривцов А.М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7" name="Овал 176"/>
          <p:cNvSpPr/>
          <p:nvPr/>
        </p:nvSpPr>
        <p:spPr>
          <a:xfrm>
            <a:off x="2485274" y="2716989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7524446" y="2737249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10" name="Группа 181"/>
          <p:cNvGrpSpPr/>
          <p:nvPr/>
        </p:nvGrpSpPr>
        <p:grpSpPr>
          <a:xfrm>
            <a:off x="4102578" y="2737687"/>
            <a:ext cx="612000" cy="504000"/>
            <a:chOff x="4059884" y="1184972"/>
            <a:chExt cx="576000" cy="504000"/>
          </a:xfrm>
        </p:grpSpPr>
        <p:grpSp>
          <p:nvGrpSpPr>
            <p:cNvPr id="11" name="Группа 298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303" name="Скругленный прямоугольник 302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7" name="Прямая соединительная линия 306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0" name="TextBox 299"/>
            <p:cNvSpPr txBox="1"/>
            <p:nvPr/>
          </p:nvSpPr>
          <p:spPr>
            <a:xfrm>
              <a:off x="4124504" y="1210425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15</a:t>
              </a:r>
              <a:endParaRPr lang="ru-RU" sz="1600" b="1" dirty="0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4426139" y="1392567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3</a:t>
              </a:r>
              <a:endParaRPr lang="ru-RU" sz="1600" dirty="0"/>
            </a:p>
          </p:txBody>
        </p:sp>
      </p:grpSp>
      <p:grpSp>
        <p:nvGrpSpPr>
          <p:cNvPr id="12" name="Группа 291"/>
          <p:cNvGrpSpPr/>
          <p:nvPr/>
        </p:nvGrpSpPr>
        <p:grpSpPr>
          <a:xfrm>
            <a:off x="5311768" y="2724484"/>
            <a:ext cx="576000" cy="504000"/>
            <a:chOff x="5018848" y="1195436"/>
            <a:chExt cx="576000" cy="504000"/>
          </a:xfrm>
        </p:grpSpPr>
        <p:sp>
          <p:nvSpPr>
            <p:cNvPr id="295" name="Скругленный прямоугольник 294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96" name="Прямая соединительная линия 295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TextBox 296"/>
            <p:cNvSpPr txBox="1"/>
            <p:nvPr/>
          </p:nvSpPr>
          <p:spPr>
            <a:xfrm>
              <a:off x="5091915" y="1231353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26</a:t>
              </a:r>
              <a:endParaRPr lang="ru-RU" sz="1600" b="1" dirty="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5334017" y="1428485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20</a:t>
              </a:r>
              <a:endParaRPr lang="ru-RU" sz="1600" dirty="0"/>
            </a:p>
          </p:txBody>
        </p:sp>
      </p:grpSp>
      <p:sp>
        <p:nvSpPr>
          <p:cNvPr id="309" name="Прямоугольник 308"/>
          <p:cNvSpPr/>
          <p:nvPr/>
        </p:nvSpPr>
        <p:spPr>
          <a:xfrm>
            <a:off x="270777" y="3355409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10" name="Параллелограмм 4"/>
          <p:cNvSpPr/>
          <p:nvPr/>
        </p:nvSpPr>
        <p:spPr>
          <a:xfrm>
            <a:off x="270776" y="3355410"/>
            <a:ext cx="3067510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Вахрушев С.Б.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Филимонов А.В.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1" name="Овал 310"/>
          <p:cNvSpPr/>
          <p:nvPr/>
        </p:nvSpPr>
        <p:spPr>
          <a:xfrm>
            <a:off x="2485274" y="3377174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3" name="Скругленный прямоугольник 312"/>
          <p:cNvSpPr/>
          <p:nvPr/>
        </p:nvSpPr>
        <p:spPr>
          <a:xfrm>
            <a:off x="7524446" y="3397434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13" name="Группа 313"/>
          <p:cNvGrpSpPr/>
          <p:nvPr/>
        </p:nvGrpSpPr>
        <p:grpSpPr>
          <a:xfrm>
            <a:off x="4102578" y="3397872"/>
            <a:ext cx="612000" cy="504000"/>
            <a:chOff x="4059884" y="1184972"/>
            <a:chExt cx="576000" cy="504000"/>
          </a:xfrm>
        </p:grpSpPr>
        <p:grpSp>
          <p:nvGrpSpPr>
            <p:cNvPr id="14" name="Группа 320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324" name="Скругленный прямоугольник 323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5" name="Прямая соединительная линия 324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2" name="TextBox 321"/>
            <p:cNvSpPr txBox="1"/>
            <p:nvPr/>
          </p:nvSpPr>
          <p:spPr>
            <a:xfrm>
              <a:off x="4124504" y="1210425"/>
              <a:ext cx="15877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75</a:t>
              </a:r>
              <a:endParaRPr lang="ru-RU" sz="1600" b="1" dirty="0"/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4419309" y="1392567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1</a:t>
              </a:r>
              <a:endParaRPr lang="ru-RU" sz="1600" dirty="0"/>
            </a:p>
          </p:txBody>
        </p:sp>
      </p:grpSp>
      <p:grpSp>
        <p:nvGrpSpPr>
          <p:cNvPr id="15" name="Группа 314"/>
          <p:cNvGrpSpPr/>
          <p:nvPr/>
        </p:nvGrpSpPr>
        <p:grpSpPr>
          <a:xfrm>
            <a:off x="5311768" y="3384669"/>
            <a:ext cx="576000" cy="504000"/>
            <a:chOff x="5018848" y="1195436"/>
            <a:chExt cx="576000" cy="504000"/>
          </a:xfrm>
        </p:grpSpPr>
        <p:sp>
          <p:nvSpPr>
            <p:cNvPr id="317" name="Скругленный прямоугольник 316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18" name="Прямая соединительная линия 317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extBox 318"/>
            <p:cNvSpPr txBox="1"/>
            <p:nvPr/>
          </p:nvSpPr>
          <p:spPr>
            <a:xfrm>
              <a:off x="5091915" y="1231353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17</a:t>
              </a:r>
              <a:endParaRPr lang="ru-RU" sz="1600" b="1" dirty="0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370302" y="1413971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5</a:t>
              </a:r>
              <a:endParaRPr lang="ru-RU" sz="1600" dirty="0"/>
            </a:p>
          </p:txBody>
        </p:sp>
      </p:grpSp>
      <p:sp>
        <p:nvSpPr>
          <p:cNvPr id="327" name="Прямоугольник 326"/>
          <p:cNvSpPr/>
          <p:nvPr/>
        </p:nvSpPr>
        <p:spPr>
          <a:xfrm>
            <a:off x="270777" y="4015594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28" name="Параллелограмм 4"/>
          <p:cNvSpPr/>
          <p:nvPr/>
        </p:nvSpPr>
        <p:spPr>
          <a:xfrm>
            <a:off x="270776" y="4015595"/>
            <a:ext cx="3067510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Федоров М.П.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Чусов</a:t>
            </a:r>
            <a:r>
              <a:rPr lang="ru-RU" dirty="0" smtClean="0">
                <a:solidFill>
                  <a:schemeClr val="bg1"/>
                </a:solidFill>
              </a:rPr>
              <a:t> А.Н.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9" name="Овал 328"/>
          <p:cNvSpPr/>
          <p:nvPr/>
        </p:nvSpPr>
        <p:spPr>
          <a:xfrm>
            <a:off x="2485274" y="4037359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1" name="Скругленный прямоугольник 330"/>
          <p:cNvSpPr/>
          <p:nvPr/>
        </p:nvSpPr>
        <p:spPr>
          <a:xfrm>
            <a:off x="7524446" y="4057619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16" name="Группа 331"/>
          <p:cNvGrpSpPr/>
          <p:nvPr/>
        </p:nvGrpSpPr>
        <p:grpSpPr>
          <a:xfrm>
            <a:off x="4102578" y="4058057"/>
            <a:ext cx="612000" cy="504000"/>
            <a:chOff x="4059884" y="1184972"/>
            <a:chExt cx="576000" cy="504000"/>
          </a:xfrm>
        </p:grpSpPr>
        <p:grpSp>
          <p:nvGrpSpPr>
            <p:cNvPr id="17" name="Группа 338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342" name="Скругленный прямоугольник 341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3" name="Прямая соединительная линия 342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0" name="TextBox 339"/>
            <p:cNvSpPr txBox="1"/>
            <p:nvPr/>
          </p:nvSpPr>
          <p:spPr>
            <a:xfrm>
              <a:off x="4124504" y="1210425"/>
              <a:ext cx="15877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48</a:t>
              </a:r>
              <a:endParaRPr lang="ru-RU" sz="1600" b="1" dirty="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4426139" y="1392567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3</a:t>
              </a:r>
              <a:endParaRPr lang="ru-RU" sz="1600" dirty="0"/>
            </a:p>
          </p:txBody>
        </p:sp>
      </p:grpSp>
      <p:grpSp>
        <p:nvGrpSpPr>
          <p:cNvPr id="18" name="Группа 332"/>
          <p:cNvGrpSpPr/>
          <p:nvPr/>
        </p:nvGrpSpPr>
        <p:grpSpPr>
          <a:xfrm>
            <a:off x="5311768" y="4044854"/>
            <a:ext cx="576000" cy="504000"/>
            <a:chOff x="5018848" y="1195436"/>
            <a:chExt cx="576000" cy="504000"/>
          </a:xfrm>
        </p:grpSpPr>
        <p:sp>
          <p:nvSpPr>
            <p:cNvPr id="335" name="Скругленный прямоугольник 334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36" name="Прямая соединительная линия 335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TextBox 336"/>
            <p:cNvSpPr txBox="1"/>
            <p:nvPr/>
          </p:nvSpPr>
          <p:spPr>
            <a:xfrm>
              <a:off x="5120943" y="1231353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5</a:t>
              </a:r>
              <a:endParaRPr lang="ru-RU" sz="1600" b="1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5370302" y="1421228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5</a:t>
              </a:r>
              <a:endParaRPr lang="ru-RU" sz="1600" dirty="0"/>
            </a:p>
          </p:txBody>
        </p:sp>
      </p:grpSp>
      <p:sp>
        <p:nvSpPr>
          <p:cNvPr id="345" name="Прямоугольник 344"/>
          <p:cNvSpPr/>
          <p:nvPr/>
        </p:nvSpPr>
        <p:spPr>
          <a:xfrm>
            <a:off x="270777" y="4675779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46" name="Параллелограмм 4"/>
          <p:cNvSpPr/>
          <p:nvPr/>
        </p:nvSpPr>
        <p:spPr>
          <a:xfrm>
            <a:off x="270776" y="4675780"/>
            <a:ext cx="3067510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Петров В.М.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Литвинов А.Н.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7" name="Овал 346"/>
          <p:cNvSpPr/>
          <p:nvPr/>
        </p:nvSpPr>
        <p:spPr>
          <a:xfrm>
            <a:off x="2485274" y="4697544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9" name="Скругленный прямоугольник 348"/>
          <p:cNvSpPr/>
          <p:nvPr/>
        </p:nvSpPr>
        <p:spPr>
          <a:xfrm>
            <a:off x="7524446" y="4717804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19" name="Группа 349"/>
          <p:cNvGrpSpPr/>
          <p:nvPr/>
        </p:nvGrpSpPr>
        <p:grpSpPr>
          <a:xfrm>
            <a:off x="4102565" y="4718242"/>
            <a:ext cx="612000" cy="504000"/>
            <a:chOff x="4059884" y="1184972"/>
            <a:chExt cx="576000" cy="504000"/>
          </a:xfrm>
        </p:grpSpPr>
        <p:grpSp>
          <p:nvGrpSpPr>
            <p:cNvPr id="20" name="Группа 356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360" name="Скругленный прямоугольник 359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1" name="Прямая соединительная линия 360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8" name="TextBox 357"/>
            <p:cNvSpPr txBox="1"/>
            <p:nvPr/>
          </p:nvSpPr>
          <p:spPr>
            <a:xfrm>
              <a:off x="4119953" y="1210425"/>
              <a:ext cx="15877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17</a:t>
              </a:r>
              <a:endParaRPr lang="ru-RU" sz="1600" b="1" dirty="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4371958" y="1414338"/>
              <a:ext cx="15877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12</a:t>
              </a:r>
              <a:endParaRPr lang="ru-RU" sz="1600" dirty="0"/>
            </a:p>
          </p:txBody>
        </p:sp>
      </p:grpSp>
      <p:grpSp>
        <p:nvGrpSpPr>
          <p:cNvPr id="21" name="Группа 350"/>
          <p:cNvGrpSpPr/>
          <p:nvPr/>
        </p:nvGrpSpPr>
        <p:grpSpPr>
          <a:xfrm>
            <a:off x="5311768" y="4705039"/>
            <a:ext cx="576000" cy="504000"/>
            <a:chOff x="5018848" y="1195436"/>
            <a:chExt cx="576000" cy="504000"/>
          </a:xfrm>
        </p:grpSpPr>
        <p:sp>
          <p:nvSpPr>
            <p:cNvPr id="353" name="Скругленный прямоугольник 352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54" name="Прямая соединительная линия 353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TextBox 354"/>
            <p:cNvSpPr txBox="1"/>
            <p:nvPr/>
          </p:nvSpPr>
          <p:spPr>
            <a:xfrm>
              <a:off x="5091915" y="1231353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22</a:t>
              </a:r>
              <a:endParaRPr lang="ru-RU" sz="1600" b="1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5326760" y="1428485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14</a:t>
              </a:r>
              <a:endParaRPr lang="ru-RU" sz="1600" dirty="0"/>
            </a:p>
          </p:txBody>
        </p:sp>
      </p:grpSp>
      <p:sp>
        <p:nvSpPr>
          <p:cNvPr id="363" name="Прямоугольник 362"/>
          <p:cNvSpPr/>
          <p:nvPr/>
        </p:nvSpPr>
        <p:spPr>
          <a:xfrm>
            <a:off x="270777" y="5335964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64" name="Параллелограмм 4"/>
          <p:cNvSpPr/>
          <p:nvPr/>
        </p:nvSpPr>
        <p:spPr>
          <a:xfrm>
            <a:off x="270776" y="5335965"/>
            <a:ext cx="3067510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Безпрозванный</a:t>
            </a:r>
            <a:r>
              <a:rPr lang="ru-RU" dirty="0" smtClean="0">
                <a:solidFill>
                  <a:schemeClr val="bg1"/>
                </a:solidFill>
              </a:rPr>
              <a:t> И.Б.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Власова О.Л.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5" name="Овал 364"/>
          <p:cNvSpPr/>
          <p:nvPr/>
        </p:nvSpPr>
        <p:spPr>
          <a:xfrm>
            <a:off x="2485274" y="5357729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15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7" name="Скругленный прямоугольник 366"/>
          <p:cNvSpPr/>
          <p:nvPr/>
        </p:nvSpPr>
        <p:spPr>
          <a:xfrm>
            <a:off x="7524446" y="5377989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22" name="Группа 367"/>
          <p:cNvGrpSpPr/>
          <p:nvPr/>
        </p:nvGrpSpPr>
        <p:grpSpPr>
          <a:xfrm>
            <a:off x="4102578" y="5378427"/>
            <a:ext cx="612000" cy="504000"/>
            <a:chOff x="4059884" y="1184972"/>
            <a:chExt cx="576000" cy="504000"/>
          </a:xfrm>
        </p:grpSpPr>
        <p:grpSp>
          <p:nvGrpSpPr>
            <p:cNvPr id="23" name="Группа 374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378" name="Скругленный прямоугольник 377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9" name="Прямая соединительная линия 378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6" name="TextBox 375"/>
            <p:cNvSpPr txBox="1"/>
            <p:nvPr/>
          </p:nvSpPr>
          <p:spPr>
            <a:xfrm>
              <a:off x="4131334" y="1217682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57</a:t>
              </a:r>
              <a:endParaRPr lang="ru-RU" sz="1600" b="1" dirty="0"/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4371498" y="1407081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26</a:t>
              </a:r>
              <a:endParaRPr lang="ru-RU" sz="1600" dirty="0"/>
            </a:p>
          </p:txBody>
        </p:sp>
      </p:grpSp>
      <p:grpSp>
        <p:nvGrpSpPr>
          <p:cNvPr id="24" name="Группа 368"/>
          <p:cNvGrpSpPr/>
          <p:nvPr/>
        </p:nvGrpSpPr>
        <p:grpSpPr>
          <a:xfrm>
            <a:off x="5311768" y="5365224"/>
            <a:ext cx="576000" cy="504000"/>
            <a:chOff x="5018848" y="1195436"/>
            <a:chExt cx="576000" cy="504000"/>
          </a:xfrm>
        </p:grpSpPr>
        <p:sp>
          <p:nvSpPr>
            <p:cNvPr id="371" name="Скругленный прямоугольник 370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72" name="Прямая соединительная линия 371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TextBox 372"/>
            <p:cNvSpPr txBox="1"/>
            <p:nvPr/>
          </p:nvSpPr>
          <p:spPr>
            <a:xfrm>
              <a:off x="5099172" y="1231353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26</a:t>
              </a:r>
              <a:endParaRPr lang="ru-RU" sz="1600" b="1" dirty="0"/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5355788" y="1421228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30</a:t>
              </a:r>
              <a:endParaRPr lang="ru-RU" sz="1600" dirty="0"/>
            </a:p>
          </p:txBody>
        </p:sp>
      </p:grpSp>
      <p:sp>
        <p:nvSpPr>
          <p:cNvPr id="381" name="Прямоугольник 380"/>
          <p:cNvSpPr/>
          <p:nvPr/>
        </p:nvSpPr>
        <p:spPr>
          <a:xfrm>
            <a:off x="270777" y="5996147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82" name="Параллелограмм 4"/>
          <p:cNvSpPr/>
          <p:nvPr/>
        </p:nvSpPr>
        <p:spPr>
          <a:xfrm>
            <a:off x="270776" y="5996148"/>
            <a:ext cx="3067510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Бердников Я.А.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Головин А.В.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3" name="Овал 382"/>
          <p:cNvSpPr/>
          <p:nvPr/>
        </p:nvSpPr>
        <p:spPr>
          <a:xfrm>
            <a:off x="2485274" y="6017912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5" name="Скругленный прямоугольник 384"/>
          <p:cNvSpPr/>
          <p:nvPr/>
        </p:nvSpPr>
        <p:spPr>
          <a:xfrm>
            <a:off x="7524446" y="6038172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25" name="Группа 385"/>
          <p:cNvGrpSpPr/>
          <p:nvPr/>
        </p:nvGrpSpPr>
        <p:grpSpPr>
          <a:xfrm>
            <a:off x="4102578" y="6038610"/>
            <a:ext cx="612000" cy="504000"/>
            <a:chOff x="4059884" y="1184972"/>
            <a:chExt cx="576000" cy="504000"/>
          </a:xfrm>
        </p:grpSpPr>
        <p:grpSp>
          <p:nvGrpSpPr>
            <p:cNvPr id="26" name="Группа 392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396" name="Скругленный прямоугольник 395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7" name="Прямая соединительная линия 396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TextBox 393"/>
            <p:cNvSpPr txBox="1"/>
            <p:nvPr/>
          </p:nvSpPr>
          <p:spPr>
            <a:xfrm>
              <a:off x="4172315" y="1217682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1</a:t>
              </a:r>
              <a:endParaRPr lang="ru-RU" sz="1600" b="1" dirty="0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4412479" y="1407081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0</a:t>
              </a:r>
              <a:endParaRPr lang="ru-RU" sz="1600" dirty="0"/>
            </a:p>
          </p:txBody>
        </p:sp>
      </p:grpSp>
      <p:grpSp>
        <p:nvGrpSpPr>
          <p:cNvPr id="27" name="Группа 386"/>
          <p:cNvGrpSpPr/>
          <p:nvPr/>
        </p:nvGrpSpPr>
        <p:grpSpPr>
          <a:xfrm>
            <a:off x="5311768" y="6025407"/>
            <a:ext cx="576000" cy="504000"/>
            <a:chOff x="5018848" y="1195436"/>
            <a:chExt cx="576000" cy="504000"/>
          </a:xfrm>
        </p:grpSpPr>
        <p:sp>
          <p:nvSpPr>
            <p:cNvPr id="389" name="Скругленный прямоугольник 388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90" name="Прямая соединительная линия 389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TextBox 390"/>
            <p:cNvSpPr txBox="1"/>
            <p:nvPr/>
          </p:nvSpPr>
          <p:spPr>
            <a:xfrm>
              <a:off x="5084658" y="1224096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66</a:t>
              </a:r>
              <a:endParaRPr lang="ru-RU" sz="1600" b="1" dirty="0"/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5341274" y="1428485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22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30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  <p:bldP spid="305" grpId="0" animBg="1"/>
      <p:bldP spid="306" grpId="0" animBg="1"/>
      <p:bldP spid="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0778" y="1148373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араллелограмм 4"/>
          <p:cNvSpPr/>
          <p:nvPr/>
        </p:nvSpPr>
        <p:spPr>
          <a:xfrm>
            <a:off x="270777" y="1148374"/>
            <a:ext cx="2697857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Юсупов Р.М.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Станкевич Л.А.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58701" y="1170138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83986" y="1186731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3369600" y="1190836"/>
            <a:ext cx="576000" cy="504000"/>
            <a:chOff x="4059884" y="1184972"/>
            <a:chExt cx="576000" cy="504000"/>
          </a:xfrm>
        </p:grpSpPr>
        <p:grpSp>
          <p:nvGrpSpPr>
            <p:cNvPr id="3" name="Группа 17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102733" y="1195911"/>
              <a:ext cx="2612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2,5</a:t>
              </a:r>
              <a:endParaRPr lang="ru-RU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2052" y="1399824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2</a:t>
              </a:r>
              <a:endParaRPr lang="ru-RU" sz="1600" dirty="0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4346566" y="1177633"/>
            <a:ext cx="576000" cy="504000"/>
            <a:chOff x="5018848" y="1195436"/>
            <a:chExt cx="576000" cy="504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20943" y="1231353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3</a:t>
              </a:r>
              <a:endParaRPr lang="ru-RU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55788" y="1421228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3</a:t>
              </a:r>
              <a:endParaRPr lang="ru-RU" sz="16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0777" y="217357"/>
            <a:ext cx="863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Результаты поддержки новых научных групп</a:t>
            </a:r>
            <a:endParaRPr lang="ru-RU" sz="24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70777" y="657042"/>
            <a:ext cx="8633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5"/>
          <p:cNvGrpSpPr/>
          <p:nvPr/>
        </p:nvGrpSpPr>
        <p:grpSpPr>
          <a:xfrm>
            <a:off x="270777" y="1769766"/>
            <a:ext cx="8633381" cy="576000"/>
            <a:chOff x="270776" y="1374854"/>
            <a:chExt cx="8633381" cy="576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70777" y="1374854"/>
              <a:ext cx="8633380" cy="575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4"/>
            <p:cNvSpPr/>
            <p:nvPr/>
          </p:nvSpPr>
          <p:spPr>
            <a:xfrm>
              <a:off x="270776" y="1374855"/>
              <a:ext cx="2697857" cy="575999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Жуков А.Е.</a:t>
              </a:r>
              <a:endParaRPr lang="ru-RU" dirty="0">
                <a:solidFill>
                  <a:schemeClr val="bg1"/>
                </a:solidFill>
              </a:endParaRPr>
            </a:p>
            <a:p>
              <a:r>
                <a:rPr lang="ru-RU" dirty="0" err="1" smtClean="0">
                  <a:solidFill>
                    <a:schemeClr val="bg1"/>
                  </a:solidFill>
                </a:rPr>
                <a:t>Липовский</a:t>
              </a:r>
              <a:r>
                <a:rPr lang="ru-RU" dirty="0" smtClean="0">
                  <a:solidFill>
                    <a:schemeClr val="bg1"/>
                  </a:solidFill>
                </a:rPr>
                <a:t> А.А.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2158700" y="1396619"/>
              <a:ext cx="540000" cy="540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ru-RU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" name="Группа 31"/>
            <p:cNvGrpSpPr/>
            <p:nvPr/>
          </p:nvGrpSpPr>
          <p:grpSpPr>
            <a:xfrm>
              <a:off x="3369599" y="1417317"/>
              <a:ext cx="576000" cy="504000"/>
              <a:chOff x="4059884" y="1184972"/>
              <a:chExt cx="576000" cy="504000"/>
            </a:xfrm>
          </p:grpSpPr>
          <p:grpSp>
            <p:nvGrpSpPr>
              <p:cNvPr id="11" name="Группа 38"/>
              <p:cNvGrpSpPr/>
              <p:nvPr/>
            </p:nvGrpSpPr>
            <p:grpSpPr>
              <a:xfrm>
                <a:off x="4059884" y="1184972"/>
                <a:ext cx="576000" cy="504000"/>
                <a:chOff x="4059884" y="1178508"/>
                <a:chExt cx="684000" cy="576000"/>
              </a:xfrm>
            </p:grpSpPr>
            <p:sp>
              <p:nvSpPr>
                <p:cNvPr id="42" name="Скругленный прямоугольник 41"/>
                <p:cNvSpPr/>
                <p:nvPr/>
              </p:nvSpPr>
              <p:spPr>
                <a:xfrm>
                  <a:off x="4059884" y="1178508"/>
                  <a:ext cx="684000" cy="576000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 sz="1600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H="1">
                  <a:off x="4138240" y="1202426"/>
                  <a:ext cx="527288" cy="5272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4102733" y="1210425"/>
                <a:ext cx="261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b="1" dirty="0" smtClean="0"/>
                  <a:t>6,5</a:t>
                </a:r>
                <a:endParaRPr lang="ru-RU" sz="16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339482" y="1421595"/>
                <a:ext cx="2596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1,5</a:t>
                </a:r>
                <a:endParaRPr lang="ru-RU" sz="1600" dirty="0"/>
              </a:p>
            </p:txBody>
          </p:sp>
        </p:grpSp>
        <p:grpSp>
          <p:nvGrpSpPr>
            <p:cNvPr id="12" name="Группа 32"/>
            <p:cNvGrpSpPr/>
            <p:nvPr/>
          </p:nvGrpSpPr>
          <p:grpSpPr>
            <a:xfrm>
              <a:off x="4346565" y="1404114"/>
              <a:ext cx="576000" cy="504000"/>
              <a:chOff x="5018848" y="1195436"/>
              <a:chExt cx="576000" cy="504000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5018848" y="1195436"/>
                <a:ext cx="576000" cy="50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5084832" y="1216364"/>
                <a:ext cx="444032" cy="4613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5084658" y="1231353"/>
                <a:ext cx="208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b="1" dirty="0" smtClean="0"/>
                  <a:t>17</a:t>
                </a:r>
                <a:endParaRPr lang="ru-RU" sz="1600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34017" y="1413971"/>
                <a:ext cx="208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12</a:t>
                </a:r>
                <a:endParaRPr lang="ru-RU" sz="1600" dirty="0"/>
              </a:p>
            </p:txBody>
          </p:sp>
        </p:grpSp>
      </p:grpSp>
      <p:sp>
        <p:nvSpPr>
          <p:cNvPr id="45" name="Прямоугольник 44"/>
          <p:cNvSpPr/>
          <p:nvPr/>
        </p:nvSpPr>
        <p:spPr>
          <a:xfrm>
            <a:off x="270778" y="2391159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6" name="Параллелограмм 4"/>
          <p:cNvSpPr/>
          <p:nvPr/>
        </p:nvSpPr>
        <p:spPr>
          <a:xfrm>
            <a:off x="270777" y="2391160"/>
            <a:ext cx="2697857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Козлов А.П.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Мясникова</a:t>
            </a:r>
            <a:r>
              <a:rPr lang="ru-RU" dirty="0" smtClean="0">
                <a:solidFill>
                  <a:schemeClr val="bg1"/>
                </a:solidFill>
              </a:rPr>
              <a:t> Е.М.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158701" y="2412924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798353" y="2431838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83986" y="2431838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13" name="Группа 49"/>
          <p:cNvGrpSpPr/>
          <p:nvPr/>
        </p:nvGrpSpPr>
        <p:grpSpPr>
          <a:xfrm>
            <a:off x="3369600" y="2433622"/>
            <a:ext cx="576000" cy="504000"/>
            <a:chOff x="4059884" y="1184972"/>
            <a:chExt cx="576000" cy="504000"/>
          </a:xfrm>
        </p:grpSpPr>
        <p:grpSp>
          <p:nvGrpSpPr>
            <p:cNvPr id="18" name="Группа 56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Прямая соединительная линия 60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4124504" y="1210425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15</a:t>
              </a:r>
              <a:endParaRPr lang="ru-RU" sz="16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19309" y="1385310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0</a:t>
              </a:r>
              <a:endParaRPr lang="ru-RU" sz="1600" dirty="0"/>
            </a:p>
          </p:txBody>
        </p:sp>
      </p:grpSp>
      <p:grpSp>
        <p:nvGrpSpPr>
          <p:cNvPr id="26" name="Группа 50"/>
          <p:cNvGrpSpPr/>
          <p:nvPr/>
        </p:nvGrpSpPr>
        <p:grpSpPr>
          <a:xfrm>
            <a:off x="4346566" y="2420419"/>
            <a:ext cx="576000" cy="504000"/>
            <a:chOff x="5018848" y="1195436"/>
            <a:chExt cx="576000" cy="50400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128200" y="1238610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7</a:t>
              </a:r>
              <a:endParaRPr lang="ru-RU" sz="16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55788" y="1421228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8</a:t>
              </a:r>
              <a:endParaRPr lang="ru-RU" sz="1600" dirty="0"/>
            </a:p>
          </p:txBody>
        </p:sp>
      </p:grpSp>
      <p:grpSp>
        <p:nvGrpSpPr>
          <p:cNvPr id="30" name="Группа 61"/>
          <p:cNvGrpSpPr/>
          <p:nvPr/>
        </p:nvGrpSpPr>
        <p:grpSpPr>
          <a:xfrm>
            <a:off x="270777" y="3012552"/>
            <a:ext cx="8633381" cy="576000"/>
            <a:chOff x="270776" y="1374854"/>
            <a:chExt cx="8633381" cy="57600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270777" y="1374854"/>
              <a:ext cx="8633380" cy="575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4" name="Параллелограмм 4"/>
            <p:cNvSpPr/>
            <p:nvPr/>
          </p:nvSpPr>
          <p:spPr>
            <a:xfrm>
              <a:off x="270776" y="1374855"/>
              <a:ext cx="2697857" cy="575999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</a:rPr>
                <a:t>Овидько</a:t>
              </a:r>
              <a:r>
                <a:rPr lang="ru-RU" dirty="0" smtClean="0">
                  <a:solidFill>
                    <a:schemeClr val="bg1"/>
                  </a:solidFill>
                </a:rPr>
                <a:t> И.А.</a:t>
              </a:r>
              <a:endParaRPr lang="ru-RU" dirty="0">
                <a:solidFill>
                  <a:schemeClr val="bg1"/>
                </a:solidFill>
              </a:endParaRPr>
            </a:p>
            <a:p>
              <a:r>
                <a:rPr lang="ru-RU" dirty="0" smtClean="0">
                  <a:solidFill>
                    <a:schemeClr val="bg1"/>
                  </a:solidFill>
                </a:rPr>
                <a:t>Бобылев С.В.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2158700" y="1396619"/>
              <a:ext cx="540000" cy="540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  <a:endParaRPr lang="ru-RU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31" name="Группа 67"/>
            <p:cNvGrpSpPr/>
            <p:nvPr/>
          </p:nvGrpSpPr>
          <p:grpSpPr>
            <a:xfrm>
              <a:off x="3369599" y="1417317"/>
              <a:ext cx="576000" cy="504000"/>
              <a:chOff x="4059884" y="1184972"/>
              <a:chExt cx="576000" cy="504000"/>
            </a:xfrm>
          </p:grpSpPr>
          <p:grpSp>
            <p:nvGrpSpPr>
              <p:cNvPr id="32" name="Группа 74"/>
              <p:cNvGrpSpPr/>
              <p:nvPr/>
            </p:nvGrpSpPr>
            <p:grpSpPr>
              <a:xfrm>
                <a:off x="4059884" y="1184972"/>
                <a:ext cx="576000" cy="504000"/>
                <a:chOff x="4059884" y="1178508"/>
                <a:chExt cx="684000" cy="576000"/>
              </a:xfrm>
            </p:grpSpPr>
            <p:sp>
              <p:nvSpPr>
                <p:cNvPr id="78" name="Скругленный прямоугольник 77"/>
                <p:cNvSpPr/>
                <p:nvPr/>
              </p:nvSpPr>
              <p:spPr>
                <a:xfrm>
                  <a:off x="4059884" y="1178508"/>
                  <a:ext cx="684000" cy="576000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 sz="1600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 flipH="1">
                  <a:off x="4138240" y="1202426"/>
                  <a:ext cx="527288" cy="5272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TextBox 75"/>
              <p:cNvSpPr txBox="1"/>
              <p:nvPr/>
            </p:nvSpPr>
            <p:spPr>
              <a:xfrm>
                <a:off x="4124504" y="1210425"/>
                <a:ext cx="208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b="1" dirty="0" smtClean="0"/>
                  <a:t>73</a:t>
                </a:r>
                <a:endParaRPr lang="ru-RU" sz="16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419309" y="1385310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1</a:t>
                </a:r>
                <a:endParaRPr lang="ru-RU" sz="1600" dirty="0"/>
              </a:p>
            </p:txBody>
          </p:sp>
        </p:grpSp>
        <p:grpSp>
          <p:nvGrpSpPr>
            <p:cNvPr id="33" name="Группа 68"/>
            <p:cNvGrpSpPr/>
            <p:nvPr/>
          </p:nvGrpSpPr>
          <p:grpSpPr>
            <a:xfrm>
              <a:off x="4346565" y="1404114"/>
              <a:ext cx="576000" cy="504000"/>
              <a:chOff x="5018848" y="1195436"/>
              <a:chExt cx="576000" cy="504000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5018848" y="1195436"/>
                <a:ext cx="576000" cy="50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2" name="Прямая соединительная линия 71"/>
              <p:cNvCxnSpPr/>
              <p:nvPr/>
            </p:nvCxnSpPr>
            <p:spPr>
              <a:xfrm flipH="1">
                <a:off x="5084832" y="1216364"/>
                <a:ext cx="444032" cy="4613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5099172" y="1231353"/>
                <a:ext cx="208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b="1" dirty="0" smtClean="0"/>
                  <a:t>18</a:t>
                </a:r>
                <a:endParaRPr lang="ru-RU" sz="1600" b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326760" y="1421228"/>
                <a:ext cx="208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20</a:t>
                </a:r>
                <a:endParaRPr lang="ru-RU" sz="1600" dirty="0"/>
              </a:p>
            </p:txBody>
          </p:sp>
        </p:grpSp>
      </p:grpSp>
      <p:grpSp>
        <p:nvGrpSpPr>
          <p:cNvPr id="34" name="Группа 79"/>
          <p:cNvGrpSpPr/>
          <p:nvPr/>
        </p:nvGrpSpPr>
        <p:grpSpPr>
          <a:xfrm>
            <a:off x="270777" y="3633945"/>
            <a:ext cx="8633381" cy="576000"/>
            <a:chOff x="270776" y="1374854"/>
            <a:chExt cx="8633381" cy="57600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270777" y="1374854"/>
              <a:ext cx="8633380" cy="575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2" name="Параллелограмм 4"/>
            <p:cNvSpPr/>
            <p:nvPr/>
          </p:nvSpPr>
          <p:spPr>
            <a:xfrm>
              <a:off x="270776" y="1374855"/>
              <a:ext cx="2697857" cy="575999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</a:rPr>
                <a:t>Ивантер</a:t>
              </a:r>
              <a:r>
                <a:rPr lang="ru-RU" dirty="0" smtClean="0">
                  <a:solidFill>
                    <a:schemeClr val="bg1"/>
                  </a:solidFill>
                </a:rPr>
                <a:t> В.В.</a:t>
              </a:r>
              <a:endParaRPr lang="ru-RU" dirty="0">
                <a:solidFill>
                  <a:schemeClr val="bg1"/>
                </a:solidFill>
              </a:endParaRPr>
            </a:p>
            <a:p>
              <a:r>
                <a:rPr lang="ru-RU" dirty="0" smtClean="0">
                  <a:solidFill>
                    <a:schemeClr val="bg1"/>
                  </a:solidFill>
                </a:rPr>
                <a:t>Диденко Н.И.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2158700" y="1396619"/>
              <a:ext cx="540000" cy="540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ru-RU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39" name="Группа 85"/>
            <p:cNvGrpSpPr/>
            <p:nvPr/>
          </p:nvGrpSpPr>
          <p:grpSpPr>
            <a:xfrm>
              <a:off x="3369599" y="1417317"/>
              <a:ext cx="576000" cy="504000"/>
              <a:chOff x="4059884" y="1184972"/>
              <a:chExt cx="576000" cy="504000"/>
            </a:xfrm>
          </p:grpSpPr>
          <p:grpSp>
            <p:nvGrpSpPr>
              <p:cNvPr id="44" name="Группа 92"/>
              <p:cNvGrpSpPr/>
              <p:nvPr/>
            </p:nvGrpSpPr>
            <p:grpSpPr>
              <a:xfrm>
                <a:off x="4059884" y="1184972"/>
                <a:ext cx="576000" cy="504000"/>
                <a:chOff x="4059884" y="1178508"/>
                <a:chExt cx="684000" cy="576000"/>
              </a:xfrm>
            </p:grpSpPr>
            <p:sp>
              <p:nvSpPr>
                <p:cNvPr id="96" name="Скругленный прямоугольник 95"/>
                <p:cNvSpPr/>
                <p:nvPr/>
              </p:nvSpPr>
              <p:spPr>
                <a:xfrm>
                  <a:off x="4059884" y="1178508"/>
                  <a:ext cx="684000" cy="576000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 sz="1600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 flipH="1">
                  <a:off x="4138240" y="1202426"/>
                  <a:ext cx="527288" cy="5272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TextBox 93"/>
              <p:cNvSpPr txBox="1"/>
              <p:nvPr/>
            </p:nvSpPr>
            <p:spPr>
              <a:xfrm>
                <a:off x="4124504" y="1210425"/>
                <a:ext cx="208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b="1" dirty="0" smtClean="0"/>
                  <a:t>50</a:t>
                </a:r>
                <a:endParaRPr lang="ru-RU" sz="1600" b="1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19309" y="1385310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3</a:t>
                </a:r>
                <a:endParaRPr lang="ru-RU" sz="1600" dirty="0"/>
              </a:p>
            </p:txBody>
          </p:sp>
        </p:grpSp>
        <p:grpSp>
          <p:nvGrpSpPr>
            <p:cNvPr id="50" name="Группа 86"/>
            <p:cNvGrpSpPr/>
            <p:nvPr/>
          </p:nvGrpSpPr>
          <p:grpSpPr>
            <a:xfrm>
              <a:off x="4346565" y="1404114"/>
              <a:ext cx="576000" cy="504000"/>
              <a:chOff x="5018848" y="1195436"/>
              <a:chExt cx="576000" cy="504000"/>
            </a:xfrm>
          </p:grpSpPr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5018848" y="1195436"/>
                <a:ext cx="576000" cy="50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0" name="Прямая соединительная линия 89"/>
              <p:cNvCxnSpPr/>
              <p:nvPr/>
            </p:nvCxnSpPr>
            <p:spPr>
              <a:xfrm flipH="1">
                <a:off x="5084832" y="1216364"/>
                <a:ext cx="444032" cy="4613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5120943" y="1231353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b="1" dirty="0" smtClean="0"/>
                  <a:t>0</a:t>
                </a:r>
                <a:endParaRPr lang="ru-RU" sz="1600" b="1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341274" y="1421228"/>
                <a:ext cx="208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20</a:t>
                </a:r>
                <a:endParaRPr lang="ru-RU" sz="1600" dirty="0"/>
              </a:p>
            </p:txBody>
          </p:sp>
        </p:grpSp>
      </p:grpSp>
      <p:sp>
        <p:nvSpPr>
          <p:cNvPr id="99" name="Прямоугольник 98"/>
          <p:cNvSpPr/>
          <p:nvPr/>
        </p:nvSpPr>
        <p:spPr>
          <a:xfrm>
            <a:off x="270778" y="4255338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араллелограмм 4"/>
          <p:cNvSpPr/>
          <p:nvPr/>
        </p:nvSpPr>
        <p:spPr>
          <a:xfrm>
            <a:off x="270777" y="4255339"/>
            <a:ext cx="2697857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Самсонова М.Г.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Нуждин</a:t>
            </a:r>
            <a:r>
              <a:rPr lang="ru-RU" dirty="0" smtClean="0">
                <a:solidFill>
                  <a:schemeClr val="bg1"/>
                </a:solidFill>
              </a:rPr>
              <a:t> С.В.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2158701" y="4277103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17,1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798353" y="4295257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6983986" y="4295257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51" name="Группа 103"/>
          <p:cNvGrpSpPr/>
          <p:nvPr/>
        </p:nvGrpSpPr>
        <p:grpSpPr>
          <a:xfrm>
            <a:off x="3369600" y="4297801"/>
            <a:ext cx="576000" cy="504000"/>
            <a:chOff x="4059884" y="1184972"/>
            <a:chExt cx="576000" cy="504000"/>
          </a:xfrm>
        </p:grpSpPr>
        <p:grpSp>
          <p:nvGrpSpPr>
            <p:cNvPr id="52" name="Группа 110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114" name="Скругленный прямоугольник 113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5" name="Прямая соединительная линия 114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Box 111"/>
            <p:cNvSpPr txBox="1"/>
            <p:nvPr/>
          </p:nvSpPr>
          <p:spPr>
            <a:xfrm>
              <a:off x="4124504" y="1210425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28</a:t>
              </a:r>
              <a:endParaRPr lang="ru-RU" sz="16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368510" y="1399824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28</a:t>
              </a:r>
              <a:endParaRPr lang="ru-RU" sz="1600" dirty="0"/>
            </a:p>
          </p:txBody>
        </p:sp>
      </p:grpSp>
      <p:grpSp>
        <p:nvGrpSpPr>
          <p:cNvPr id="57" name="Группа 104"/>
          <p:cNvGrpSpPr/>
          <p:nvPr/>
        </p:nvGrpSpPr>
        <p:grpSpPr>
          <a:xfrm>
            <a:off x="4346566" y="4284598"/>
            <a:ext cx="576000" cy="504000"/>
            <a:chOff x="5018848" y="1195436"/>
            <a:chExt cx="576000" cy="504000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08" name="Прямая соединительная линия 107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5135457" y="1231353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5</a:t>
              </a:r>
              <a:endParaRPr lang="ru-RU" sz="16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41274" y="1421228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12</a:t>
              </a:r>
              <a:endParaRPr lang="ru-RU" sz="1600" dirty="0"/>
            </a:p>
          </p:txBody>
        </p:sp>
      </p:grpSp>
      <p:sp>
        <p:nvSpPr>
          <p:cNvPr id="106" name="Скругленный прямоугольник 105"/>
          <p:cNvSpPr/>
          <p:nvPr/>
        </p:nvSpPr>
        <p:spPr>
          <a:xfrm>
            <a:off x="8169619" y="4295257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270778" y="4876731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8" name="Параллелограмм 4"/>
          <p:cNvSpPr/>
          <p:nvPr/>
        </p:nvSpPr>
        <p:spPr>
          <a:xfrm>
            <a:off x="270777" y="4876732"/>
            <a:ext cx="2697857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Северинов</a:t>
            </a:r>
            <a:r>
              <a:rPr lang="ru-RU" dirty="0" smtClean="0">
                <a:solidFill>
                  <a:schemeClr val="bg1"/>
                </a:solidFill>
              </a:rPr>
              <a:t> К.В.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Якунина М.В.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2158701" y="4898496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5798353" y="4908573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6983986" y="4908573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62" name="Группа 121"/>
          <p:cNvGrpSpPr/>
          <p:nvPr/>
        </p:nvGrpSpPr>
        <p:grpSpPr>
          <a:xfrm>
            <a:off x="3369600" y="4919194"/>
            <a:ext cx="576000" cy="504000"/>
            <a:chOff x="4059884" y="1184972"/>
            <a:chExt cx="576000" cy="504000"/>
          </a:xfrm>
        </p:grpSpPr>
        <p:grpSp>
          <p:nvGrpSpPr>
            <p:cNvPr id="66" name="Группа 128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132" name="Скругленный прямоугольник 131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3" name="Прямая соединительная линия 132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Box 129"/>
            <p:cNvSpPr txBox="1"/>
            <p:nvPr/>
          </p:nvSpPr>
          <p:spPr>
            <a:xfrm>
              <a:off x="4124504" y="1210425"/>
              <a:ext cx="2612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3,4</a:t>
              </a:r>
              <a:endParaRPr lang="ru-RU" sz="16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375767" y="1407081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23</a:t>
              </a:r>
              <a:endParaRPr lang="ru-RU" sz="1600" dirty="0"/>
            </a:p>
          </p:txBody>
        </p:sp>
      </p:grpSp>
      <p:grpSp>
        <p:nvGrpSpPr>
          <p:cNvPr id="67" name="Группа 122"/>
          <p:cNvGrpSpPr/>
          <p:nvPr/>
        </p:nvGrpSpPr>
        <p:grpSpPr>
          <a:xfrm>
            <a:off x="4346566" y="4905991"/>
            <a:ext cx="576000" cy="504000"/>
            <a:chOff x="5018848" y="1195436"/>
            <a:chExt cx="576000" cy="504000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5120943" y="1231353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10</a:t>
              </a:r>
              <a:endParaRPr lang="ru-RU" sz="16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355788" y="1421228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10</a:t>
              </a:r>
              <a:endParaRPr lang="ru-RU" sz="1600" dirty="0"/>
            </a:p>
          </p:txBody>
        </p:sp>
      </p:grpSp>
      <p:grpSp>
        <p:nvGrpSpPr>
          <p:cNvPr id="68" name="Группа 133"/>
          <p:cNvGrpSpPr/>
          <p:nvPr/>
        </p:nvGrpSpPr>
        <p:grpSpPr>
          <a:xfrm>
            <a:off x="270777" y="5498124"/>
            <a:ext cx="8633381" cy="576000"/>
            <a:chOff x="270776" y="1374854"/>
            <a:chExt cx="8633381" cy="576000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270777" y="1374854"/>
              <a:ext cx="8633380" cy="575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6" name="Параллелограмм 4"/>
            <p:cNvSpPr/>
            <p:nvPr/>
          </p:nvSpPr>
          <p:spPr>
            <a:xfrm>
              <a:off x="270776" y="1374855"/>
              <a:ext cx="2697857" cy="575999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Устинов В.М.</a:t>
              </a:r>
              <a:endParaRPr lang="ru-RU" dirty="0">
                <a:solidFill>
                  <a:schemeClr val="bg1"/>
                </a:solidFill>
              </a:endParaRPr>
            </a:p>
            <a:p>
              <a:r>
                <a:rPr lang="ru-RU" dirty="0" smtClean="0">
                  <a:solidFill>
                    <a:schemeClr val="bg1"/>
                  </a:solidFill>
                </a:rPr>
                <a:t>Соколовский Г.С.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2158700" y="1396619"/>
              <a:ext cx="540000" cy="540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</a:rPr>
                <a:t>15</a:t>
              </a:r>
              <a:endParaRPr lang="ru-RU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69" name="Группа 139"/>
            <p:cNvGrpSpPr/>
            <p:nvPr/>
          </p:nvGrpSpPr>
          <p:grpSpPr>
            <a:xfrm>
              <a:off x="3369599" y="1417317"/>
              <a:ext cx="576000" cy="504000"/>
              <a:chOff x="4059884" y="1184972"/>
              <a:chExt cx="576000" cy="504000"/>
            </a:xfrm>
          </p:grpSpPr>
          <p:grpSp>
            <p:nvGrpSpPr>
              <p:cNvPr id="70" name="Группа 146"/>
              <p:cNvGrpSpPr/>
              <p:nvPr/>
            </p:nvGrpSpPr>
            <p:grpSpPr>
              <a:xfrm>
                <a:off x="4059884" y="1184972"/>
                <a:ext cx="576000" cy="504000"/>
                <a:chOff x="4059884" y="1178508"/>
                <a:chExt cx="684000" cy="576000"/>
              </a:xfrm>
            </p:grpSpPr>
            <p:sp>
              <p:nvSpPr>
                <p:cNvPr id="150" name="Скругленный прямоугольник 149"/>
                <p:cNvSpPr/>
                <p:nvPr/>
              </p:nvSpPr>
              <p:spPr>
                <a:xfrm>
                  <a:off x="4059884" y="1178508"/>
                  <a:ext cx="684000" cy="576000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 sz="1600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 flipH="1">
                  <a:off x="4138240" y="1202426"/>
                  <a:ext cx="527288" cy="5272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/>
              <p:cNvSpPr txBox="1"/>
              <p:nvPr/>
            </p:nvSpPr>
            <p:spPr>
              <a:xfrm>
                <a:off x="4146275" y="1210425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b="1" dirty="0" smtClean="0"/>
                  <a:t>8</a:t>
                </a:r>
                <a:endParaRPr lang="ru-RU" sz="1600" b="1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419309" y="1385310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8</a:t>
                </a:r>
                <a:endParaRPr lang="ru-RU" sz="1600" dirty="0"/>
              </a:p>
            </p:txBody>
          </p:sp>
        </p:grpSp>
        <p:grpSp>
          <p:nvGrpSpPr>
            <p:cNvPr id="75" name="Группа 140"/>
            <p:cNvGrpSpPr/>
            <p:nvPr/>
          </p:nvGrpSpPr>
          <p:grpSpPr>
            <a:xfrm>
              <a:off x="4346565" y="1404114"/>
              <a:ext cx="576000" cy="504000"/>
              <a:chOff x="5018848" y="1195436"/>
              <a:chExt cx="576000" cy="504000"/>
            </a:xfrm>
          </p:grpSpPr>
          <p:sp>
            <p:nvSpPr>
              <p:cNvPr id="143" name="Скругленный прямоугольник 142"/>
              <p:cNvSpPr/>
              <p:nvPr/>
            </p:nvSpPr>
            <p:spPr>
              <a:xfrm>
                <a:off x="5018848" y="1195436"/>
                <a:ext cx="576000" cy="504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4" name="Прямая соединительная линия 143"/>
              <p:cNvCxnSpPr/>
              <p:nvPr/>
            </p:nvCxnSpPr>
            <p:spPr>
              <a:xfrm flipH="1">
                <a:off x="5084832" y="1216364"/>
                <a:ext cx="444032" cy="4613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TextBox 144"/>
              <p:cNvSpPr txBox="1"/>
              <p:nvPr/>
            </p:nvSpPr>
            <p:spPr>
              <a:xfrm>
                <a:off x="5091915" y="1224096"/>
                <a:ext cx="208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b="1" dirty="0" smtClean="0"/>
                  <a:t>14</a:t>
                </a:r>
                <a:endParaRPr lang="ru-RU" sz="1600" b="1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5334017" y="1413971"/>
                <a:ext cx="208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600" dirty="0" smtClean="0"/>
                  <a:t>23</a:t>
                </a:r>
                <a:endParaRPr lang="ru-RU" sz="1600" dirty="0"/>
              </a:p>
            </p:txBody>
          </p:sp>
        </p:grpSp>
      </p:grpSp>
      <p:sp>
        <p:nvSpPr>
          <p:cNvPr id="153" name="Прямоугольник 152"/>
          <p:cNvSpPr/>
          <p:nvPr/>
        </p:nvSpPr>
        <p:spPr>
          <a:xfrm>
            <a:off x="270778" y="6119516"/>
            <a:ext cx="8633380" cy="575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4" name="Параллелограмм 4"/>
          <p:cNvSpPr/>
          <p:nvPr/>
        </p:nvSpPr>
        <p:spPr>
          <a:xfrm>
            <a:off x="270777" y="6119517"/>
            <a:ext cx="2697857" cy="57599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Одноблюдов</a:t>
            </a:r>
            <a:r>
              <a:rPr lang="ru-RU" dirty="0" smtClean="0">
                <a:solidFill>
                  <a:schemeClr val="bg1"/>
                </a:solidFill>
              </a:rPr>
              <a:t> М.А.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2158701" y="6141281"/>
            <a:ext cx="540000" cy="54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5798353" y="6162340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6983986" y="6162340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  <p:grpSp>
        <p:nvGrpSpPr>
          <p:cNvPr id="80" name="Группа 157"/>
          <p:cNvGrpSpPr/>
          <p:nvPr/>
        </p:nvGrpSpPr>
        <p:grpSpPr>
          <a:xfrm>
            <a:off x="3369600" y="6158404"/>
            <a:ext cx="576000" cy="508190"/>
            <a:chOff x="4059884" y="1181397"/>
            <a:chExt cx="576000" cy="508190"/>
          </a:xfrm>
        </p:grpSpPr>
        <p:grpSp>
          <p:nvGrpSpPr>
            <p:cNvPr id="84" name="Группа 164"/>
            <p:cNvGrpSpPr/>
            <p:nvPr/>
          </p:nvGrpSpPr>
          <p:grpSpPr>
            <a:xfrm>
              <a:off x="4059884" y="1184972"/>
              <a:ext cx="576000" cy="504000"/>
              <a:chOff x="4059884" y="1178508"/>
              <a:chExt cx="684000" cy="576000"/>
            </a:xfrm>
          </p:grpSpPr>
          <p:sp>
            <p:nvSpPr>
              <p:cNvPr id="168" name="Скругленный прямоугольник 167"/>
              <p:cNvSpPr/>
              <p:nvPr/>
            </p:nvSpPr>
            <p:spPr>
              <a:xfrm>
                <a:off x="4059884" y="1178508"/>
                <a:ext cx="684000" cy="5760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6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9" name="Прямая соединительная линия 168"/>
              <p:cNvCxnSpPr/>
              <p:nvPr/>
            </p:nvCxnSpPr>
            <p:spPr>
              <a:xfrm flipH="1">
                <a:off x="4138240" y="1202426"/>
                <a:ext cx="527288" cy="527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TextBox 165"/>
            <p:cNvSpPr txBox="1"/>
            <p:nvPr/>
          </p:nvSpPr>
          <p:spPr>
            <a:xfrm>
              <a:off x="4088219" y="1181397"/>
              <a:ext cx="3125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390</a:t>
              </a:r>
              <a:endParaRPr lang="ru-RU" sz="1600" b="1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288683" y="1443366"/>
              <a:ext cx="3125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400</a:t>
              </a:r>
              <a:endParaRPr lang="ru-RU" sz="1600" dirty="0"/>
            </a:p>
          </p:txBody>
        </p:sp>
      </p:grpSp>
      <p:grpSp>
        <p:nvGrpSpPr>
          <p:cNvPr id="85" name="Группа 158"/>
          <p:cNvGrpSpPr/>
          <p:nvPr/>
        </p:nvGrpSpPr>
        <p:grpSpPr>
          <a:xfrm>
            <a:off x="4346566" y="6148776"/>
            <a:ext cx="576000" cy="504000"/>
            <a:chOff x="5018848" y="1195436"/>
            <a:chExt cx="576000" cy="504000"/>
          </a:xfrm>
        </p:grpSpPr>
        <p:sp>
          <p:nvSpPr>
            <p:cNvPr id="161" name="Скругленный прямоугольник 160"/>
            <p:cNvSpPr/>
            <p:nvPr/>
          </p:nvSpPr>
          <p:spPr>
            <a:xfrm>
              <a:off x="5018848" y="1195436"/>
              <a:ext cx="576000" cy="504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2" name="Прямая соединительная линия 161"/>
            <p:cNvCxnSpPr/>
            <p:nvPr/>
          </p:nvCxnSpPr>
          <p:spPr>
            <a:xfrm flipH="1">
              <a:off x="5084832" y="1216364"/>
              <a:ext cx="444032" cy="46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5077401" y="1231353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b="1" dirty="0" smtClean="0"/>
                <a:t>24</a:t>
              </a:r>
              <a:endParaRPr lang="ru-RU" sz="1600" b="1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334017" y="1421228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600" dirty="0" smtClean="0"/>
                <a:t>40</a:t>
              </a:r>
              <a:endParaRPr lang="ru-RU" sz="1600" dirty="0"/>
            </a:p>
          </p:txBody>
        </p:sp>
      </p:grpSp>
      <p:sp>
        <p:nvSpPr>
          <p:cNvPr id="170" name="Выноска со стрелкой вниз 169"/>
          <p:cNvSpPr/>
          <p:nvPr/>
        </p:nvSpPr>
        <p:spPr>
          <a:xfrm>
            <a:off x="2017677" y="784908"/>
            <a:ext cx="822048" cy="318071"/>
          </a:xfrm>
          <a:prstGeom prst="downArrowCallout">
            <a:avLst>
              <a:gd name="adj1" fmla="val 25000"/>
              <a:gd name="adj2" fmla="val 25000"/>
              <a:gd name="adj3" fmla="val 1557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36000" rtlCol="0" anchor="ctr"/>
          <a:lstStyle/>
          <a:p>
            <a:pPr algn="ctr"/>
            <a:r>
              <a:rPr lang="ru-RU" sz="1400" dirty="0" smtClean="0"/>
              <a:t>грант</a:t>
            </a:r>
            <a:endParaRPr lang="ru-RU" sz="1400" dirty="0"/>
          </a:p>
        </p:txBody>
      </p:sp>
      <p:sp>
        <p:nvSpPr>
          <p:cNvPr id="171" name="Выноска со стрелкой вниз 170"/>
          <p:cNvSpPr/>
          <p:nvPr/>
        </p:nvSpPr>
        <p:spPr>
          <a:xfrm>
            <a:off x="3246576" y="784908"/>
            <a:ext cx="822048" cy="318071"/>
          </a:xfrm>
          <a:prstGeom prst="downArrowCallout">
            <a:avLst>
              <a:gd name="adj1" fmla="val 25000"/>
              <a:gd name="adj2" fmla="val 25000"/>
              <a:gd name="adj3" fmla="val 1557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36000" rtlCol="0" anchor="ctr"/>
          <a:lstStyle/>
          <a:p>
            <a:pPr algn="ctr"/>
            <a:r>
              <a:rPr lang="ru-RU" sz="1400" dirty="0" smtClean="0"/>
              <a:t>доходы</a:t>
            </a:r>
            <a:endParaRPr lang="ru-RU" sz="1400" dirty="0"/>
          </a:p>
        </p:txBody>
      </p:sp>
      <p:sp>
        <p:nvSpPr>
          <p:cNvPr id="172" name="Выноска со стрелкой вниз 171"/>
          <p:cNvSpPr/>
          <p:nvPr/>
        </p:nvSpPr>
        <p:spPr>
          <a:xfrm>
            <a:off x="4223542" y="784908"/>
            <a:ext cx="822048" cy="318071"/>
          </a:xfrm>
          <a:prstGeom prst="downArrowCallout">
            <a:avLst>
              <a:gd name="adj1" fmla="val 25000"/>
              <a:gd name="adj2" fmla="val 25000"/>
              <a:gd name="adj3" fmla="val 1557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36000" rtlCol="0" anchor="ctr"/>
          <a:lstStyle/>
          <a:p>
            <a:pPr algn="ctr"/>
            <a:r>
              <a:rPr lang="ru-RU" sz="1400" dirty="0" smtClean="0"/>
              <a:t>статьи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98353" y="1186731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8169619" y="1186731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5798353" y="1803763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6983986" y="1803763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8169619" y="2431838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5798353" y="3058515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8169619" y="3058515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6983986" y="3058515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5798353" y="3670462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8169619" y="3670462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6983986" y="3670462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87" name="Скругленный прямоугольник 186"/>
          <p:cNvSpPr/>
          <p:nvPr/>
        </p:nvSpPr>
        <p:spPr>
          <a:xfrm>
            <a:off x="8169619" y="4908573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88" name="Скругленный прямоугольник 187"/>
          <p:cNvSpPr/>
          <p:nvPr/>
        </p:nvSpPr>
        <p:spPr>
          <a:xfrm>
            <a:off x="5798353" y="5539234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8169619" y="5539234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6983986" y="5539234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91" name="Скругленный прямоугольник 190"/>
          <p:cNvSpPr/>
          <p:nvPr/>
        </p:nvSpPr>
        <p:spPr>
          <a:xfrm>
            <a:off x="8169619" y="6162340"/>
            <a:ext cx="540000" cy="48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ru-RU" sz="6000" dirty="0"/>
              <a:t>×</a:t>
            </a:r>
          </a:p>
        </p:txBody>
      </p:sp>
      <p:sp>
        <p:nvSpPr>
          <p:cNvPr id="192" name="Выноска со стрелкой вниз 191"/>
          <p:cNvSpPr/>
          <p:nvPr/>
        </p:nvSpPr>
        <p:spPr>
          <a:xfrm>
            <a:off x="5582353" y="780266"/>
            <a:ext cx="972000" cy="318071"/>
          </a:xfrm>
          <a:prstGeom prst="downArrowCallout">
            <a:avLst>
              <a:gd name="adj1" fmla="val 25000"/>
              <a:gd name="adj2" fmla="val 25000"/>
              <a:gd name="adj3" fmla="val 1557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36000" rtlCol="0" anchor="ctr"/>
          <a:lstStyle/>
          <a:p>
            <a:pPr algn="ctr"/>
            <a:r>
              <a:rPr lang="ru-RU" sz="1400" dirty="0" smtClean="0"/>
              <a:t>помещения</a:t>
            </a:r>
            <a:endParaRPr lang="ru-RU" sz="1400" dirty="0"/>
          </a:p>
        </p:txBody>
      </p:sp>
      <p:sp>
        <p:nvSpPr>
          <p:cNvPr id="194" name="Выноска со стрелкой вниз 193"/>
          <p:cNvSpPr/>
          <p:nvPr/>
        </p:nvSpPr>
        <p:spPr>
          <a:xfrm>
            <a:off x="6767986" y="780266"/>
            <a:ext cx="972000" cy="318071"/>
          </a:xfrm>
          <a:prstGeom prst="downArrowCallout">
            <a:avLst>
              <a:gd name="adj1" fmla="val 25000"/>
              <a:gd name="adj2" fmla="val 25000"/>
              <a:gd name="adj3" fmla="val 1557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36000" rtlCol="0" anchor="ctr"/>
          <a:lstStyle/>
          <a:p>
            <a:pPr algn="ctr"/>
            <a:r>
              <a:rPr lang="ru-RU" sz="1400" dirty="0" err="1" smtClean="0"/>
              <a:t>оборудов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95" name="Выноска со стрелкой вниз 194"/>
          <p:cNvSpPr/>
          <p:nvPr/>
        </p:nvSpPr>
        <p:spPr>
          <a:xfrm>
            <a:off x="7953619" y="784117"/>
            <a:ext cx="972000" cy="318071"/>
          </a:xfrm>
          <a:prstGeom prst="downArrowCallout">
            <a:avLst>
              <a:gd name="adj1" fmla="val 25000"/>
              <a:gd name="adj2" fmla="val 25000"/>
              <a:gd name="adj3" fmla="val 15574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36000" rtlCol="0" anchor="ctr"/>
          <a:lstStyle/>
          <a:p>
            <a:pPr algn="ctr"/>
            <a:r>
              <a:rPr lang="ru-RU" sz="1400" dirty="0" smtClean="0"/>
              <a:t>обр. </a:t>
            </a:r>
            <a:r>
              <a:rPr lang="ru-RU" sz="1400" dirty="0" err="1" smtClean="0"/>
              <a:t>прогр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8169619" y="1803763"/>
            <a:ext cx="540000" cy="4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561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  <p:bldP spid="172" grpId="0" animBg="1"/>
      <p:bldP spid="192" grpId="0" animBg="1"/>
      <p:bldP spid="194" grpId="0" animBg="1"/>
      <p:bldP spid="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904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9" b="79509"/>
          <a:stretch>
            <a:fillRect/>
          </a:stretch>
        </p:blipFill>
        <p:spPr bwMode="auto">
          <a:xfrm>
            <a:off x="1979712" y="1027104"/>
            <a:ext cx="1728192" cy="127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1"/>
          <a:stretch>
            <a:fillRect/>
          </a:stretch>
        </p:blipFill>
        <p:spPr bwMode="auto">
          <a:xfrm>
            <a:off x="467544" y="2604937"/>
            <a:ext cx="8257356" cy="327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0777" y="303039"/>
            <a:ext cx="863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Создание центра «</a:t>
            </a:r>
            <a:r>
              <a:rPr lang="en-US" sz="2400" b="1" dirty="0" smtClean="0"/>
              <a:t>RASA-</a:t>
            </a:r>
            <a:r>
              <a:rPr lang="ru-RU" sz="2400" b="1" dirty="0" err="1" smtClean="0"/>
              <a:t>СПбПУ</a:t>
            </a:r>
            <a:r>
              <a:rPr lang="ru-RU" sz="2400" b="1" dirty="0" smtClean="0"/>
              <a:t>» - 6 новых лабораторий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0777" y="764704"/>
            <a:ext cx="8633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:\Users\mitrofanov\Desktop\Разное текущее\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1872208" cy="132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835696" y="980728"/>
            <a:ext cx="4752528" cy="1512168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5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+mn-lt"/>
                <a:ea typeface="+mn-ea"/>
                <a:cs typeface="+mn-cs"/>
              </a:rPr>
              <a:t>Предложения в Дорожную карту 2015-2016 г.г.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1"/>
            <a:ext cx="8820472" cy="23762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 smtClean="0"/>
              <a:t>Развитие существующих и организация новых научных групп и лабораторий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000" dirty="0" smtClean="0"/>
              <a:t> Проекты на уровне институтов;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000" dirty="0" smtClean="0"/>
              <a:t> Фокусировка на ключевые компетенции </a:t>
            </a:r>
            <a:r>
              <a:rPr lang="ru-RU" sz="2000" dirty="0" err="1" smtClean="0"/>
              <a:t>СПбПУ</a:t>
            </a:r>
            <a:r>
              <a:rPr lang="ru-RU" sz="2000" dirty="0" smtClean="0"/>
              <a:t> – кандидаты на мировое лидерство: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0777" y="742724"/>
            <a:ext cx="8633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0" b="21906"/>
          <a:stretch/>
        </p:blipFill>
        <p:spPr bwMode="auto">
          <a:xfrm>
            <a:off x="2195735" y="1988840"/>
            <a:ext cx="5616625" cy="16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5536" y="3573016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 Отраслевые и технологические кластеры – пространство для комплексных проектов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t="17813" r="12215" b="53412"/>
          <a:stretch>
            <a:fillRect/>
          </a:stretch>
        </p:blipFill>
        <p:spPr bwMode="auto">
          <a:xfrm>
            <a:off x="2267744" y="3933056"/>
            <a:ext cx="5832648" cy="130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95536" y="515719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Arial" pitchFamily="34" charset="0"/>
              <a:buChar char="•"/>
              <a:defRPr/>
            </a:pPr>
            <a:r>
              <a:rPr lang="ru-RU" sz="2000" dirty="0" smtClean="0"/>
              <a:t> </a:t>
            </a:r>
            <a:r>
              <a:rPr lang="ru-RU" sz="2000" dirty="0"/>
              <a:t>Инфраструктурные проекты</a:t>
            </a:r>
            <a:endParaRPr lang="ru-RU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5" t="68512" r="25714" b="2713"/>
          <a:stretch>
            <a:fillRect/>
          </a:stretch>
        </p:blipFill>
        <p:spPr bwMode="auto">
          <a:xfrm>
            <a:off x="2051720" y="5517232"/>
            <a:ext cx="3528392" cy="121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95936" y="122869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34888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429309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580526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8692"/>
            <a:ext cx="822960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Развитие публикационной активности</a:t>
            </a:r>
          </a:p>
          <a:p>
            <a:r>
              <a:rPr lang="ru-RU" sz="2000" dirty="0" smtClean="0"/>
              <a:t>Корректировка Положения о стимулировании публикационной активности - акцент на качестве публикаций, учет ИФ журнала;</a:t>
            </a:r>
          </a:p>
          <a:p>
            <a:r>
              <a:rPr lang="ru-RU" sz="2000" dirty="0" smtClean="0"/>
              <a:t>Продвижение журналов </a:t>
            </a:r>
            <a:r>
              <a:rPr lang="ru-RU" sz="2000" dirty="0" err="1" smtClean="0"/>
              <a:t>СПбПУ</a:t>
            </a:r>
            <a:r>
              <a:rPr lang="ru-RU" sz="2000" dirty="0" smtClean="0"/>
              <a:t> в </a:t>
            </a:r>
            <a:r>
              <a:rPr lang="en-US" sz="2000" dirty="0" smtClean="0"/>
              <a:t>Scopus </a:t>
            </a:r>
            <a:r>
              <a:rPr lang="ru-RU" sz="2000" dirty="0" smtClean="0"/>
              <a:t>и </a:t>
            </a:r>
            <a:r>
              <a:rPr lang="en-US" sz="2000" dirty="0" smtClean="0"/>
              <a:t>Web of Science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Привлечение  талантливой молодежи в </a:t>
            </a:r>
            <a:r>
              <a:rPr lang="ru-RU" sz="2000" b="1" dirty="0" err="1" smtClean="0"/>
              <a:t>СПбПУ</a:t>
            </a:r>
            <a:endParaRPr lang="ru-RU" sz="2000" b="1" dirty="0" smtClean="0"/>
          </a:p>
          <a:p>
            <a:r>
              <a:rPr lang="ru-RU" sz="2000" dirty="0" smtClean="0"/>
              <a:t>Развитие системы молодежного кадрового резерва</a:t>
            </a:r>
          </a:p>
          <a:p>
            <a:r>
              <a:rPr lang="ru-RU" sz="2000" dirty="0" smtClean="0"/>
              <a:t>Реальное привлечение </a:t>
            </a:r>
            <a:r>
              <a:rPr lang="ru-RU" sz="2000" dirty="0" err="1" smtClean="0"/>
              <a:t>постдоков</a:t>
            </a:r>
            <a:endParaRPr lang="ru-RU" sz="2000" dirty="0" smtClean="0"/>
          </a:p>
          <a:p>
            <a:r>
              <a:rPr lang="ru-RU" sz="2000" dirty="0" smtClean="0"/>
              <a:t>Поддержка деятельности </a:t>
            </a:r>
            <a:r>
              <a:rPr lang="ru-RU" sz="2000" dirty="0" err="1" smtClean="0"/>
              <a:t>Фаблаба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Новые подходы в аспирантуре</a:t>
            </a:r>
          </a:p>
          <a:p>
            <a:r>
              <a:rPr lang="ru-RU" sz="2000" dirty="0" smtClean="0"/>
              <a:t>При приеме: прием на кафедры с активной научной деятельностью, конкурсный отбор руководителей аспирантов и квотирование; </a:t>
            </a:r>
          </a:p>
          <a:p>
            <a:r>
              <a:rPr lang="ru-RU" sz="2000" dirty="0" smtClean="0"/>
              <a:t>При обучении: переход к индивидуальным учебным планам</a:t>
            </a:r>
          </a:p>
          <a:p>
            <a:pPr>
              <a:buNone/>
            </a:pPr>
            <a:r>
              <a:rPr lang="ru-RU" sz="2000" b="1" dirty="0" smtClean="0"/>
              <a:t>Новые функции научной части</a:t>
            </a:r>
          </a:p>
          <a:p>
            <a:r>
              <a:rPr lang="ru-RU" sz="2000" dirty="0" smtClean="0"/>
              <a:t>Структурная перестройка научной части</a:t>
            </a:r>
          </a:p>
          <a:p>
            <a:r>
              <a:rPr lang="ru-RU" sz="2000" dirty="0" smtClean="0"/>
              <a:t>Продвижение бренда </a:t>
            </a:r>
            <a:r>
              <a:rPr lang="ru-RU" sz="2000" dirty="0" err="1" smtClean="0"/>
              <a:t>СПбПУ</a:t>
            </a:r>
            <a:r>
              <a:rPr lang="ru-RU" sz="2000" dirty="0" smtClean="0"/>
              <a:t> как научной организации</a:t>
            </a:r>
          </a:p>
          <a:p>
            <a:r>
              <a:rPr lang="ru-RU" sz="2000" dirty="0" smtClean="0"/>
              <a:t>Маркетинг</a:t>
            </a:r>
            <a:r>
              <a:rPr lang="en-US" sz="2000" dirty="0" smtClean="0"/>
              <a:t> </a:t>
            </a:r>
            <a:r>
              <a:rPr lang="ru-RU" sz="2000" dirty="0" smtClean="0"/>
              <a:t>в научной сфере</a:t>
            </a:r>
          </a:p>
          <a:p>
            <a:pPr>
              <a:buNone/>
            </a:pPr>
            <a:r>
              <a:rPr lang="ru-RU" sz="2000" b="1" dirty="0" smtClean="0"/>
              <a:t>Проект «Высшая инженерная школа»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+mn-lt"/>
                <a:ea typeface="+mn-ea"/>
                <a:cs typeface="+mn-cs"/>
              </a:rPr>
              <a:t>Предложения в Дорожную карту 2015-2016 г.г.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0777" y="692696"/>
            <a:ext cx="8633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28384" y="114672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79013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40679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437343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471982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607433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705</Words>
  <Application>Microsoft Office PowerPoint</Application>
  <PresentationFormat>Экран (4:3)</PresentationFormat>
  <Paragraphs>264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 реализации мероприятий Программы «5-100-2020» в области научной деятельности в 2014 году</vt:lpstr>
      <vt:lpstr>Направления деятельности  по Программе «5-100-2020» в научной сфере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в Дорожную карту 2015-2016 г.г.</vt:lpstr>
      <vt:lpstr>Предложения в Дорожную карту 2015-2016 г.г.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мероприятий Программы «5-100-2020» в области научной деятельности в 2014 году</dc:title>
  <dc:creator>Александр</dc:creator>
  <cp:lastModifiedBy>Александр М. Митрофанов</cp:lastModifiedBy>
  <cp:revision>29</cp:revision>
  <dcterms:created xsi:type="dcterms:W3CDTF">2014-12-18T21:33:05Z</dcterms:created>
  <dcterms:modified xsi:type="dcterms:W3CDTF">2014-12-22T10:48:42Z</dcterms:modified>
</cp:coreProperties>
</file>