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sldIdLst>
    <p:sldId id="256" r:id="rId2"/>
    <p:sldId id="294" r:id="rId3"/>
    <p:sldId id="266" r:id="rId4"/>
    <p:sldId id="267" r:id="rId5"/>
    <p:sldId id="296" r:id="rId6"/>
    <p:sldId id="297" r:id="rId7"/>
    <p:sldId id="269" r:id="rId8"/>
    <p:sldId id="301" r:id="rId9"/>
    <p:sldId id="270" r:id="rId10"/>
    <p:sldId id="271" r:id="rId11"/>
    <p:sldId id="272" r:id="rId12"/>
    <p:sldId id="298" r:id="rId13"/>
    <p:sldId id="299" r:id="rId14"/>
    <p:sldId id="295" r:id="rId15"/>
    <p:sldId id="273" r:id="rId16"/>
    <p:sldId id="274" r:id="rId17"/>
    <p:sldId id="276" r:id="rId18"/>
    <p:sldId id="277" r:id="rId19"/>
    <p:sldId id="278" r:id="rId20"/>
    <p:sldId id="279" r:id="rId21"/>
    <p:sldId id="290" r:id="rId22"/>
    <p:sldId id="291" r:id="rId23"/>
    <p:sldId id="300" r:id="rId24"/>
    <p:sldId id="262" r:id="rId25"/>
    <p:sldId id="292" r:id="rId26"/>
    <p:sldId id="293" r:id="rId27"/>
    <p:sldId id="302" r:id="rId28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C634A"/>
    <a:srgbClr val="F86472"/>
    <a:srgbClr val="53E8EF"/>
    <a:srgbClr val="F5C54D"/>
    <a:srgbClr val="EFF276"/>
    <a:srgbClr val="FFB9B9"/>
    <a:srgbClr val="FF9999"/>
    <a:srgbClr val="FF7C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>
        <p:scale>
          <a:sx n="90" d="100"/>
          <a:sy n="90" d="100"/>
        </p:scale>
        <p:origin x="-96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82E3A4F-DEAC-4C83-B255-3E5B898A2CB9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6EF6FC8-8335-4841-A4EE-5BE0EF1E2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8866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D33FC7-3A25-47C9-8B26-E94B412DEAAA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85CCD2-E559-4A32-BD76-CB4635A97EA6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04D432-DE95-4D59-AE05-AF8FEA579929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804E84-F662-44FD-94E4-89703D89BB6C}" type="datetime1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6E5DB75-0678-4A98-AC3B-672CEF8E7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3164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20371-F2F1-444F-A86B-37AEB84ADD4C}" type="datetime1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F821E-0257-4852-B865-3F849B294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17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3BEB-BCAC-4FD6-A9E7-44E95592203D}" type="datetime1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031DB-028A-43F1-98AB-FB0C6BC64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85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C9F9F-E130-4B60-A968-56CE777C2BA6}" type="datetime1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23A1A-E167-48F7-A28B-4C6A091DE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650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0B77F4-D95A-4B2E-AF7A-08518C3304DC}" type="datetime1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4C2AE-DD99-4768-B93D-CA783086F1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9262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19D4B-BA53-4713-83EE-9C53E9F712DD}" type="datetime1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14999-B1B2-477B-B05B-B00071506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010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CB69D-0CCC-4930-8E34-F6163CDC00E9}" type="datetime1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8E8B2-0AAD-4867-89DF-FC78FD5A2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010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106FD-A213-4D1D-9173-B6EC64C725E7}" type="datetime1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1D5AB-C6CA-48DF-96AF-787ECD6FE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9764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C3295-C298-4C13-94B2-20DAB7C9D161}" type="datetime1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ADFBF-DF2F-43CE-83D6-F5CF6B45C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696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476E98-CF38-43F9-BA72-55F20F7360B6}" type="datetime1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94809-DA8C-4374-82C5-1794A936B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772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5EE80A-1E03-43B3-A5C1-A03D5DD16020}" type="datetime1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E80C-7326-4C75-97B4-F89CC7484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880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73539C-4255-4CDF-9502-CA7E86A19B09}" type="datetime1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2270EB48-52E5-4598-B605-741A2895A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1" r:id="rId2"/>
    <p:sldLayoutId id="2147484089" r:id="rId3"/>
    <p:sldLayoutId id="2147484082" r:id="rId4"/>
    <p:sldLayoutId id="2147484083" r:id="rId5"/>
    <p:sldLayoutId id="2147484084" r:id="rId6"/>
    <p:sldLayoutId id="2147484085" r:id="rId7"/>
    <p:sldLayoutId id="2147484090" r:id="rId8"/>
    <p:sldLayoutId id="2147484091" r:id="rId9"/>
    <p:sldLayoutId id="2147484086" r:id="rId10"/>
    <p:sldLayoutId id="214748408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CFD7C7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E7BC29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E7BC29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8888" y="3357563"/>
            <a:ext cx="6400800" cy="3095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Докладчик </a:t>
            </a:r>
            <a:endParaRPr lang="ru-RU" altLang="ru-RU" sz="2800" i="1" smtClean="0"/>
          </a:p>
          <a:p>
            <a:pPr eaLnBrk="1" hangingPunct="1">
              <a:lnSpc>
                <a:spcPct val="90000"/>
              </a:lnSpc>
            </a:pPr>
            <a:endParaRPr lang="ru-RU" altLang="ru-RU" sz="2800" i="1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400" i="1" smtClean="0"/>
              <a:t>Заместитель директора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i="1" smtClean="0"/>
              <a:t>Департамента научно-организационной деятельности</a:t>
            </a:r>
            <a:endParaRPr lang="en-US" altLang="ru-RU" sz="2400" i="1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800" b="1" smtClean="0"/>
              <a:t>Бабкин А.В.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ru-RU" sz="2400" smtClean="0">
                <a:latin typeface="Cambria" pitchFamily="18" charset="0"/>
              </a:rPr>
              <a:t>2</a:t>
            </a:r>
            <a:r>
              <a:rPr lang="ru-RU" altLang="ru-RU" sz="2400" smtClean="0"/>
              <a:t>2 июня 2015 г.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6147" name="Заголовок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ru-RU" altLang="ru-RU" sz="3100" smtClean="0"/>
              <a:t>  Результаты участия СПбПУ в конкурсах научных работ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611188" y="260350"/>
            <a:ext cx="79216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ru-RU" altLang="ru-RU" dirty="0">
                <a:solidFill>
                  <a:schemeClr val="tx2"/>
                </a:solidFill>
                <a:latin typeface="+mn-lt"/>
                <a:cs typeface="+mn-cs"/>
              </a:rPr>
              <a:t>Санкт-Петербургский политехнический университет Петра Великого</a:t>
            </a:r>
          </a:p>
          <a:p>
            <a:pPr algn="ctr">
              <a:lnSpc>
                <a:spcPct val="9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ru-RU" altLang="ru-RU" dirty="0">
                <a:solidFill>
                  <a:schemeClr val="tx2"/>
                </a:solidFill>
                <a:latin typeface="+mn-lt"/>
                <a:cs typeface="+mn-cs"/>
              </a:rPr>
              <a:t>Департамент научно-организационной деятельности</a:t>
            </a:r>
          </a:p>
          <a:p>
            <a:pPr algn="ctr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endParaRPr lang="ru-RU" altLang="ru-RU" sz="2600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900113" y="4143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 eaLnBrk="0" hangingPunct="0">
              <a:defRPr/>
            </a:pPr>
            <a:r>
              <a:rPr lang="ru-RU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Результаты участия аспирантов СПбПУ </a:t>
            </a:r>
          </a:p>
          <a:p>
            <a:pPr eaLnBrk="0" hangingPunct="0">
              <a:defRPr/>
            </a:pPr>
            <a:r>
              <a:rPr lang="ru-RU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 конкурсе грантов </a:t>
            </a:r>
          </a:p>
          <a:p>
            <a:pPr eaLnBrk="0" hangingPunct="0">
              <a:defRPr/>
            </a:pPr>
            <a:r>
              <a:rPr lang="ru-RU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Правительства Санкт-Петербурга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00113" y="1844675"/>
          <a:ext cx="7632700" cy="3892549"/>
        </p:xfrm>
        <a:graphic>
          <a:graphicData uri="http://schemas.openxmlformats.org/drawingml/2006/table">
            <a:tbl>
              <a:tblPr/>
              <a:tblGrid>
                <a:gridCol w="2231727"/>
                <a:gridCol w="864096"/>
                <a:gridCol w="936104"/>
                <a:gridCol w="936104"/>
                <a:gridCol w="936104"/>
                <a:gridCol w="864096"/>
                <a:gridCol w="864469"/>
              </a:tblGrid>
              <a:tr h="546459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2013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2014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2015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918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Подано/ Планировалось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129/100</a:t>
                      </a: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139/120</a:t>
                      </a: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146/130</a:t>
                      </a: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118/156</a:t>
                      </a: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185/175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184/242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368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Средняя активность по университету,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18,7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19,2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33,2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(2-го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года 72,7)_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39,7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(2-го года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55.3)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02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Выиграно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02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Результативность, 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42,7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30A36-08EB-419F-9CB9-EB3434E579C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smtClean="0"/>
              <a:t>Гранты Правительства Санкт-Петербурга</a:t>
            </a:r>
            <a:br>
              <a:rPr lang="ru-RU" altLang="ru-RU" sz="2800" b="1" smtClean="0"/>
            </a:br>
            <a:r>
              <a:rPr lang="ru-RU" altLang="ru-RU" sz="2800" b="1" smtClean="0"/>
              <a:t>для студентов и аспирантов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260475"/>
          </a:xfrm>
        </p:spPr>
        <p:txBody>
          <a:bodyPr/>
          <a:lstStyle/>
          <a:p>
            <a:pPr marL="514350" indent="-514350">
              <a:buFont typeface="Wingdings 2" pitchFamily="18" charset="2"/>
              <a:buNone/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Особенности 2015 года</a:t>
            </a:r>
          </a:p>
          <a:p>
            <a:pPr marL="514350" indent="-514350">
              <a:buFont typeface="Franklin Gothic Book" pitchFamily="34" charset="0"/>
              <a:buAutoNum type="arabicPeriod"/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Сокращение сроков подачи заявок (20.04 – 12.05)</a:t>
            </a:r>
          </a:p>
          <a:p>
            <a:pPr marL="514350" indent="-514350">
              <a:buFont typeface="Franklin Gothic Book" pitchFamily="34" charset="0"/>
              <a:buAutoNum type="arabicPeriod"/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Различные системы управления организацией НИР и НИРС Институтов</a:t>
            </a:r>
          </a:p>
        </p:txBody>
      </p:sp>
      <p:grpSp>
        <p:nvGrpSpPr>
          <p:cNvPr id="16388" name="Группа 50"/>
          <p:cNvGrpSpPr>
            <a:grpSpLocks/>
          </p:cNvGrpSpPr>
          <p:nvPr/>
        </p:nvGrpSpPr>
        <p:grpSpPr bwMode="auto">
          <a:xfrm>
            <a:off x="611188" y="2997200"/>
            <a:ext cx="8208962" cy="3313113"/>
            <a:chOff x="971600" y="2636912"/>
            <a:chExt cx="7992888" cy="338437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483309" y="2636912"/>
              <a:ext cx="4249168" cy="5756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971600" y="3574223"/>
              <a:ext cx="1800757" cy="7183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971600" y="4508292"/>
              <a:ext cx="1800757" cy="7216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420011" y="3574223"/>
              <a:ext cx="1800757" cy="7183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420011" y="4508292"/>
              <a:ext cx="1800757" cy="7216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299677" y="3574223"/>
              <a:ext cx="1800758" cy="7183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437168" y="4581266"/>
              <a:ext cx="1655460" cy="5756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7236379" y="4581266"/>
              <a:ext cx="1657006" cy="5756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437168" y="5301277"/>
              <a:ext cx="1655460" cy="28865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236379" y="5301277"/>
              <a:ext cx="1657006" cy="28865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17" name="Прямая со стрелкой 16"/>
            <p:cNvCxnSpPr>
              <a:endCxn id="5" idx="0"/>
            </p:cNvCxnSpPr>
            <p:nvPr/>
          </p:nvCxnSpPr>
          <p:spPr>
            <a:xfrm flipH="1">
              <a:off x="1871206" y="3212597"/>
              <a:ext cx="1043357" cy="3616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>
              <a:endCxn id="9" idx="0"/>
            </p:cNvCxnSpPr>
            <p:nvPr/>
          </p:nvCxnSpPr>
          <p:spPr>
            <a:xfrm>
              <a:off x="5797320" y="3212597"/>
              <a:ext cx="1403509" cy="3616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>
              <a:stCxn id="5" idx="2"/>
              <a:endCxn id="6" idx="0"/>
            </p:cNvCxnSpPr>
            <p:nvPr/>
          </p:nvCxnSpPr>
          <p:spPr>
            <a:xfrm>
              <a:off x="1871206" y="4292613"/>
              <a:ext cx="0" cy="2156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>
              <a:stCxn id="7" idx="2"/>
              <a:endCxn id="8" idx="0"/>
            </p:cNvCxnSpPr>
            <p:nvPr/>
          </p:nvCxnSpPr>
          <p:spPr>
            <a:xfrm>
              <a:off x="4319617" y="4292613"/>
              <a:ext cx="0" cy="2156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>
              <a:endCxn id="7" idx="0"/>
            </p:cNvCxnSpPr>
            <p:nvPr/>
          </p:nvCxnSpPr>
          <p:spPr>
            <a:xfrm flipH="1">
              <a:off x="4319617" y="3212597"/>
              <a:ext cx="37097" cy="3616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>
              <a:endCxn id="10" idx="0"/>
            </p:cNvCxnSpPr>
            <p:nvPr/>
          </p:nvCxnSpPr>
          <p:spPr>
            <a:xfrm flipH="1">
              <a:off x="6264126" y="4292613"/>
              <a:ext cx="323054" cy="28865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>
              <a:endCxn id="11" idx="0"/>
            </p:cNvCxnSpPr>
            <p:nvPr/>
          </p:nvCxnSpPr>
          <p:spPr>
            <a:xfrm>
              <a:off x="7740282" y="4292613"/>
              <a:ext cx="324600" cy="28865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7" name="TextBox 37"/>
            <p:cNvSpPr txBox="1">
              <a:spLocks noChangeArrowheads="1"/>
            </p:cNvSpPr>
            <p:nvPr/>
          </p:nvSpPr>
          <p:spPr bwMode="auto">
            <a:xfrm>
              <a:off x="2915816" y="2708920"/>
              <a:ext cx="33123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000">
                  <a:latin typeface="Times New Roman" pitchFamily="18" charset="0"/>
                  <a:cs typeface="Times New Roman" pitchFamily="18" charset="0"/>
                </a:rPr>
                <a:t>Модели управления</a:t>
              </a:r>
            </a:p>
          </p:txBody>
        </p:sp>
        <p:sp>
          <p:nvSpPr>
            <p:cNvPr id="16408" name="TextBox 38"/>
            <p:cNvSpPr txBox="1">
              <a:spLocks noChangeArrowheads="1"/>
            </p:cNvSpPr>
            <p:nvPr/>
          </p:nvSpPr>
          <p:spPr bwMode="auto">
            <a:xfrm>
              <a:off x="971600" y="3645024"/>
              <a:ext cx="18002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Директор института</a:t>
              </a:r>
            </a:p>
          </p:txBody>
        </p:sp>
        <p:sp>
          <p:nvSpPr>
            <p:cNvPr id="16409" name="TextBox 39"/>
            <p:cNvSpPr txBox="1">
              <a:spLocks noChangeArrowheads="1"/>
            </p:cNvSpPr>
            <p:nvPr/>
          </p:nvSpPr>
          <p:spPr bwMode="auto">
            <a:xfrm>
              <a:off x="3419872" y="3645024"/>
              <a:ext cx="18002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Директор института</a:t>
              </a:r>
            </a:p>
          </p:txBody>
        </p:sp>
        <p:sp>
          <p:nvSpPr>
            <p:cNvPr id="16410" name="TextBox 40"/>
            <p:cNvSpPr txBox="1">
              <a:spLocks noChangeArrowheads="1"/>
            </p:cNvSpPr>
            <p:nvPr/>
          </p:nvSpPr>
          <p:spPr bwMode="auto">
            <a:xfrm>
              <a:off x="6300192" y="3645024"/>
              <a:ext cx="18002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Директор института</a:t>
              </a:r>
            </a:p>
          </p:txBody>
        </p:sp>
        <p:sp>
          <p:nvSpPr>
            <p:cNvPr id="16411" name="TextBox 41"/>
            <p:cNvSpPr txBox="1">
              <a:spLocks noChangeArrowheads="1"/>
            </p:cNvSpPr>
            <p:nvPr/>
          </p:nvSpPr>
          <p:spPr bwMode="auto">
            <a:xfrm>
              <a:off x="971600" y="4653136"/>
              <a:ext cx="1800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Зав. кафедрой</a:t>
              </a:r>
            </a:p>
          </p:txBody>
        </p:sp>
        <p:sp>
          <p:nvSpPr>
            <p:cNvPr id="16412" name="TextBox 42"/>
            <p:cNvSpPr txBox="1">
              <a:spLocks noChangeArrowheads="1"/>
            </p:cNvSpPr>
            <p:nvPr/>
          </p:nvSpPr>
          <p:spPr bwMode="auto">
            <a:xfrm>
              <a:off x="3419872" y="4653136"/>
              <a:ext cx="1800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Зам. ДИ по НИР</a:t>
              </a:r>
            </a:p>
          </p:txBody>
        </p:sp>
        <p:sp>
          <p:nvSpPr>
            <p:cNvPr id="16413" name="TextBox 43"/>
            <p:cNvSpPr txBox="1">
              <a:spLocks noChangeArrowheads="1"/>
            </p:cNvSpPr>
            <p:nvPr/>
          </p:nvSpPr>
          <p:spPr bwMode="auto">
            <a:xfrm>
              <a:off x="5436096" y="4725144"/>
              <a:ext cx="1800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Зам. ДИ по НИР</a:t>
              </a:r>
            </a:p>
          </p:txBody>
        </p:sp>
        <p:sp>
          <p:nvSpPr>
            <p:cNvPr id="16414" name="TextBox 44"/>
            <p:cNvSpPr txBox="1">
              <a:spLocks noChangeArrowheads="1"/>
            </p:cNvSpPr>
            <p:nvPr/>
          </p:nvSpPr>
          <p:spPr bwMode="auto">
            <a:xfrm>
              <a:off x="7164288" y="4725144"/>
              <a:ext cx="1800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Зам. ДИ по НИРС</a:t>
              </a: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5437168" y="5734256"/>
              <a:ext cx="1655460" cy="28703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7236379" y="5734256"/>
              <a:ext cx="1657006" cy="28703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85B7-AD7C-4725-8319-DEAECDCB05B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Этапы проведения конкурса грантов Правительства Санкт-Петербурга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sz="quarter" idx="1"/>
          </p:nvPr>
        </p:nvSpPr>
        <p:spPr>
          <a:xfrm>
            <a:off x="900113" y="1628775"/>
            <a:ext cx="7772400" cy="45720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ru-RU" dirty="0" smtClean="0"/>
              <a:t>1) Научная часть – Институты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ru-RU" dirty="0" smtClean="0"/>
              <a:t>     Научная часть – персонально (студенты, аспиранты, научные рук.)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ru-RU" dirty="0" smtClean="0"/>
              <a:t>2) Институты – Кафедры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ru-RU" dirty="0" smtClean="0"/>
              <a:t>3) Институты – Научная часть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ru-RU" dirty="0" smtClean="0"/>
              <a:t>4) Научная часть – Сопровождающая организация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ru-RU" dirty="0" smtClean="0"/>
              <a:t>5) Университет – Комитет по науке и высшей школе СПб</a:t>
            </a:r>
          </a:p>
          <a:p>
            <a:pPr>
              <a:defRPr/>
            </a:pPr>
            <a:endParaRPr lang="ru-RU" altLang="ru-RU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B6838-EBA3-4417-8EEF-AC9D4DB1902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smtClean="0"/>
              <a:t>Зачем участвовать ??</a:t>
            </a:r>
            <a:br>
              <a:rPr lang="ru-RU" altLang="ru-RU" sz="3200" smtClean="0"/>
            </a:br>
            <a:r>
              <a:rPr lang="ru-RU" altLang="ru-RU" sz="3200" smtClean="0"/>
              <a:t>Как участвовать ??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1"/>
          </p:nvPr>
        </p:nvSpPr>
        <p:spPr>
          <a:xfrm>
            <a:off x="971550" y="1557338"/>
            <a:ext cx="7715250" cy="4462462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altLang="ru-RU" i="1" smtClean="0"/>
              <a:t>Способы участия в конкурсах грантов Правительства Санкт-Петербурга</a:t>
            </a:r>
          </a:p>
          <a:p>
            <a:pPr>
              <a:buFont typeface="Wingdings 2" pitchFamily="18" charset="2"/>
              <a:buNone/>
            </a:pPr>
            <a:endParaRPr lang="ru-RU" altLang="ru-RU" smtClean="0"/>
          </a:p>
          <a:p>
            <a:r>
              <a:rPr lang="ru-RU" altLang="ru-RU" smtClean="0"/>
              <a:t>Стихийный</a:t>
            </a:r>
          </a:p>
          <a:p>
            <a:r>
              <a:rPr lang="ru-RU" altLang="ru-RU" smtClean="0"/>
              <a:t>Демократичный</a:t>
            </a:r>
          </a:p>
          <a:p>
            <a:r>
              <a:rPr lang="ru-RU" altLang="ru-RU" smtClean="0"/>
              <a:t>Административный</a:t>
            </a:r>
          </a:p>
          <a:p>
            <a:r>
              <a:rPr lang="ru-RU" altLang="ru-RU" smtClean="0"/>
              <a:t>Комплексный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9C96F4-6601-4079-8972-F5998D02EE30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4"/>
          <p:cNvGrpSpPr>
            <a:grpSpLocks noChangeAspect="1"/>
          </p:cNvGrpSpPr>
          <p:nvPr/>
        </p:nvGrpSpPr>
        <p:grpSpPr bwMode="auto">
          <a:xfrm>
            <a:off x="-180975" y="0"/>
            <a:ext cx="9953625" cy="6732588"/>
            <a:chOff x="680" y="336"/>
            <a:chExt cx="15675" cy="10602"/>
          </a:xfrm>
        </p:grpSpPr>
        <p:sp>
          <p:nvSpPr>
            <p:cNvPr id="19460" name="AutoShape 5"/>
            <p:cNvSpPr>
              <a:spLocks noChangeArrowheads="1"/>
            </p:cNvSpPr>
            <p:nvPr/>
          </p:nvSpPr>
          <p:spPr bwMode="auto">
            <a:xfrm>
              <a:off x="680" y="336"/>
              <a:ext cx="15675" cy="10602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latin typeface="Arial" charset="0"/>
              </a:endParaRPr>
            </a:p>
          </p:txBody>
        </p:sp>
        <p:grpSp>
          <p:nvGrpSpPr>
            <p:cNvPr id="19461" name="Group 6"/>
            <p:cNvGrpSpPr>
              <a:grpSpLocks/>
            </p:cNvGrpSpPr>
            <p:nvPr/>
          </p:nvGrpSpPr>
          <p:grpSpPr bwMode="auto">
            <a:xfrm>
              <a:off x="2847" y="2616"/>
              <a:ext cx="8208" cy="5814"/>
              <a:chOff x="3132" y="3129"/>
              <a:chExt cx="8208" cy="5814"/>
            </a:xfrm>
          </p:grpSpPr>
          <p:sp>
            <p:nvSpPr>
              <p:cNvPr id="19502" name="Rectangle 7"/>
              <p:cNvSpPr>
                <a:spLocks noChangeArrowheads="1"/>
              </p:cNvSpPr>
              <p:nvPr/>
            </p:nvSpPr>
            <p:spPr bwMode="auto">
              <a:xfrm>
                <a:off x="3132" y="3129"/>
                <a:ext cx="8208" cy="5814"/>
              </a:xfrm>
              <a:prstGeom prst="rect">
                <a:avLst/>
              </a:prstGeom>
              <a:solidFill>
                <a:srgbClr val="FFFFFF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ts val="575"/>
                  </a:spcBef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600">
                    <a:solidFill>
                      <a:schemeClr val="tx1"/>
                    </a:solidFill>
                    <a:latin typeface="Cambria" pitchFamily="18" charset="0"/>
                  </a:defRPr>
                </a:lvl1pPr>
                <a:lvl2pPr marL="742950" indent="-285750" eaLnBrk="0" hangingPunct="0">
                  <a:spcBef>
                    <a:spcPts val="375"/>
                  </a:spcBef>
                  <a:buClr>
                    <a:schemeClr val="accent2"/>
                  </a:buClr>
                  <a:buSzPct val="85000"/>
                  <a:buFont typeface="Wingdings 2" pitchFamily="18" charset="2"/>
                  <a:buChar char=""/>
                  <a:defRPr sz="2400">
                    <a:solidFill>
                      <a:schemeClr val="tx1"/>
                    </a:solidFill>
                    <a:latin typeface="Cambria" pitchFamily="18" charset="0"/>
                  </a:defRPr>
                </a:lvl2pPr>
                <a:lvl3pPr marL="1143000" indent="-228600" eaLnBrk="0" hangingPunct="0">
                  <a:spcBef>
                    <a:spcPts val="375"/>
                  </a:spcBef>
                  <a:buClr>
                    <a:srgbClr val="CFD7C7"/>
                  </a:buClr>
                  <a:buSzPct val="8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ambria" pitchFamily="18" charset="0"/>
                  </a:defRPr>
                </a:lvl3pPr>
                <a:lvl4pPr marL="1600200" indent="-228600" eaLnBrk="0" hangingPunct="0">
                  <a:spcBef>
                    <a:spcPts val="375"/>
                  </a:spcBef>
                  <a:buClr>
                    <a:srgbClr val="E7BC29"/>
                  </a:buClr>
                  <a:buSzPct val="80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ambria" pitchFamily="18" charset="0"/>
                  </a:defRPr>
                </a:lvl4pPr>
                <a:lvl5pPr marL="2057400" indent="-228600" eaLnBrk="0" hangingPunct="0">
                  <a:spcBef>
                    <a:spcPts val="375"/>
                  </a:spcBef>
                  <a:buClr>
                    <a:srgbClr val="E7BC29"/>
                  </a:buClr>
                  <a:buChar char="o"/>
                  <a:defRPr sz="2000">
                    <a:solidFill>
                      <a:schemeClr val="tx1"/>
                    </a:solidFill>
                    <a:latin typeface="Cambria" pitchFamily="18" charset="0"/>
                  </a:defRPr>
                </a:lvl5pPr>
                <a:lvl6pPr marL="2514600" indent="-228600" eaLnBrk="0" fontAlgn="base" hangingPunct="0">
                  <a:spcBef>
                    <a:spcPts val="375"/>
                  </a:spcBef>
                  <a:spcAft>
                    <a:spcPct val="0"/>
                  </a:spcAft>
                  <a:buClr>
                    <a:srgbClr val="E7BC29"/>
                  </a:buClr>
                  <a:buChar char="o"/>
                  <a:defRPr sz="2000">
                    <a:solidFill>
                      <a:schemeClr val="tx1"/>
                    </a:solidFill>
                    <a:latin typeface="Cambria" pitchFamily="18" charset="0"/>
                  </a:defRPr>
                </a:lvl6pPr>
                <a:lvl7pPr marL="2971800" indent="-228600" eaLnBrk="0" fontAlgn="base" hangingPunct="0">
                  <a:spcBef>
                    <a:spcPts val="375"/>
                  </a:spcBef>
                  <a:spcAft>
                    <a:spcPct val="0"/>
                  </a:spcAft>
                  <a:buClr>
                    <a:srgbClr val="E7BC29"/>
                  </a:buClr>
                  <a:buChar char="o"/>
                  <a:defRPr sz="2000">
                    <a:solidFill>
                      <a:schemeClr val="tx1"/>
                    </a:solidFill>
                    <a:latin typeface="Cambria" pitchFamily="18" charset="0"/>
                  </a:defRPr>
                </a:lvl7pPr>
                <a:lvl8pPr marL="3429000" indent="-228600" eaLnBrk="0" fontAlgn="base" hangingPunct="0">
                  <a:spcBef>
                    <a:spcPts val="375"/>
                  </a:spcBef>
                  <a:spcAft>
                    <a:spcPct val="0"/>
                  </a:spcAft>
                  <a:buClr>
                    <a:srgbClr val="E7BC29"/>
                  </a:buClr>
                  <a:buChar char="o"/>
                  <a:defRPr sz="2000">
                    <a:solidFill>
                      <a:schemeClr val="tx1"/>
                    </a:solidFill>
                    <a:latin typeface="Cambria" pitchFamily="18" charset="0"/>
                  </a:defRPr>
                </a:lvl8pPr>
                <a:lvl9pPr marL="3886200" indent="-228600" eaLnBrk="0" fontAlgn="base" hangingPunct="0">
                  <a:spcBef>
                    <a:spcPts val="375"/>
                  </a:spcBef>
                  <a:spcAft>
                    <a:spcPct val="0"/>
                  </a:spcAft>
                  <a:buClr>
                    <a:srgbClr val="E7BC29"/>
                  </a:buClr>
                  <a:buChar char="o"/>
                  <a:defRPr sz="2000">
                    <a:solidFill>
                      <a:schemeClr val="tx1"/>
                    </a:solidFill>
                    <a:latin typeface="Cambria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altLang="ru-RU" sz="1800">
                  <a:latin typeface="Arial" charset="0"/>
                </a:endParaRPr>
              </a:p>
            </p:txBody>
          </p:sp>
          <p:grpSp>
            <p:nvGrpSpPr>
              <p:cNvPr id="19503" name="Group 8"/>
              <p:cNvGrpSpPr>
                <a:grpSpLocks/>
              </p:cNvGrpSpPr>
              <p:nvPr/>
            </p:nvGrpSpPr>
            <p:grpSpPr bwMode="auto">
              <a:xfrm>
                <a:off x="3544" y="4041"/>
                <a:ext cx="6143" cy="4789"/>
                <a:chOff x="3544" y="4041"/>
                <a:chExt cx="6143" cy="4789"/>
              </a:xfrm>
            </p:grpSpPr>
            <p:sp>
              <p:nvSpPr>
                <p:cNvPr id="1950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930" y="8031"/>
                  <a:ext cx="1993" cy="400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575"/>
                    </a:spcBef>
                    <a:buClr>
                      <a:schemeClr val="accent1"/>
                    </a:buClr>
                    <a:buSzPct val="85000"/>
                    <a:buFont typeface="Wingdings 2" pitchFamily="18" charset="2"/>
                    <a:buChar char=""/>
                    <a:defRPr sz="2600">
                      <a:solidFill>
                        <a:schemeClr val="tx1"/>
                      </a:solidFill>
                      <a:latin typeface="Cambria" pitchFamily="18" charset="0"/>
                    </a:defRPr>
                  </a:lvl1pPr>
                  <a:lvl2pPr marL="742950" indent="-285750" eaLnBrk="0" hangingPunct="0">
                    <a:spcBef>
                      <a:spcPts val="375"/>
                    </a:spcBef>
                    <a:buClr>
                      <a:schemeClr val="accent2"/>
                    </a:buClr>
                    <a:buSzPct val="85000"/>
                    <a:buFont typeface="Wingdings 2" pitchFamily="18" charset="2"/>
                    <a:buChar char=""/>
                    <a:defRPr sz="2400">
                      <a:solidFill>
                        <a:schemeClr val="tx1"/>
                      </a:solidFill>
                      <a:latin typeface="Cambria" pitchFamily="18" charset="0"/>
                    </a:defRPr>
                  </a:lvl2pPr>
                  <a:lvl3pPr marL="1143000" indent="-228600" eaLnBrk="0" hangingPunct="0">
                    <a:spcBef>
                      <a:spcPts val="375"/>
                    </a:spcBef>
                    <a:buClr>
                      <a:srgbClr val="CFD7C7"/>
                    </a:buClr>
                    <a:buSzPct val="85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3pPr>
                  <a:lvl4pPr marL="1600200" indent="-228600" eaLnBrk="0" hangingPunct="0">
                    <a:spcBef>
                      <a:spcPts val="375"/>
                    </a:spcBef>
                    <a:buClr>
                      <a:srgbClr val="E7BC29"/>
                    </a:buClr>
                    <a:buSzPct val="80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4pPr>
                  <a:lvl5pPr marL="2057400" indent="-228600" eaLnBrk="0" hangingPunct="0">
                    <a:spcBef>
                      <a:spcPts val="375"/>
                    </a:spcBef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5pPr>
                  <a:lvl6pPr marL="25146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6pPr>
                  <a:lvl7pPr marL="29718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7pPr>
                  <a:lvl8pPr marL="34290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8pPr>
                  <a:lvl9pPr marL="38862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sz="1200">
                      <a:latin typeface="Times New Roman" pitchFamily="18" charset="0"/>
                    </a:rPr>
                    <a:t>2. Студент</a:t>
                  </a:r>
                  <a:endParaRPr lang="ru-RU" altLang="ru-RU" sz="1800">
                    <a:latin typeface="Arial" charset="0"/>
                  </a:endParaRPr>
                </a:p>
              </p:txBody>
            </p:sp>
            <p:sp>
              <p:nvSpPr>
                <p:cNvPr id="1950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544" y="8430"/>
                  <a:ext cx="1995" cy="400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575"/>
                    </a:spcBef>
                    <a:buClr>
                      <a:schemeClr val="accent1"/>
                    </a:buClr>
                    <a:buSzPct val="85000"/>
                    <a:buFont typeface="Wingdings 2" pitchFamily="18" charset="2"/>
                    <a:buChar char=""/>
                    <a:defRPr sz="2600">
                      <a:solidFill>
                        <a:schemeClr val="tx1"/>
                      </a:solidFill>
                      <a:latin typeface="Cambria" pitchFamily="18" charset="0"/>
                    </a:defRPr>
                  </a:lvl1pPr>
                  <a:lvl2pPr marL="742950" indent="-285750" eaLnBrk="0" hangingPunct="0">
                    <a:spcBef>
                      <a:spcPts val="375"/>
                    </a:spcBef>
                    <a:buClr>
                      <a:schemeClr val="accent2"/>
                    </a:buClr>
                    <a:buSzPct val="85000"/>
                    <a:buFont typeface="Wingdings 2" pitchFamily="18" charset="2"/>
                    <a:buChar char=""/>
                    <a:defRPr sz="2400">
                      <a:solidFill>
                        <a:schemeClr val="tx1"/>
                      </a:solidFill>
                      <a:latin typeface="Cambria" pitchFamily="18" charset="0"/>
                    </a:defRPr>
                  </a:lvl2pPr>
                  <a:lvl3pPr marL="1143000" indent="-228600" eaLnBrk="0" hangingPunct="0">
                    <a:spcBef>
                      <a:spcPts val="375"/>
                    </a:spcBef>
                    <a:buClr>
                      <a:srgbClr val="CFD7C7"/>
                    </a:buClr>
                    <a:buSzPct val="85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3pPr>
                  <a:lvl4pPr marL="1600200" indent="-228600" eaLnBrk="0" hangingPunct="0">
                    <a:spcBef>
                      <a:spcPts val="375"/>
                    </a:spcBef>
                    <a:buClr>
                      <a:srgbClr val="E7BC29"/>
                    </a:buClr>
                    <a:buSzPct val="80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4pPr>
                  <a:lvl5pPr marL="2057400" indent="-228600" eaLnBrk="0" hangingPunct="0">
                    <a:spcBef>
                      <a:spcPts val="375"/>
                    </a:spcBef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5pPr>
                  <a:lvl6pPr marL="25146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6pPr>
                  <a:lvl7pPr marL="29718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7pPr>
                  <a:lvl8pPr marL="34290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8pPr>
                  <a:lvl9pPr marL="38862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sz="1200">
                      <a:latin typeface="Times New Roman" pitchFamily="18" charset="0"/>
                    </a:rPr>
                    <a:t>1. Школьник</a:t>
                  </a:r>
                  <a:endParaRPr lang="ru-RU" altLang="ru-RU" sz="1800">
                    <a:latin typeface="Arial" charset="0"/>
                  </a:endParaRPr>
                </a:p>
              </p:txBody>
            </p:sp>
            <p:sp>
              <p:nvSpPr>
                <p:cNvPr id="1950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386" y="7632"/>
                  <a:ext cx="2109" cy="399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575"/>
                    </a:spcBef>
                    <a:buClr>
                      <a:schemeClr val="accent1"/>
                    </a:buClr>
                    <a:buSzPct val="85000"/>
                    <a:buFont typeface="Wingdings 2" pitchFamily="18" charset="2"/>
                    <a:buChar char=""/>
                    <a:defRPr sz="2600">
                      <a:solidFill>
                        <a:schemeClr val="tx1"/>
                      </a:solidFill>
                      <a:latin typeface="Cambria" pitchFamily="18" charset="0"/>
                    </a:defRPr>
                  </a:lvl1pPr>
                  <a:lvl2pPr marL="742950" indent="-285750" eaLnBrk="0" hangingPunct="0">
                    <a:spcBef>
                      <a:spcPts val="375"/>
                    </a:spcBef>
                    <a:buClr>
                      <a:schemeClr val="accent2"/>
                    </a:buClr>
                    <a:buSzPct val="85000"/>
                    <a:buFont typeface="Wingdings 2" pitchFamily="18" charset="2"/>
                    <a:buChar char=""/>
                    <a:defRPr sz="2400">
                      <a:solidFill>
                        <a:schemeClr val="tx1"/>
                      </a:solidFill>
                      <a:latin typeface="Cambria" pitchFamily="18" charset="0"/>
                    </a:defRPr>
                  </a:lvl2pPr>
                  <a:lvl3pPr marL="1143000" indent="-228600" eaLnBrk="0" hangingPunct="0">
                    <a:spcBef>
                      <a:spcPts val="375"/>
                    </a:spcBef>
                    <a:buClr>
                      <a:srgbClr val="CFD7C7"/>
                    </a:buClr>
                    <a:buSzPct val="85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3pPr>
                  <a:lvl4pPr marL="1600200" indent="-228600" eaLnBrk="0" hangingPunct="0">
                    <a:spcBef>
                      <a:spcPts val="375"/>
                    </a:spcBef>
                    <a:buClr>
                      <a:srgbClr val="E7BC29"/>
                    </a:buClr>
                    <a:buSzPct val="80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4pPr>
                  <a:lvl5pPr marL="2057400" indent="-228600" eaLnBrk="0" hangingPunct="0">
                    <a:spcBef>
                      <a:spcPts val="375"/>
                    </a:spcBef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5pPr>
                  <a:lvl6pPr marL="25146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6pPr>
                  <a:lvl7pPr marL="29718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7pPr>
                  <a:lvl8pPr marL="34290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8pPr>
                  <a:lvl9pPr marL="38862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sz="1200">
                      <a:latin typeface="Times New Roman" pitchFamily="18" charset="0"/>
                    </a:rPr>
                    <a:t>3. Аспирант</a:t>
                  </a:r>
                  <a:endParaRPr lang="ru-RU" altLang="ru-RU" sz="1800">
                    <a:latin typeface="Arial" charset="0"/>
                  </a:endParaRPr>
                </a:p>
              </p:txBody>
            </p:sp>
            <p:sp>
              <p:nvSpPr>
                <p:cNvPr id="1950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842" y="7233"/>
                  <a:ext cx="2166" cy="399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575"/>
                    </a:spcBef>
                    <a:buClr>
                      <a:schemeClr val="accent1"/>
                    </a:buClr>
                    <a:buSzPct val="85000"/>
                    <a:buFont typeface="Wingdings 2" pitchFamily="18" charset="2"/>
                    <a:buChar char=""/>
                    <a:defRPr sz="2600">
                      <a:solidFill>
                        <a:schemeClr val="tx1"/>
                      </a:solidFill>
                      <a:latin typeface="Cambria" pitchFamily="18" charset="0"/>
                    </a:defRPr>
                  </a:lvl1pPr>
                  <a:lvl2pPr marL="742950" indent="-285750" eaLnBrk="0" hangingPunct="0">
                    <a:spcBef>
                      <a:spcPts val="375"/>
                    </a:spcBef>
                    <a:buClr>
                      <a:schemeClr val="accent2"/>
                    </a:buClr>
                    <a:buSzPct val="85000"/>
                    <a:buFont typeface="Wingdings 2" pitchFamily="18" charset="2"/>
                    <a:buChar char=""/>
                    <a:defRPr sz="2400">
                      <a:solidFill>
                        <a:schemeClr val="tx1"/>
                      </a:solidFill>
                      <a:latin typeface="Cambria" pitchFamily="18" charset="0"/>
                    </a:defRPr>
                  </a:lvl2pPr>
                  <a:lvl3pPr marL="1143000" indent="-228600" eaLnBrk="0" hangingPunct="0">
                    <a:spcBef>
                      <a:spcPts val="375"/>
                    </a:spcBef>
                    <a:buClr>
                      <a:srgbClr val="CFD7C7"/>
                    </a:buClr>
                    <a:buSzPct val="85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3pPr>
                  <a:lvl4pPr marL="1600200" indent="-228600" eaLnBrk="0" hangingPunct="0">
                    <a:spcBef>
                      <a:spcPts val="375"/>
                    </a:spcBef>
                    <a:buClr>
                      <a:srgbClr val="E7BC29"/>
                    </a:buClr>
                    <a:buSzPct val="80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4pPr>
                  <a:lvl5pPr marL="2057400" indent="-228600" eaLnBrk="0" hangingPunct="0">
                    <a:spcBef>
                      <a:spcPts val="375"/>
                    </a:spcBef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5pPr>
                  <a:lvl6pPr marL="25146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6pPr>
                  <a:lvl7pPr marL="29718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7pPr>
                  <a:lvl8pPr marL="34290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8pPr>
                  <a:lvl9pPr marL="38862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sz="1200">
                      <a:latin typeface="Times New Roman" pitchFamily="18" charset="0"/>
                    </a:rPr>
                    <a:t>4. Молодой уч-й</a:t>
                  </a:r>
                  <a:endParaRPr lang="ru-RU" altLang="ru-RU" sz="1800">
                    <a:latin typeface="Arial" charset="0"/>
                  </a:endParaRPr>
                </a:p>
              </p:txBody>
            </p:sp>
            <p:sp>
              <p:nvSpPr>
                <p:cNvPr id="1950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298" y="6720"/>
                  <a:ext cx="2223" cy="513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575"/>
                    </a:spcBef>
                    <a:buClr>
                      <a:schemeClr val="accent1"/>
                    </a:buClr>
                    <a:buSzPct val="85000"/>
                    <a:buFont typeface="Wingdings 2" pitchFamily="18" charset="2"/>
                    <a:buChar char=""/>
                    <a:defRPr sz="2600">
                      <a:solidFill>
                        <a:schemeClr val="tx1"/>
                      </a:solidFill>
                      <a:latin typeface="Cambria" pitchFamily="18" charset="0"/>
                    </a:defRPr>
                  </a:lvl1pPr>
                  <a:lvl2pPr marL="742950" indent="-285750" eaLnBrk="0" hangingPunct="0">
                    <a:spcBef>
                      <a:spcPts val="375"/>
                    </a:spcBef>
                    <a:buClr>
                      <a:schemeClr val="accent2"/>
                    </a:buClr>
                    <a:buSzPct val="85000"/>
                    <a:buFont typeface="Wingdings 2" pitchFamily="18" charset="2"/>
                    <a:buChar char=""/>
                    <a:defRPr sz="2400">
                      <a:solidFill>
                        <a:schemeClr val="tx1"/>
                      </a:solidFill>
                      <a:latin typeface="Cambria" pitchFamily="18" charset="0"/>
                    </a:defRPr>
                  </a:lvl2pPr>
                  <a:lvl3pPr marL="1143000" indent="-228600" eaLnBrk="0" hangingPunct="0">
                    <a:spcBef>
                      <a:spcPts val="375"/>
                    </a:spcBef>
                    <a:buClr>
                      <a:srgbClr val="CFD7C7"/>
                    </a:buClr>
                    <a:buSzPct val="85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3pPr>
                  <a:lvl4pPr marL="1600200" indent="-228600" eaLnBrk="0" hangingPunct="0">
                    <a:spcBef>
                      <a:spcPts val="375"/>
                    </a:spcBef>
                    <a:buClr>
                      <a:srgbClr val="E7BC29"/>
                    </a:buClr>
                    <a:buSzPct val="80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4pPr>
                  <a:lvl5pPr marL="2057400" indent="-228600" eaLnBrk="0" hangingPunct="0">
                    <a:spcBef>
                      <a:spcPts val="375"/>
                    </a:spcBef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5pPr>
                  <a:lvl6pPr marL="25146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6pPr>
                  <a:lvl7pPr marL="29718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7pPr>
                  <a:lvl8pPr marL="34290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8pPr>
                  <a:lvl9pPr marL="38862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sz="1200">
                      <a:latin typeface="Times New Roman" pitchFamily="18" charset="0"/>
                    </a:rPr>
                    <a:t>5. Докторант</a:t>
                  </a:r>
                  <a:endParaRPr lang="ru-RU" altLang="ru-RU" sz="1800">
                    <a:latin typeface="Arial" charset="0"/>
                  </a:endParaRPr>
                </a:p>
              </p:txBody>
            </p:sp>
            <p:sp>
              <p:nvSpPr>
                <p:cNvPr id="1951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640" y="6264"/>
                  <a:ext cx="2508" cy="456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575"/>
                    </a:spcBef>
                    <a:buClr>
                      <a:schemeClr val="accent1"/>
                    </a:buClr>
                    <a:buSzPct val="85000"/>
                    <a:buFont typeface="Wingdings 2" pitchFamily="18" charset="2"/>
                    <a:buChar char=""/>
                    <a:defRPr sz="2600">
                      <a:solidFill>
                        <a:schemeClr val="tx1"/>
                      </a:solidFill>
                      <a:latin typeface="Cambria" pitchFamily="18" charset="0"/>
                    </a:defRPr>
                  </a:lvl1pPr>
                  <a:lvl2pPr marL="742950" indent="-285750" eaLnBrk="0" hangingPunct="0">
                    <a:spcBef>
                      <a:spcPts val="375"/>
                    </a:spcBef>
                    <a:buClr>
                      <a:schemeClr val="accent2"/>
                    </a:buClr>
                    <a:buSzPct val="85000"/>
                    <a:buFont typeface="Wingdings 2" pitchFamily="18" charset="2"/>
                    <a:buChar char=""/>
                    <a:defRPr sz="2400">
                      <a:solidFill>
                        <a:schemeClr val="tx1"/>
                      </a:solidFill>
                      <a:latin typeface="Cambria" pitchFamily="18" charset="0"/>
                    </a:defRPr>
                  </a:lvl2pPr>
                  <a:lvl3pPr marL="1143000" indent="-228600" eaLnBrk="0" hangingPunct="0">
                    <a:spcBef>
                      <a:spcPts val="375"/>
                    </a:spcBef>
                    <a:buClr>
                      <a:srgbClr val="CFD7C7"/>
                    </a:buClr>
                    <a:buSzPct val="85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3pPr>
                  <a:lvl4pPr marL="1600200" indent="-228600" eaLnBrk="0" hangingPunct="0">
                    <a:spcBef>
                      <a:spcPts val="375"/>
                    </a:spcBef>
                    <a:buClr>
                      <a:srgbClr val="E7BC29"/>
                    </a:buClr>
                    <a:buSzPct val="80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4pPr>
                  <a:lvl5pPr marL="2057400" indent="-228600" eaLnBrk="0" hangingPunct="0">
                    <a:spcBef>
                      <a:spcPts val="375"/>
                    </a:spcBef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5pPr>
                  <a:lvl6pPr marL="25146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6pPr>
                  <a:lvl7pPr marL="29718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7pPr>
                  <a:lvl8pPr marL="34290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8pPr>
                  <a:lvl9pPr marL="38862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sz="1100">
                      <a:latin typeface="Times New Roman" pitchFamily="18" charset="0"/>
                    </a:rPr>
                    <a:t>6. Преп-ль, науч. сотр.</a:t>
                  </a:r>
                  <a:endParaRPr lang="ru-RU" altLang="ru-RU" sz="1800">
                    <a:latin typeface="Arial" charset="0"/>
                  </a:endParaRPr>
                </a:p>
              </p:txBody>
            </p:sp>
            <p:sp>
              <p:nvSpPr>
                <p:cNvPr id="1951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5982" y="5751"/>
                  <a:ext cx="2337" cy="513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575"/>
                    </a:spcBef>
                    <a:buClr>
                      <a:schemeClr val="accent1"/>
                    </a:buClr>
                    <a:buSzPct val="85000"/>
                    <a:buFont typeface="Wingdings 2" pitchFamily="18" charset="2"/>
                    <a:buChar char=""/>
                    <a:defRPr sz="2600">
                      <a:solidFill>
                        <a:schemeClr val="tx1"/>
                      </a:solidFill>
                      <a:latin typeface="Cambria" pitchFamily="18" charset="0"/>
                    </a:defRPr>
                  </a:lvl1pPr>
                  <a:lvl2pPr marL="742950" indent="-285750" eaLnBrk="0" hangingPunct="0">
                    <a:spcBef>
                      <a:spcPts val="375"/>
                    </a:spcBef>
                    <a:buClr>
                      <a:schemeClr val="accent2"/>
                    </a:buClr>
                    <a:buSzPct val="85000"/>
                    <a:buFont typeface="Wingdings 2" pitchFamily="18" charset="2"/>
                    <a:buChar char=""/>
                    <a:defRPr sz="2400">
                      <a:solidFill>
                        <a:schemeClr val="tx1"/>
                      </a:solidFill>
                      <a:latin typeface="Cambria" pitchFamily="18" charset="0"/>
                    </a:defRPr>
                  </a:lvl2pPr>
                  <a:lvl3pPr marL="1143000" indent="-228600" eaLnBrk="0" hangingPunct="0">
                    <a:spcBef>
                      <a:spcPts val="375"/>
                    </a:spcBef>
                    <a:buClr>
                      <a:srgbClr val="CFD7C7"/>
                    </a:buClr>
                    <a:buSzPct val="85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3pPr>
                  <a:lvl4pPr marL="1600200" indent="-228600" eaLnBrk="0" hangingPunct="0">
                    <a:spcBef>
                      <a:spcPts val="375"/>
                    </a:spcBef>
                    <a:buClr>
                      <a:srgbClr val="E7BC29"/>
                    </a:buClr>
                    <a:buSzPct val="80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4pPr>
                  <a:lvl5pPr marL="2057400" indent="-228600" eaLnBrk="0" hangingPunct="0">
                    <a:spcBef>
                      <a:spcPts val="375"/>
                    </a:spcBef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5pPr>
                  <a:lvl6pPr marL="25146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6pPr>
                  <a:lvl7pPr marL="29718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7pPr>
                  <a:lvl8pPr marL="34290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8pPr>
                  <a:lvl9pPr marL="38862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sz="1100">
                      <a:latin typeface="Times New Roman" pitchFamily="18" charset="0"/>
                    </a:rPr>
                    <a:t>7. Повышение квал-и</a:t>
                  </a:r>
                  <a:endParaRPr lang="ru-RU" altLang="ru-RU" sz="1800">
                    <a:latin typeface="Arial" charset="0"/>
                  </a:endParaRPr>
                </a:p>
              </p:txBody>
            </p:sp>
            <p:sp>
              <p:nvSpPr>
                <p:cNvPr id="1951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6324" y="5295"/>
                  <a:ext cx="2337" cy="456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575"/>
                    </a:spcBef>
                    <a:buClr>
                      <a:schemeClr val="accent1"/>
                    </a:buClr>
                    <a:buSzPct val="85000"/>
                    <a:buFont typeface="Wingdings 2" pitchFamily="18" charset="2"/>
                    <a:buChar char=""/>
                    <a:defRPr sz="2600">
                      <a:solidFill>
                        <a:schemeClr val="tx1"/>
                      </a:solidFill>
                      <a:latin typeface="Cambria" pitchFamily="18" charset="0"/>
                    </a:defRPr>
                  </a:lvl1pPr>
                  <a:lvl2pPr marL="742950" indent="-285750" eaLnBrk="0" hangingPunct="0">
                    <a:spcBef>
                      <a:spcPts val="375"/>
                    </a:spcBef>
                    <a:buClr>
                      <a:schemeClr val="accent2"/>
                    </a:buClr>
                    <a:buSzPct val="85000"/>
                    <a:buFont typeface="Wingdings 2" pitchFamily="18" charset="2"/>
                    <a:buChar char=""/>
                    <a:defRPr sz="2400">
                      <a:solidFill>
                        <a:schemeClr val="tx1"/>
                      </a:solidFill>
                      <a:latin typeface="Cambria" pitchFamily="18" charset="0"/>
                    </a:defRPr>
                  </a:lvl2pPr>
                  <a:lvl3pPr marL="1143000" indent="-228600" eaLnBrk="0" hangingPunct="0">
                    <a:spcBef>
                      <a:spcPts val="375"/>
                    </a:spcBef>
                    <a:buClr>
                      <a:srgbClr val="CFD7C7"/>
                    </a:buClr>
                    <a:buSzPct val="85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3pPr>
                  <a:lvl4pPr marL="1600200" indent="-228600" eaLnBrk="0" hangingPunct="0">
                    <a:spcBef>
                      <a:spcPts val="375"/>
                    </a:spcBef>
                    <a:buClr>
                      <a:srgbClr val="E7BC29"/>
                    </a:buClr>
                    <a:buSzPct val="80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4pPr>
                  <a:lvl5pPr marL="2057400" indent="-228600" eaLnBrk="0" hangingPunct="0">
                    <a:spcBef>
                      <a:spcPts val="375"/>
                    </a:spcBef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5pPr>
                  <a:lvl6pPr marL="25146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6pPr>
                  <a:lvl7pPr marL="29718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7pPr>
                  <a:lvl8pPr marL="34290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8pPr>
                  <a:lvl9pPr marL="38862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sz="1100">
                      <a:latin typeface="Times New Roman" pitchFamily="18" charset="0"/>
                    </a:rPr>
                    <a:t>8. Доцент, профессор</a:t>
                  </a:r>
                  <a:endParaRPr lang="ru-RU" altLang="ru-RU" sz="1800">
                    <a:latin typeface="Arial" charset="0"/>
                  </a:endParaRPr>
                </a:p>
              </p:txBody>
            </p:sp>
            <p:sp>
              <p:nvSpPr>
                <p:cNvPr id="1951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6609" y="4839"/>
                  <a:ext cx="2394" cy="456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575"/>
                    </a:spcBef>
                    <a:buClr>
                      <a:schemeClr val="accent1"/>
                    </a:buClr>
                    <a:buSzPct val="85000"/>
                    <a:buFont typeface="Wingdings 2" pitchFamily="18" charset="2"/>
                    <a:buChar char=""/>
                    <a:defRPr sz="2600">
                      <a:solidFill>
                        <a:schemeClr val="tx1"/>
                      </a:solidFill>
                      <a:latin typeface="Cambria" pitchFamily="18" charset="0"/>
                    </a:defRPr>
                  </a:lvl1pPr>
                  <a:lvl2pPr marL="742950" indent="-285750" eaLnBrk="0" hangingPunct="0">
                    <a:spcBef>
                      <a:spcPts val="375"/>
                    </a:spcBef>
                    <a:buClr>
                      <a:schemeClr val="accent2"/>
                    </a:buClr>
                    <a:buSzPct val="85000"/>
                    <a:buFont typeface="Wingdings 2" pitchFamily="18" charset="2"/>
                    <a:buChar char=""/>
                    <a:defRPr sz="2400">
                      <a:solidFill>
                        <a:schemeClr val="tx1"/>
                      </a:solidFill>
                      <a:latin typeface="Cambria" pitchFamily="18" charset="0"/>
                    </a:defRPr>
                  </a:lvl2pPr>
                  <a:lvl3pPr marL="1143000" indent="-228600" eaLnBrk="0" hangingPunct="0">
                    <a:spcBef>
                      <a:spcPts val="375"/>
                    </a:spcBef>
                    <a:buClr>
                      <a:srgbClr val="CFD7C7"/>
                    </a:buClr>
                    <a:buSzPct val="85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3pPr>
                  <a:lvl4pPr marL="1600200" indent="-228600" eaLnBrk="0" hangingPunct="0">
                    <a:spcBef>
                      <a:spcPts val="375"/>
                    </a:spcBef>
                    <a:buClr>
                      <a:srgbClr val="E7BC29"/>
                    </a:buClr>
                    <a:buSzPct val="80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4pPr>
                  <a:lvl5pPr marL="2057400" indent="-228600" eaLnBrk="0" hangingPunct="0">
                    <a:spcBef>
                      <a:spcPts val="375"/>
                    </a:spcBef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5pPr>
                  <a:lvl6pPr marL="25146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6pPr>
                  <a:lvl7pPr marL="29718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7pPr>
                  <a:lvl8pPr marL="34290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8pPr>
                  <a:lvl9pPr marL="38862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sz="1200">
                      <a:latin typeface="Times New Roman" pitchFamily="18" charset="0"/>
                    </a:rPr>
                    <a:t>9</a:t>
                  </a:r>
                  <a:r>
                    <a:rPr lang="ru-RU" altLang="ru-RU" sz="1100">
                      <a:latin typeface="Times New Roman" pitchFamily="18" charset="0"/>
                    </a:rPr>
                    <a:t>. Повышение квал-и</a:t>
                  </a:r>
                </a:p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ru-RU" altLang="ru-RU" sz="1800">
                    <a:latin typeface="Arial" charset="0"/>
                  </a:endParaRPr>
                </a:p>
              </p:txBody>
            </p:sp>
            <p:sp>
              <p:nvSpPr>
                <p:cNvPr id="1951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7065" y="4440"/>
                  <a:ext cx="2109" cy="399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575"/>
                    </a:spcBef>
                    <a:buClr>
                      <a:schemeClr val="accent1"/>
                    </a:buClr>
                    <a:buSzPct val="85000"/>
                    <a:buFont typeface="Wingdings 2" pitchFamily="18" charset="2"/>
                    <a:buChar char=""/>
                    <a:defRPr sz="2600">
                      <a:solidFill>
                        <a:schemeClr val="tx1"/>
                      </a:solidFill>
                      <a:latin typeface="Cambria" pitchFamily="18" charset="0"/>
                    </a:defRPr>
                  </a:lvl1pPr>
                  <a:lvl2pPr marL="742950" indent="-285750" eaLnBrk="0" hangingPunct="0">
                    <a:spcBef>
                      <a:spcPts val="375"/>
                    </a:spcBef>
                    <a:buClr>
                      <a:schemeClr val="accent2"/>
                    </a:buClr>
                    <a:buSzPct val="85000"/>
                    <a:buFont typeface="Wingdings 2" pitchFamily="18" charset="2"/>
                    <a:buChar char=""/>
                    <a:defRPr sz="2400">
                      <a:solidFill>
                        <a:schemeClr val="tx1"/>
                      </a:solidFill>
                      <a:latin typeface="Cambria" pitchFamily="18" charset="0"/>
                    </a:defRPr>
                  </a:lvl2pPr>
                  <a:lvl3pPr marL="1143000" indent="-228600" eaLnBrk="0" hangingPunct="0">
                    <a:spcBef>
                      <a:spcPts val="375"/>
                    </a:spcBef>
                    <a:buClr>
                      <a:srgbClr val="CFD7C7"/>
                    </a:buClr>
                    <a:buSzPct val="85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3pPr>
                  <a:lvl4pPr marL="1600200" indent="-228600" eaLnBrk="0" hangingPunct="0">
                    <a:spcBef>
                      <a:spcPts val="375"/>
                    </a:spcBef>
                    <a:buClr>
                      <a:srgbClr val="E7BC29"/>
                    </a:buClr>
                    <a:buSzPct val="80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4pPr>
                  <a:lvl5pPr marL="2057400" indent="-228600" eaLnBrk="0" hangingPunct="0">
                    <a:spcBef>
                      <a:spcPts val="375"/>
                    </a:spcBef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5pPr>
                  <a:lvl6pPr marL="25146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6pPr>
                  <a:lvl7pPr marL="29718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7pPr>
                  <a:lvl8pPr marL="34290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8pPr>
                  <a:lvl9pPr marL="38862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sz="1200">
                      <a:latin typeface="Times New Roman" pitchFamily="18" charset="0"/>
                    </a:rPr>
                    <a:t>10. Зав. кафедрой</a:t>
                  </a:r>
                  <a:endParaRPr lang="ru-RU" altLang="ru-RU" sz="1800">
                    <a:latin typeface="Arial" charset="0"/>
                  </a:endParaRPr>
                </a:p>
              </p:txBody>
            </p:sp>
            <p:sp>
              <p:nvSpPr>
                <p:cNvPr id="1951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7464" y="4041"/>
                  <a:ext cx="2223" cy="399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575"/>
                    </a:spcBef>
                    <a:buClr>
                      <a:schemeClr val="accent1"/>
                    </a:buClr>
                    <a:buSzPct val="85000"/>
                    <a:buFont typeface="Wingdings 2" pitchFamily="18" charset="2"/>
                    <a:buChar char=""/>
                    <a:defRPr sz="2600">
                      <a:solidFill>
                        <a:schemeClr val="tx1"/>
                      </a:solidFill>
                      <a:latin typeface="Cambria" pitchFamily="18" charset="0"/>
                    </a:defRPr>
                  </a:lvl1pPr>
                  <a:lvl2pPr marL="742950" indent="-285750" eaLnBrk="0" hangingPunct="0">
                    <a:spcBef>
                      <a:spcPts val="375"/>
                    </a:spcBef>
                    <a:buClr>
                      <a:schemeClr val="accent2"/>
                    </a:buClr>
                    <a:buSzPct val="85000"/>
                    <a:buFont typeface="Wingdings 2" pitchFamily="18" charset="2"/>
                    <a:buChar char=""/>
                    <a:defRPr sz="2400">
                      <a:solidFill>
                        <a:schemeClr val="tx1"/>
                      </a:solidFill>
                      <a:latin typeface="Cambria" pitchFamily="18" charset="0"/>
                    </a:defRPr>
                  </a:lvl2pPr>
                  <a:lvl3pPr marL="1143000" indent="-228600" eaLnBrk="0" hangingPunct="0">
                    <a:spcBef>
                      <a:spcPts val="375"/>
                    </a:spcBef>
                    <a:buClr>
                      <a:srgbClr val="CFD7C7"/>
                    </a:buClr>
                    <a:buSzPct val="85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3pPr>
                  <a:lvl4pPr marL="1600200" indent="-228600" eaLnBrk="0" hangingPunct="0">
                    <a:spcBef>
                      <a:spcPts val="375"/>
                    </a:spcBef>
                    <a:buClr>
                      <a:srgbClr val="E7BC29"/>
                    </a:buClr>
                    <a:buSzPct val="80000"/>
                    <a:buFont typeface="Wingdings 2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4pPr>
                  <a:lvl5pPr marL="2057400" indent="-228600" eaLnBrk="0" hangingPunct="0">
                    <a:spcBef>
                      <a:spcPts val="375"/>
                    </a:spcBef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5pPr>
                  <a:lvl6pPr marL="25146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6pPr>
                  <a:lvl7pPr marL="29718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7pPr>
                  <a:lvl8pPr marL="34290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8pPr>
                  <a:lvl9pPr marL="3886200" indent="-228600" eaLnBrk="0" fontAlgn="base" hangingPunct="0">
                    <a:spcBef>
                      <a:spcPts val="375"/>
                    </a:spcBef>
                    <a:spcAft>
                      <a:spcPct val="0"/>
                    </a:spcAft>
                    <a:buClr>
                      <a:srgbClr val="E7BC29"/>
                    </a:buClr>
                    <a:buChar char="o"/>
                    <a:defRPr sz="2000">
                      <a:solidFill>
                        <a:schemeClr val="tx1"/>
                      </a:solidFill>
                      <a:latin typeface="Cambria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sz="1200">
                      <a:latin typeface="Times New Roman" pitchFamily="18" charset="0"/>
                    </a:rPr>
                    <a:t>11. Другие</a:t>
                  </a:r>
                  <a:endParaRPr lang="ru-RU" altLang="ru-RU" sz="1800">
                    <a:latin typeface="Arial" charset="0"/>
                  </a:endParaRPr>
                </a:p>
              </p:txBody>
            </p:sp>
          </p:grpSp>
          <p:sp>
            <p:nvSpPr>
              <p:cNvPr id="19504" name="Text Box 20"/>
              <p:cNvSpPr txBox="1">
                <a:spLocks noChangeArrowheads="1"/>
              </p:cNvSpPr>
              <p:nvPr/>
            </p:nvSpPr>
            <p:spPr bwMode="auto">
              <a:xfrm>
                <a:off x="3360" y="3300"/>
                <a:ext cx="7809" cy="6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ts val="575"/>
                  </a:spcBef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600">
                    <a:solidFill>
                      <a:schemeClr val="tx1"/>
                    </a:solidFill>
                    <a:latin typeface="Cambria" pitchFamily="18" charset="0"/>
                  </a:defRPr>
                </a:lvl1pPr>
                <a:lvl2pPr marL="742950" indent="-285750" eaLnBrk="0" hangingPunct="0">
                  <a:spcBef>
                    <a:spcPts val="375"/>
                  </a:spcBef>
                  <a:buClr>
                    <a:schemeClr val="accent2"/>
                  </a:buClr>
                  <a:buSzPct val="85000"/>
                  <a:buFont typeface="Wingdings 2" pitchFamily="18" charset="2"/>
                  <a:buChar char=""/>
                  <a:defRPr sz="2400">
                    <a:solidFill>
                      <a:schemeClr val="tx1"/>
                    </a:solidFill>
                    <a:latin typeface="Cambria" pitchFamily="18" charset="0"/>
                  </a:defRPr>
                </a:lvl2pPr>
                <a:lvl3pPr marL="1143000" indent="-228600" eaLnBrk="0" hangingPunct="0">
                  <a:spcBef>
                    <a:spcPts val="375"/>
                  </a:spcBef>
                  <a:buClr>
                    <a:srgbClr val="CFD7C7"/>
                  </a:buClr>
                  <a:buSzPct val="8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ambria" pitchFamily="18" charset="0"/>
                  </a:defRPr>
                </a:lvl3pPr>
                <a:lvl4pPr marL="1600200" indent="-228600" eaLnBrk="0" hangingPunct="0">
                  <a:spcBef>
                    <a:spcPts val="375"/>
                  </a:spcBef>
                  <a:buClr>
                    <a:srgbClr val="E7BC29"/>
                  </a:buClr>
                  <a:buSzPct val="80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ambria" pitchFamily="18" charset="0"/>
                  </a:defRPr>
                </a:lvl4pPr>
                <a:lvl5pPr marL="2057400" indent="-228600" eaLnBrk="0" hangingPunct="0">
                  <a:spcBef>
                    <a:spcPts val="375"/>
                  </a:spcBef>
                  <a:buClr>
                    <a:srgbClr val="E7BC29"/>
                  </a:buClr>
                  <a:buChar char="o"/>
                  <a:defRPr sz="2000">
                    <a:solidFill>
                      <a:schemeClr val="tx1"/>
                    </a:solidFill>
                    <a:latin typeface="Cambria" pitchFamily="18" charset="0"/>
                  </a:defRPr>
                </a:lvl5pPr>
                <a:lvl6pPr marL="2514600" indent="-228600" eaLnBrk="0" fontAlgn="base" hangingPunct="0">
                  <a:spcBef>
                    <a:spcPts val="375"/>
                  </a:spcBef>
                  <a:spcAft>
                    <a:spcPct val="0"/>
                  </a:spcAft>
                  <a:buClr>
                    <a:srgbClr val="E7BC29"/>
                  </a:buClr>
                  <a:buChar char="o"/>
                  <a:defRPr sz="2000">
                    <a:solidFill>
                      <a:schemeClr val="tx1"/>
                    </a:solidFill>
                    <a:latin typeface="Cambria" pitchFamily="18" charset="0"/>
                  </a:defRPr>
                </a:lvl6pPr>
                <a:lvl7pPr marL="2971800" indent="-228600" eaLnBrk="0" fontAlgn="base" hangingPunct="0">
                  <a:spcBef>
                    <a:spcPts val="375"/>
                  </a:spcBef>
                  <a:spcAft>
                    <a:spcPct val="0"/>
                  </a:spcAft>
                  <a:buClr>
                    <a:srgbClr val="E7BC29"/>
                  </a:buClr>
                  <a:buChar char="o"/>
                  <a:defRPr sz="2000">
                    <a:solidFill>
                      <a:schemeClr val="tx1"/>
                    </a:solidFill>
                    <a:latin typeface="Cambria" pitchFamily="18" charset="0"/>
                  </a:defRPr>
                </a:lvl7pPr>
                <a:lvl8pPr marL="3429000" indent="-228600" eaLnBrk="0" fontAlgn="base" hangingPunct="0">
                  <a:spcBef>
                    <a:spcPts val="375"/>
                  </a:spcBef>
                  <a:spcAft>
                    <a:spcPct val="0"/>
                  </a:spcAft>
                  <a:buClr>
                    <a:srgbClr val="E7BC29"/>
                  </a:buClr>
                  <a:buChar char="o"/>
                  <a:defRPr sz="2000">
                    <a:solidFill>
                      <a:schemeClr val="tx1"/>
                    </a:solidFill>
                    <a:latin typeface="Cambria" pitchFamily="18" charset="0"/>
                  </a:defRPr>
                </a:lvl8pPr>
                <a:lvl9pPr marL="3886200" indent="-228600" eaLnBrk="0" fontAlgn="base" hangingPunct="0">
                  <a:spcBef>
                    <a:spcPts val="375"/>
                  </a:spcBef>
                  <a:spcAft>
                    <a:spcPct val="0"/>
                  </a:spcAft>
                  <a:buClr>
                    <a:srgbClr val="E7BC29"/>
                  </a:buClr>
                  <a:buChar char="o"/>
                  <a:defRPr sz="2000">
                    <a:solidFill>
                      <a:schemeClr val="tx1"/>
                    </a:solidFill>
                    <a:latin typeface="Cambria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>
                    <a:latin typeface="Times New Roman" pitchFamily="18" charset="0"/>
                  </a:rPr>
                  <a:t>СИСТЕМА НЕПРЕРЫВНОГО ОБРАЗОВАНИЯ (УПРАВЛЕНИЕ КАРЬЕРОЙ)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sz="1100">
                    <a:latin typeface="Times New Roman" pitchFamily="18" charset="0"/>
                  </a:rPr>
                  <a:t>(НАУЧНАЯ И УЧЕБНО-НАУЧНАЯ ДЕЯТЕЛЬНОСТЬ)</a:t>
                </a:r>
                <a:endParaRPr lang="ru-RU" altLang="ru-RU" sz="1800">
                  <a:latin typeface="Arial" charset="0"/>
                </a:endParaRPr>
              </a:p>
            </p:txBody>
          </p:sp>
        </p:grpSp>
        <p:sp>
          <p:nvSpPr>
            <p:cNvPr id="19462" name="Text Box 21"/>
            <p:cNvSpPr txBox="1">
              <a:spLocks noChangeArrowheads="1"/>
            </p:cNvSpPr>
            <p:nvPr/>
          </p:nvSpPr>
          <p:spPr bwMode="auto">
            <a:xfrm>
              <a:off x="976" y="7518"/>
              <a:ext cx="1698" cy="10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 b="1">
                  <a:latin typeface="Times New Roman" pitchFamily="18" charset="0"/>
                </a:rPr>
                <a:t>РЫНОК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 b="1">
                  <a:latin typeface="Times New Roman" pitchFamily="18" charset="0"/>
                </a:rPr>
                <a:t>образователь-ных услуг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19463" name="AutoShape 22"/>
            <p:cNvSpPr>
              <a:spLocks noChangeArrowheads="1"/>
            </p:cNvSpPr>
            <p:nvPr/>
          </p:nvSpPr>
          <p:spPr bwMode="auto">
            <a:xfrm>
              <a:off x="3075" y="9342"/>
              <a:ext cx="4731" cy="1197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54000" tIns="10800" rIns="54000" bIns="10800"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 b="1">
                  <a:latin typeface="Times New Roman" pitchFamily="18" charset="0"/>
                </a:rPr>
                <a:t>ВНЕШНЯЯ СРЕДА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>
                  <a:latin typeface="Times New Roman" pitchFamily="18" charset="0"/>
                </a:rPr>
                <a:t>(вузы, комитет НиВШ СПб, РАН РФ, институциональные субъекты, бизнес)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19464" name="Text Box 23"/>
            <p:cNvSpPr txBox="1">
              <a:spLocks noChangeArrowheads="1"/>
            </p:cNvSpPr>
            <p:nvPr/>
          </p:nvSpPr>
          <p:spPr bwMode="auto">
            <a:xfrm>
              <a:off x="7635" y="8601"/>
              <a:ext cx="3876" cy="6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>
                  <a:latin typeface="Times New Roman" pitchFamily="18" charset="0"/>
                </a:rPr>
                <a:t>Коммуникационно-маркетинговая деятельность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19465" name="Text Box 24"/>
            <p:cNvSpPr txBox="1">
              <a:spLocks noChangeArrowheads="1"/>
            </p:cNvSpPr>
            <p:nvPr/>
          </p:nvSpPr>
          <p:spPr bwMode="auto">
            <a:xfrm>
              <a:off x="4557" y="1761"/>
              <a:ext cx="5016" cy="5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>
                  <a:latin typeface="Times New Roman" pitchFamily="18" charset="0"/>
                </a:rPr>
                <a:t>Система оценки результатов научной деят-ти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19466" name="Text Box 25"/>
            <p:cNvSpPr txBox="1">
              <a:spLocks noChangeArrowheads="1"/>
            </p:cNvSpPr>
            <p:nvPr/>
          </p:nvSpPr>
          <p:spPr bwMode="auto">
            <a:xfrm>
              <a:off x="4101" y="1134"/>
              <a:ext cx="4902" cy="6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>
                  <a:latin typeface="Times New Roman" pitchFamily="18" charset="0"/>
                </a:rPr>
                <a:t>Система подготовки научно-педагогических кадров высшей квалификации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19467" name="Text Box 26"/>
            <p:cNvSpPr txBox="1">
              <a:spLocks noChangeArrowheads="1"/>
            </p:cNvSpPr>
            <p:nvPr/>
          </p:nvSpPr>
          <p:spPr bwMode="auto">
            <a:xfrm>
              <a:off x="11739" y="2103"/>
              <a:ext cx="2679" cy="7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>
                  <a:latin typeface="Times New Roman" pitchFamily="18" charset="0"/>
                </a:rPr>
                <a:t>Система мониторинга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>
                  <a:latin typeface="Times New Roman" pitchFamily="18" charset="0"/>
                </a:rPr>
                <a:t>научной деят-ти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19468" name="Text Box 27"/>
            <p:cNvSpPr txBox="1">
              <a:spLocks noChangeArrowheads="1"/>
            </p:cNvSpPr>
            <p:nvPr/>
          </p:nvSpPr>
          <p:spPr bwMode="auto">
            <a:xfrm>
              <a:off x="11853" y="3129"/>
              <a:ext cx="2679" cy="5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>
                  <a:latin typeface="Times New Roman" pitchFamily="18" charset="0"/>
                </a:rPr>
                <a:t>Формирование БД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19469" name="Text Box 28"/>
            <p:cNvSpPr txBox="1">
              <a:spLocks noChangeArrowheads="1"/>
            </p:cNvSpPr>
            <p:nvPr/>
          </p:nvSpPr>
          <p:spPr bwMode="auto">
            <a:xfrm>
              <a:off x="11853" y="3756"/>
              <a:ext cx="2679" cy="6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>
                  <a:latin typeface="Times New Roman" pitchFamily="18" charset="0"/>
                </a:rPr>
                <a:t>Выполнение и сопровождение НИР 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19470" name="Text Box 29"/>
            <p:cNvSpPr txBox="1">
              <a:spLocks noChangeArrowheads="1"/>
            </p:cNvSpPr>
            <p:nvPr/>
          </p:nvSpPr>
          <p:spPr bwMode="auto">
            <a:xfrm>
              <a:off x="11853" y="4668"/>
              <a:ext cx="2679" cy="5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>
                  <a:latin typeface="Times New Roman" pitchFamily="18" charset="0"/>
                </a:rPr>
                <a:t>Научно-технич. деят-ть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19471" name="Text Box 30"/>
            <p:cNvSpPr txBox="1">
              <a:spLocks noChangeArrowheads="1"/>
            </p:cNvSpPr>
            <p:nvPr/>
          </p:nvSpPr>
          <p:spPr bwMode="auto">
            <a:xfrm>
              <a:off x="11853" y="5352"/>
              <a:ext cx="2679" cy="5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>
                  <a:latin typeface="Times New Roman" pitchFamily="18" charset="0"/>
                </a:rPr>
                <a:t>Научно-издат. деят-ть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19472" name="Text Box 31"/>
            <p:cNvSpPr txBox="1">
              <a:spLocks noChangeArrowheads="1"/>
            </p:cNvSpPr>
            <p:nvPr/>
          </p:nvSpPr>
          <p:spPr bwMode="auto">
            <a:xfrm>
              <a:off x="11853" y="6093"/>
              <a:ext cx="2679" cy="5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>
                  <a:latin typeface="Times New Roman" pitchFamily="18" charset="0"/>
                </a:rPr>
                <a:t>ИТ-деятельность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19473" name="AutoShape 32"/>
            <p:cNvSpPr>
              <a:spLocks noChangeArrowheads="1"/>
            </p:cNvSpPr>
            <p:nvPr/>
          </p:nvSpPr>
          <p:spPr bwMode="auto">
            <a:xfrm>
              <a:off x="11888" y="7210"/>
              <a:ext cx="3477" cy="1083"/>
            </a:xfrm>
            <a:prstGeom prst="roundRect">
              <a:avLst>
                <a:gd name="adj" fmla="val 50000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54000" tIns="10800" rIns="54000" bIns="10800"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>
                  <a:latin typeface="Times New Roman" pitchFamily="18" charset="0"/>
                </a:rPr>
                <a:t>ПОВЫШЕНИЕ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>
                  <a:latin typeface="Times New Roman" pitchFamily="18" charset="0"/>
                </a:rPr>
                <a:t>качества  и эффективности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100" b="1">
                  <a:latin typeface="Times New Roman" pitchFamily="18" charset="0"/>
                </a:rPr>
                <a:t>научной деятельности вуза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19474" name="AutoShape 33"/>
            <p:cNvSpPr>
              <a:spLocks noChangeArrowheads="1"/>
            </p:cNvSpPr>
            <p:nvPr/>
          </p:nvSpPr>
          <p:spPr bwMode="auto">
            <a:xfrm>
              <a:off x="12587" y="8911"/>
              <a:ext cx="2280" cy="1197"/>
            </a:xfrm>
            <a:prstGeom prst="flowChartPunchedTap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 b="1">
                  <a:latin typeface="Times New Roman" pitchFamily="18" charset="0"/>
                </a:rPr>
                <a:t>Повышение рейтинга вуза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19475" name="Line 34"/>
            <p:cNvSpPr>
              <a:spLocks noChangeShapeType="1"/>
            </p:cNvSpPr>
            <p:nvPr/>
          </p:nvSpPr>
          <p:spPr bwMode="auto">
            <a:xfrm>
              <a:off x="3759" y="1134"/>
              <a:ext cx="0" cy="14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6" name="Line 35"/>
            <p:cNvSpPr>
              <a:spLocks noChangeShapeType="1"/>
            </p:cNvSpPr>
            <p:nvPr/>
          </p:nvSpPr>
          <p:spPr bwMode="auto">
            <a:xfrm flipH="1">
              <a:off x="3873" y="1761"/>
              <a:ext cx="399" cy="57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7" name="Line 36"/>
            <p:cNvSpPr>
              <a:spLocks noChangeShapeType="1"/>
            </p:cNvSpPr>
            <p:nvPr/>
          </p:nvSpPr>
          <p:spPr bwMode="auto">
            <a:xfrm>
              <a:off x="3930" y="6435"/>
              <a:ext cx="342" cy="6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8" name="Line 37"/>
            <p:cNvSpPr>
              <a:spLocks noChangeShapeType="1"/>
            </p:cNvSpPr>
            <p:nvPr/>
          </p:nvSpPr>
          <p:spPr bwMode="auto">
            <a:xfrm>
              <a:off x="3987" y="5979"/>
              <a:ext cx="1026" cy="4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9" name="Line 38"/>
            <p:cNvSpPr>
              <a:spLocks noChangeShapeType="1"/>
            </p:cNvSpPr>
            <p:nvPr/>
          </p:nvSpPr>
          <p:spPr bwMode="auto">
            <a:xfrm>
              <a:off x="3987" y="6264"/>
              <a:ext cx="570" cy="5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80" name="Text Box 39"/>
            <p:cNvSpPr txBox="1">
              <a:spLocks noChangeArrowheads="1"/>
            </p:cNvSpPr>
            <p:nvPr/>
          </p:nvSpPr>
          <p:spPr bwMode="auto">
            <a:xfrm>
              <a:off x="1090" y="6435"/>
              <a:ext cx="1301" cy="10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>
                <a:latin typeface="Times New Roman" pitchFamily="18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 b="1">
                  <a:latin typeface="Times New Roman" pitchFamily="18" charset="0"/>
                </a:rPr>
                <a:t>РЫНОК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19481" name="AutoShape 40"/>
            <p:cNvSpPr>
              <a:spLocks noChangeArrowheads="1"/>
            </p:cNvSpPr>
            <p:nvPr/>
          </p:nvSpPr>
          <p:spPr bwMode="auto">
            <a:xfrm>
              <a:off x="2677" y="8088"/>
              <a:ext cx="569" cy="142"/>
            </a:xfrm>
            <a:prstGeom prst="rightArrow">
              <a:avLst>
                <a:gd name="adj1" fmla="val 50000"/>
                <a:gd name="adj2" fmla="val 108339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latin typeface="Arial" charset="0"/>
              </a:endParaRPr>
            </a:p>
          </p:txBody>
        </p:sp>
        <p:sp>
          <p:nvSpPr>
            <p:cNvPr id="19482" name="AutoShape 41"/>
            <p:cNvSpPr>
              <a:spLocks noChangeArrowheads="1"/>
            </p:cNvSpPr>
            <p:nvPr/>
          </p:nvSpPr>
          <p:spPr bwMode="auto">
            <a:xfrm>
              <a:off x="2677" y="7632"/>
              <a:ext cx="968" cy="145"/>
            </a:xfrm>
            <a:prstGeom prst="rightArrow">
              <a:avLst>
                <a:gd name="adj1" fmla="val 50000"/>
                <a:gd name="adj2" fmla="val 166680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latin typeface="Arial" charset="0"/>
              </a:endParaRPr>
            </a:p>
          </p:txBody>
        </p:sp>
        <p:sp>
          <p:nvSpPr>
            <p:cNvPr id="19483" name="Line 42"/>
            <p:cNvSpPr>
              <a:spLocks noChangeShapeType="1"/>
            </p:cNvSpPr>
            <p:nvPr/>
          </p:nvSpPr>
          <p:spPr bwMode="auto">
            <a:xfrm>
              <a:off x="9573" y="1932"/>
              <a:ext cx="535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84" name="Line 43"/>
            <p:cNvSpPr>
              <a:spLocks noChangeShapeType="1"/>
            </p:cNvSpPr>
            <p:nvPr/>
          </p:nvSpPr>
          <p:spPr bwMode="auto">
            <a:xfrm>
              <a:off x="12708" y="2844"/>
              <a:ext cx="1" cy="2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85" name="Line 44"/>
            <p:cNvSpPr>
              <a:spLocks noChangeShapeType="1"/>
            </p:cNvSpPr>
            <p:nvPr/>
          </p:nvSpPr>
          <p:spPr bwMode="auto">
            <a:xfrm flipV="1">
              <a:off x="13449" y="2844"/>
              <a:ext cx="1" cy="2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86" name="Line 45"/>
            <p:cNvSpPr>
              <a:spLocks noChangeShapeType="1"/>
            </p:cNvSpPr>
            <p:nvPr/>
          </p:nvSpPr>
          <p:spPr bwMode="auto">
            <a:xfrm>
              <a:off x="11055" y="4098"/>
              <a:ext cx="74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87" name="Line 46"/>
            <p:cNvSpPr>
              <a:spLocks noChangeShapeType="1"/>
            </p:cNvSpPr>
            <p:nvPr/>
          </p:nvSpPr>
          <p:spPr bwMode="auto">
            <a:xfrm>
              <a:off x="11055" y="5637"/>
              <a:ext cx="74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88" name="Line 47"/>
            <p:cNvSpPr>
              <a:spLocks noChangeShapeType="1"/>
            </p:cNvSpPr>
            <p:nvPr/>
          </p:nvSpPr>
          <p:spPr bwMode="auto">
            <a:xfrm>
              <a:off x="11055" y="4896"/>
              <a:ext cx="74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89" name="Line 48"/>
            <p:cNvSpPr>
              <a:spLocks noChangeShapeType="1"/>
            </p:cNvSpPr>
            <p:nvPr/>
          </p:nvSpPr>
          <p:spPr bwMode="auto">
            <a:xfrm>
              <a:off x="11055" y="6378"/>
              <a:ext cx="74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90" name="Line 49"/>
            <p:cNvSpPr>
              <a:spLocks noChangeShapeType="1"/>
            </p:cNvSpPr>
            <p:nvPr/>
          </p:nvSpPr>
          <p:spPr bwMode="auto">
            <a:xfrm>
              <a:off x="1422" y="10710"/>
              <a:ext cx="12072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91" name="Line 50"/>
            <p:cNvSpPr>
              <a:spLocks noChangeShapeType="1"/>
            </p:cNvSpPr>
            <p:nvPr/>
          </p:nvSpPr>
          <p:spPr bwMode="auto">
            <a:xfrm flipV="1">
              <a:off x="13494" y="10158"/>
              <a:ext cx="1" cy="5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92" name="Line 51"/>
            <p:cNvSpPr>
              <a:spLocks noChangeShapeType="1"/>
            </p:cNvSpPr>
            <p:nvPr/>
          </p:nvSpPr>
          <p:spPr bwMode="auto">
            <a:xfrm flipV="1">
              <a:off x="1422" y="8601"/>
              <a:ext cx="0" cy="21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93" name="AutoShape 52"/>
            <p:cNvSpPr>
              <a:spLocks noChangeArrowheads="1"/>
            </p:cNvSpPr>
            <p:nvPr/>
          </p:nvSpPr>
          <p:spPr bwMode="auto">
            <a:xfrm>
              <a:off x="11055" y="7518"/>
              <a:ext cx="852" cy="456"/>
            </a:xfrm>
            <a:prstGeom prst="rightArrow">
              <a:avLst>
                <a:gd name="adj1" fmla="val 50000"/>
                <a:gd name="adj2" fmla="val 93750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latin typeface="Arial" charset="0"/>
              </a:endParaRPr>
            </a:p>
          </p:txBody>
        </p:sp>
        <p:sp>
          <p:nvSpPr>
            <p:cNvPr id="19494" name="AutoShape 53"/>
            <p:cNvSpPr>
              <a:spLocks noChangeArrowheads="1"/>
            </p:cNvSpPr>
            <p:nvPr/>
          </p:nvSpPr>
          <p:spPr bwMode="auto">
            <a:xfrm>
              <a:off x="13494" y="8344"/>
              <a:ext cx="399" cy="567"/>
            </a:xfrm>
            <a:prstGeom prst="downArrow">
              <a:avLst>
                <a:gd name="adj1" fmla="val 50000"/>
                <a:gd name="adj2" fmla="val 42855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latin typeface="Arial" charset="0"/>
              </a:endParaRPr>
            </a:p>
          </p:txBody>
        </p:sp>
        <p:sp>
          <p:nvSpPr>
            <p:cNvPr id="19495" name="AutoShape 54"/>
            <p:cNvSpPr>
              <a:spLocks noChangeArrowheads="1"/>
            </p:cNvSpPr>
            <p:nvPr/>
          </p:nvSpPr>
          <p:spPr bwMode="auto">
            <a:xfrm>
              <a:off x="5697" y="8430"/>
              <a:ext cx="570" cy="912"/>
            </a:xfrm>
            <a:prstGeom prst="upDownArrow">
              <a:avLst>
                <a:gd name="adj1" fmla="val 50000"/>
                <a:gd name="adj2" fmla="val 32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latin typeface="Arial" charset="0"/>
              </a:endParaRPr>
            </a:p>
          </p:txBody>
        </p:sp>
        <p:sp>
          <p:nvSpPr>
            <p:cNvPr id="19496" name="Line 55"/>
            <p:cNvSpPr>
              <a:spLocks noChangeShapeType="1"/>
            </p:cNvSpPr>
            <p:nvPr/>
          </p:nvSpPr>
          <p:spPr bwMode="auto">
            <a:xfrm flipH="1">
              <a:off x="6153" y="8943"/>
              <a:ext cx="14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97" name="Line 56"/>
            <p:cNvSpPr>
              <a:spLocks noChangeShapeType="1"/>
            </p:cNvSpPr>
            <p:nvPr/>
          </p:nvSpPr>
          <p:spPr bwMode="auto">
            <a:xfrm flipV="1">
              <a:off x="11055" y="2673"/>
              <a:ext cx="684" cy="2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98" name="Line 57"/>
            <p:cNvSpPr>
              <a:spLocks noChangeShapeType="1"/>
            </p:cNvSpPr>
            <p:nvPr/>
          </p:nvSpPr>
          <p:spPr bwMode="auto">
            <a:xfrm>
              <a:off x="14931" y="1932"/>
              <a:ext cx="1" cy="53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99" name="AutoShape 58"/>
            <p:cNvSpPr>
              <a:spLocks noChangeArrowheads="1"/>
            </p:cNvSpPr>
            <p:nvPr/>
          </p:nvSpPr>
          <p:spPr bwMode="auto">
            <a:xfrm>
              <a:off x="5982" y="2274"/>
              <a:ext cx="285" cy="342"/>
            </a:xfrm>
            <a:prstGeom prst="downArrow">
              <a:avLst>
                <a:gd name="adj1" fmla="val 50000"/>
                <a:gd name="adj2" fmla="val 3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latin typeface="Arial" charset="0"/>
              </a:endParaRPr>
            </a:p>
          </p:txBody>
        </p:sp>
        <p:sp>
          <p:nvSpPr>
            <p:cNvPr id="19500" name="AutoShape 59"/>
            <p:cNvSpPr>
              <a:spLocks noChangeArrowheads="1"/>
            </p:cNvSpPr>
            <p:nvPr/>
          </p:nvSpPr>
          <p:spPr bwMode="auto">
            <a:xfrm>
              <a:off x="7863" y="2274"/>
              <a:ext cx="285" cy="342"/>
            </a:xfrm>
            <a:prstGeom prst="upArrow">
              <a:avLst>
                <a:gd name="adj1" fmla="val 50000"/>
                <a:gd name="adj2" fmla="val 3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latin typeface="Arial" charset="0"/>
              </a:endParaRPr>
            </a:p>
          </p:txBody>
        </p:sp>
        <p:sp>
          <p:nvSpPr>
            <p:cNvPr id="19501" name="Text Box 60"/>
            <p:cNvSpPr txBox="1">
              <a:spLocks noChangeArrowheads="1"/>
            </p:cNvSpPr>
            <p:nvPr/>
          </p:nvSpPr>
          <p:spPr bwMode="auto">
            <a:xfrm>
              <a:off x="3352" y="564"/>
              <a:ext cx="6726" cy="5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>
                  <a:latin typeface="Times New Roman" pitchFamily="18" charset="0"/>
                </a:rPr>
                <a:t>Система мотивации и стимулирования научной деятельности</a:t>
              </a:r>
              <a:endParaRPr lang="ru-RU" altLang="ru-RU" sz="1800">
                <a:latin typeface="Arial" charset="0"/>
              </a:endParaRP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22B7A-8C4F-40A5-B636-6861EF8C034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914400" y="115888"/>
            <a:ext cx="7772400" cy="1143000"/>
          </a:xfrm>
        </p:spPr>
        <p:txBody>
          <a:bodyPr/>
          <a:lstStyle/>
          <a:p>
            <a:r>
              <a:rPr lang="ru-RU" altLang="ru-RU" sz="2800" b="1" smtClean="0"/>
              <a:t>Результаты подачи заявок на конкурс грантов Правительства Санкт-Петербурга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4213" y="1268413"/>
          <a:ext cx="7704137" cy="4791075"/>
        </p:xfrm>
        <a:graphic>
          <a:graphicData uri="http://schemas.openxmlformats.org/drawingml/2006/table">
            <a:tbl>
              <a:tblPr/>
              <a:tblGrid>
                <a:gridCol w="355600"/>
                <a:gridCol w="2317750"/>
                <a:gridCol w="1277937"/>
                <a:gridCol w="1281113"/>
                <a:gridCol w="1235075"/>
                <a:gridCol w="1236662"/>
              </a:tblGrid>
              <a:tr h="28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Институты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Аспиранты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1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величина 2009-2014гг.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Подано заявок 2015г.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величина 2009-2014гг.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Подано заявок 2015г.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Инженерно-строительный институт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91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Институт энергетики и транспортных систем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63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63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63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634A"/>
                    </a:solidFill>
                  </a:tcPr>
                </a:tc>
              </a:tr>
              <a:tr h="7795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Институт металлургии, машиностроения и транспорта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63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634A"/>
                    </a:solidFill>
                  </a:tcPr>
                </a:tc>
              </a:tr>
              <a:tr h="7795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Институт физики,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нанотехнологий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телекоммуникаций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7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Институт компьютерных наук и технологий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7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Институт прикладной математики и механики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ECB35-00CF-4604-BA94-916305D43F4E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914400" y="115888"/>
            <a:ext cx="7772400" cy="1143000"/>
          </a:xfrm>
        </p:spPr>
        <p:txBody>
          <a:bodyPr/>
          <a:lstStyle/>
          <a:p>
            <a:r>
              <a:rPr lang="ru-RU" altLang="ru-RU" sz="2800" b="1" smtClean="0"/>
              <a:t>Результаты подачи заявок на конкурс грантов Правительства Санкт-Петербурга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4213" y="1412875"/>
          <a:ext cx="7704137" cy="3981450"/>
        </p:xfrm>
        <a:graphic>
          <a:graphicData uri="http://schemas.openxmlformats.org/drawingml/2006/table">
            <a:tbl>
              <a:tblPr/>
              <a:tblGrid>
                <a:gridCol w="358775"/>
                <a:gridCol w="2314575"/>
                <a:gridCol w="1277937"/>
                <a:gridCol w="1281113"/>
                <a:gridCol w="1235075"/>
                <a:gridCol w="1236662"/>
              </a:tblGrid>
              <a:tr h="213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Институты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Аспиранты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0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величина 2009-2014гг.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Подано заявок 2015г.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величина 2009-2014гг.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Подано заявок 2015г.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4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Инженерно-экономический институт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63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634A"/>
                    </a:solidFill>
                  </a:tcPr>
                </a:tc>
              </a:tr>
              <a:tr h="6144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Гуманитарный институт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Институт военно-технического образования и безопасности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63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634A"/>
                    </a:solidFill>
                  </a:tcPr>
                </a:tc>
              </a:tr>
              <a:tr h="819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Институт международных образовательных программ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365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</a:t>
                      </a:r>
                    </a:p>
                  </a:txBody>
                  <a:tcPr marL="35929" marR="359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138FB6-3902-48E0-8D6E-CBC919ADA363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900113" y="188913"/>
            <a:ext cx="7772400" cy="1143000"/>
          </a:xfrm>
        </p:spPr>
        <p:txBody>
          <a:bodyPr/>
          <a:lstStyle/>
          <a:p>
            <a:r>
              <a:rPr lang="ru-RU" altLang="ru-RU" sz="2800" b="1" smtClean="0"/>
              <a:t>Активность институтов в подаче заявок на конкурс грантов Правительства СПб (студенты)</a:t>
            </a:r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2627313" y="1268413"/>
            <a:ext cx="3313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CFD7C7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7BC2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Технические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63713" y="5157788"/>
          <a:ext cx="5759450" cy="1227137"/>
        </p:xfrm>
        <a:graphic>
          <a:graphicData uri="http://schemas.openxmlformats.org/drawingml/2006/table">
            <a:tbl>
              <a:tblPr/>
              <a:tblGrid>
                <a:gridCol w="939800"/>
                <a:gridCol w="931862"/>
                <a:gridCol w="1008063"/>
                <a:gridCol w="936625"/>
                <a:gridCol w="1008062"/>
                <a:gridCol w="935038"/>
              </a:tblGrid>
              <a:tr h="245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Институт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ИСИ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ИЭиТС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ИММиТ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ИВТОБ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ИКНиТ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студентов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Подано заявок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562" name="Picture 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773238"/>
            <a:ext cx="6767513" cy="310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69024-5608-4A2D-80E0-98181CFDC768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900113" y="188913"/>
            <a:ext cx="7772400" cy="1143000"/>
          </a:xfrm>
        </p:spPr>
        <p:txBody>
          <a:bodyPr/>
          <a:lstStyle/>
          <a:p>
            <a:r>
              <a:rPr lang="ru-RU" altLang="ru-RU" sz="2800" b="1" smtClean="0"/>
              <a:t>Активность институтов в подаче заявок на конкурс грантов Правительства СПб (студенты)</a:t>
            </a: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900113" y="1484313"/>
            <a:ext cx="3311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CFD7C7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7BC2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Физические</a:t>
            </a: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3708400" y="1484313"/>
            <a:ext cx="3311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CFD7C7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7BC2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Гуманитарные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55650" y="5157788"/>
          <a:ext cx="6048374" cy="1227137"/>
        </p:xfrm>
        <a:graphic>
          <a:graphicData uri="http://schemas.openxmlformats.org/drawingml/2006/table">
            <a:tbl>
              <a:tblPr/>
              <a:tblGrid>
                <a:gridCol w="1084262"/>
                <a:gridCol w="931863"/>
                <a:gridCol w="865187"/>
                <a:gridCol w="790575"/>
                <a:gridCol w="792163"/>
                <a:gridCol w="792162"/>
                <a:gridCol w="792162"/>
              </a:tblGrid>
              <a:tr h="245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Институт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ИФНТиТ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ИПММ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ИЭИ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ИГО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ИМОП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студентов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Подано заявок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3591" name="Picture 4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844675"/>
            <a:ext cx="5976938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2880C7-C1D7-4BD2-AEA8-3CC44F812854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900113" y="188913"/>
            <a:ext cx="7772400" cy="1143000"/>
          </a:xfrm>
        </p:spPr>
        <p:txBody>
          <a:bodyPr/>
          <a:lstStyle/>
          <a:p>
            <a:r>
              <a:rPr lang="ru-RU" altLang="ru-RU" sz="2800" b="1" smtClean="0"/>
              <a:t>Активность институтов в подаче заявок на конкурс грантов Правительства СПб (аспиранты)</a:t>
            </a:r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2627313" y="1268413"/>
            <a:ext cx="3313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CFD7C7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7BC2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Технические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331913" y="5373688"/>
          <a:ext cx="5832475" cy="1227137"/>
        </p:xfrm>
        <a:graphic>
          <a:graphicData uri="http://schemas.openxmlformats.org/drawingml/2006/table">
            <a:tbl>
              <a:tblPr/>
              <a:tblGrid>
                <a:gridCol w="1008062"/>
                <a:gridCol w="936625"/>
                <a:gridCol w="936625"/>
                <a:gridCol w="1008063"/>
                <a:gridCol w="1008062"/>
                <a:gridCol w="935038"/>
              </a:tblGrid>
              <a:tr h="245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Институт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ИСИ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ИЭиТС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ИММиТ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ИВТОБ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ИКНиТ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аспирантов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Подано заявок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610" name="Picture 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628775"/>
            <a:ext cx="676910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D00EA4-58A5-401E-9394-5F97FE9B3C00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"/>
          <p:cNvGrpSpPr>
            <a:grpSpLocks noChangeAspect="1"/>
          </p:cNvGrpSpPr>
          <p:nvPr/>
        </p:nvGrpSpPr>
        <p:grpSpPr bwMode="auto">
          <a:xfrm>
            <a:off x="1187450" y="404813"/>
            <a:ext cx="7056438" cy="6088062"/>
            <a:chOff x="2209" y="2940"/>
            <a:chExt cx="7200" cy="6131"/>
          </a:xfrm>
        </p:grpSpPr>
        <p:sp>
          <p:nvSpPr>
            <p:cNvPr id="7185" name="AutoShape 5"/>
            <p:cNvSpPr>
              <a:spLocks noChangeAspect="1" noChangeArrowheads="1"/>
            </p:cNvSpPr>
            <p:nvPr/>
          </p:nvSpPr>
          <p:spPr bwMode="auto">
            <a:xfrm>
              <a:off x="2209" y="2940"/>
              <a:ext cx="7200" cy="6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latin typeface="Arial" charset="0"/>
              </a:endParaRPr>
            </a:p>
          </p:txBody>
        </p:sp>
        <p:sp>
          <p:nvSpPr>
            <p:cNvPr id="7186" name="Text Box 6"/>
            <p:cNvSpPr txBox="1">
              <a:spLocks noChangeArrowheads="1"/>
            </p:cNvSpPr>
            <p:nvPr/>
          </p:nvSpPr>
          <p:spPr bwMode="auto">
            <a:xfrm>
              <a:off x="3818" y="3079"/>
              <a:ext cx="3389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400" b="1">
                  <a:latin typeface="Times New Roman" pitchFamily="18" charset="0"/>
                </a:rPr>
                <a:t>КОНКУРСЫ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400">
                  <a:latin typeface="Times New Roman" pitchFamily="18" charset="0"/>
                </a:rPr>
                <a:t> </a:t>
              </a:r>
              <a:r>
                <a:rPr lang="ru-RU" altLang="ru-RU" sz="1400" b="1">
                  <a:latin typeface="Times New Roman" pitchFamily="18" charset="0"/>
                </a:rPr>
                <a:t>НАУЧНЫХ РАБОТ</a:t>
              </a:r>
              <a:endParaRPr lang="ru-RU" altLang="ru-RU" sz="1800" b="1">
                <a:latin typeface="Arial" charset="0"/>
              </a:endParaRPr>
            </a:p>
          </p:txBody>
        </p:sp>
        <p:sp>
          <p:nvSpPr>
            <p:cNvPr id="7187" name="Text Box 7"/>
            <p:cNvSpPr txBox="1">
              <a:spLocks noChangeArrowheads="1"/>
            </p:cNvSpPr>
            <p:nvPr/>
          </p:nvSpPr>
          <p:spPr bwMode="auto">
            <a:xfrm>
              <a:off x="6218" y="4612"/>
              <a:ext cx="2543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>
                  <a:latin typeface="Times New Roman" pitchFamily="18" charset="0"/>
                </a:rPr>
                <a:t>ОРГАНИЗАЦИОННО-ПРАВОВОЙ СТАТУС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6150" name="Text Box 8"/>
            <p:cNvSpPr txBox="1">
              <a:spLocks noChangeArrowheads="1"/>
            </p:cNvSpPr>
            <p:nvPr/>
          </p:nvSpPr>
          <p:spPr bwMode="auto">
            <a:xfrm>
              <a:off x="2829" y="6702"/>
              <a:ext cx="1694" cy="42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altLang="ru-RU" sz="1200">
                  <a:latin typeface="Times New Roman" pitchFamily="18" charset="0"/>
                </a:rPr>
                <a:t>Молодые ученые</a:t>
              </a:r>
              <a:endParaRPr lang="ru-RU" altLang="ru-RU"/>
            </a:p>
          </p:txBody>
        </p:sp>
        <p:sp>
          <p:nvSpPr>
            <p:cNvPr id="6151" name="Text Box 9"/>
            <p:cNvSpPr txBox="1">
              <a:spLocks noChangeArrowheads="1"/>
            </p:cNvSpPr>
            <p:nvPr/>
          </p:nvSpPr>
          <p:spPr bwMode="auto">
            <a:xfrm>
              <a:off x="2829" y="5587"/>
              <a:ext cx="1694" cy="41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altLang="ru-RU" sz="1200" dirty="0">
                  <a:latin typeface="Times New Roman" pitchFamily="18" charset="0"/>
                </a:rPr>
                <a:t>Студенты</a:t>
              </a:r>
              <a:endParaRPr lang="ru-RU" altLang="ru-RU" dirty="0"/>
            </a:p>
          </p:txBody>
        </p:sp>
        <p:sp>
          <p:nvSpPr>
            <p:cNvPr id="6152" name="Text Box 10"/>
            <p:cNvSpPr txBox="1">
              <a:spLocks noChangeArrowheads="1"/>
            </p:cNvSpPr>
            <p:nvPr/>
          </p:nvSpPr>
          <p:spPr bwMode="auto">
            <a:xfrm>
              <a:off x="2829" y="6145"/>
              <a:ext cx="1696" cy="41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altLang="ru-RU" sz="1200">
                  <a:latin typeface="Times New Roman" pitchFamily="18" charset="0"/>
                </a:rPr>
                <a:t>Аспиранты</a:t>
              </a:r>
              <a:endParaRPr lang="ru-RU" altLang="ru-RU"/>
            </a:p>
          </p:txBody>
        </p:sp>
        <p:sp>
          <p:nvSpPr>
            <p:cNvPr id="7191" name="Text Box 11"/>
            <p:cNvSpPr txBox="1">
              <a:spLocks noChangeArrowheads="1"/>
            </p:cNvSpPr>
            <p:nvPr/>
          </p:nvSpPr>
          <p:spPr bwMode="auto">
            <a:xfrm>
              <a:off x="2543" y="4575"/>
              <a:ext cx="2541" cy="6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400">
                  <a:latin typeface="Times New Roman" pitchFamily="18" charset="0"/>
                </a:rPr>
                <a:t>УЧАСТНИКИ КОНКУРСА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7192" name="Text Box 12"/>
            <p:cNvSpPr txBox="1">
              <a:spLocks noChangeArrowheads="1"/>
            </p:cNvSpPr>
            <p:nvPr/>
          </p:nvSpPr>
          <p:spPr bwMode="auto">
            <a:xfrm>
              <a:off x="6642" y="5587"/>
              <a:ext cx="1694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>
                  <a:latin typeface="Times New Roman" pitchFamily="18" charset="0"/>
                </a:rPr>
                <a:t>Федеральные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7193" name="Text Box 13"/>
            <p:cNvSpPr txBox="1">
              <a:spLocks noChangeArrowheads="1"/>
            </p:cNvSpPr>
            <p:nvPr/>
          </p:nvSpPr>
          <p:spPr bwMode="auto">
            <a:xfrm>
              <a:off x="6642" y="6145"/>
              <a:ext cx="169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>
                  <a:latin typeface="Times New Roman" pitchFamily="18" charset="0"/>
                </a:rPr>
                <a:t>Региональные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7194" name="Text Box 14"/>
            <p:cNvSpPr txBox="1">
              <a:spLocks noChangeArrowheads="1"/>
            </p:cNvSpPr>
            <p:nvPr/>
          </p:nvSpPr>
          <p:spPr bwMode="auto">
            <a:xfrm>
              <a:off x="6642" y="6702"/>
              <a:ext cx="1694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>
                  <a:latin typeface="Times New Roman" pitchFamily="18" charset="0"/>
                </a:rPr>
                <a:t>Отраслевые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7195" name="Text Box 15"/>
            <p:cNvSpPr txBox="1">
              <a:spLocks noChangeArrowheads="1"/>
            </p:cNvSpPr>
            <p:nvPr/>
          </p:nvSpPr>
          <p:spPr bwMode="auto">
            <a:xfrm>
              <a:off x="6642" y="7259"/>
              <a:ext cx="1694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>
                  <a:latin typeface="Times New Roman" pitchFamily="18" charset="0"/>
                </a:rPr>
                <a:t>Субъектов федерации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7196" name="Text Box 16"/>
            <p:cNvSpPr txBox="1">
              <a:spLocks noChangeArrowheads="1"/>
            </p:cNvSpPr>
            <p:nvPr/>
          </p:nvSpPr>
          <p:spPr bwMode="auto">
            <a:xfrm>
              <a:off x="6618" y="8088"/>
              <a:ext cx="169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>
                  <a:latin typeface="Times New Roman" pitchFamily="18" charset="0"/>
                </a:rPr>
                <a:t>Прочие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7197" name="Text Box 17"/>
            <p:cNvSpPr txBox="1">
              <a:spLocks noChangeArrowheads="1"/>
            </p:cNvSpPr>
            <p:nvPr/>
          </p:nvSpPr>
          <p:spPr bwMode="auto">
            <a:xfrm>
              <a:off x="2830" y="7260"/>
              <a:ext cx="1694" cy="4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>
                  <a:latin typeface="Times New Roman" pitchFamily="18" charset="0"/>
                </a:rPr>
                <a:t>Преподаватели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7198" name="Text Box 18"/>
            <p:cNvSpPr txBox="1">
              <a:spLocks noChangeArrowheads="1"/>
            </p:cNvSpPr>
            <p:nvPr/>
          </p:nvSpPr>
          <p:spPr bwMode="auto">
            <a:xfrm>
              <a:off x="2830" y="7817"/>
              <a:ext cx="1694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 eaLnBrk="0" hangingPunct="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 eaLnBrk="0" hangingPunct="0">
                <a:spcBef>
                  <a:spcPts val="375"/>
                </a:spcBef>
                <a:buClr>
                  <a:srgbClr val="CFD7C7"/>
                </a:buClr>
                <a:buSzPct val="8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 eaLnBrk="0" hangingPunct="0">
                <a:spcBef>
                  <a:spcPts val="375"/>
                </a:spcBef>
                <a:buClr>
                  <a:srgbClr val="E7BC2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 eaLnBrk="0" hangingPunct="0">
                <a:spcBef>
                  <a:spcPts val="375"/>
                </a:spcBef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E7BC29"/>
                </a:buClr>
                <a:buChar char="o"/>
                <a:defRPr sz="2000"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>
                  <a:latin typeface="Times New Roman" pitchFamily="18" charset="0"/>
                </a:rPr>
                <a:t>Научные сотрудники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7199" name="Line 19"/>
            <p:cNvSpPr>
              <a:spLocks noChangeShapeType="1"/>
            </p:cNvSpPr>
            <p:nvPr/>
          </p:nvSpPr>
          <p:spPr bwMode="auto">
            <a:xfrm flipH="1">
              <a:off x="4524" y="3915"/>
              <a:ext cx="989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0" name="Line 20"/>
            <p:cNvSpPr>
              <a:spLocks noChangeShapeType="1"/>
            </p:cNvSpPr>
            <p:nvPr/>
          </p:nvSpPr>
          <p:spPr bwMode="auto">
            <a:xfrm>
              <a:off x="5513" y="3915"/>
              <a:ext cx="1270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20" name="Прямая соединительная линия 19"/>
          <p:cNvCxnSpPr/>
          <p:nvPr/>
        </p:nvCxnSpPr>
        <p:spPr>
          <a:xfrm>
            <a:off x="1619250" y="2708275"/>
            <a:ext cx="0" cy="2736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619250" y="544512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219700" y="2781300"/>
            <a:ext cx="0" cy="2951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219700" y="3213100"/>
            <a:ext cx="288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219700" y="3789363"/>
            <a:ext cx="288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219700" y="4365625"/>
            <a:ext cx="288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219700" y="4941888"/>
            <a:ext cx="288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219700" y="5732463"/>
            <a:ext cx="288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619250" y="3213100"/>
            <a:ext cx="1444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619250" y="3716338"/>
            <a:ext cx="1444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619250" y="4292600"/>
            <a:ext cx="1444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619250" y="4868863"/>
            <a:ext cx="1444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619250" y="5445125"/>
            <a:ext cx="1444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2919E-27FC-4196-987C-25F064EF0BA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772400" cy="1143000"/>
          </a:xfrm>
        </p:spPr>
        <p:txBody>
          <a:bodyPr/>
          <a:lstStyle/>
          <a:p>
            <a:r>
              <a:rPr lang="ru-RU" altLang="ru-RU" sz="2800" b="1" smtClean="0"/>
              <a:t>Активность институтов в подаче заявок на конкурс грантов Правительства СПб (аспиранты)</a:t>
            </a:r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3940175" y="1466850"/>
            <a:ext cx="3311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CFD7C7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7BC2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Гуманитарные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116013" y="5157788"/>
          <a:ext cx="6173787" cy="1227137"/>
        </p:xfrm>
        <a:graphic>
          <a:graphicData uri="http://schemas.openxmlformats.org/drawingml/2006/table">
            <a:tbl>
              <a:tblPr/>
              <a:tblGrid>
                <a:gridCol w="1074652"/>
                <a:gridCol w="923603"/>
                <a:gridCol w="855946"/>
                <a:gridCol w="679369"/>
                <a:gridCol w="928325"/>
                <a:gridCol w="855946"/>
                <a:gridCol w="855946"/>
              </a:tblGrid>
              <a:tr h="245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Институт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ИФНТиТ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ИПММ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ИЭИ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ИМОП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аспирантов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Подано заявок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8" name="TextBox 4"/>
          <p:cNvSpPr txBox="1">
            <a:spLocks noChangeArrowheads="1"/>
          </p:cNvSpPr>
          <p:nvPr/>
        </p:nvSpPr>
        <p:spPr bwMode="auto">
          <a:xfrm>
            <a:off x="827088" y="1460500"/>
            <a:ext cx="3311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CFD7C7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7BC2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Физические</a:t>
            </a:r>
          </a:p>
        </p:txBody>
      </p:sp>
      <p:pic>
        <p:nvPicPr>
          <p:cNvPr id="25639" name="Picture 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819275"/>
            <a:ext cx="6408737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9B07F2-A142-46EA-8D8B-DFA607EB3974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900113" y="115888"/>
            <a:ext cx="7772400" cy="936625"/>
          </a:xfrm>
        </p:spPr>
        <p:txBody>
          <a:bodyPr/>
          <a:lstStyle/>
          <a:p>
            <a:r>
              <a:rPr lang="ru-RU" altLang="ru-RU" sz="2800" b="1" smtClean="0"/>
              <a:t>Участие аспирантов 2-го года обучения в конкурсе грантов Правительства СПб</a:t>
            </a:r>
          </a:p>
        </p:txBody>
      </p:sp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2627313" y="981075"/>
            <a:ext cx="3313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CFD7C7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7BC2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Технические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55650" y="5445125"/>
          <a:ext cx="5832475" cy="1227138"/>
        </p:xfrm>
        <a:graphic>
          <a:graphicData uri="http://schemas.openxmlformats.org/drawingml/2006/table">
            <a:tbl>
              <a:tblPr/>
              <a:tblGrid>
                <a:gridCol w="1008062"/>
                <a:gridCol w="936625"/>
                <a:gridCol w="936625"/>
                <a:gridCol w="1008063"/>
                <a:gridCol w="1008062"/>
                <a:gridCol w="935038"/>
              </a:tblGrid>
              <a:tr h="245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Институт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ИСИ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ИЭиТС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ИММиТ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ИВТОБ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ИКНиТ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аспирантов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Подано заявок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6658" name="Picture 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341438"/>
            <a:ext cx="608647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94E04-7FF4-4F38-97DE-05AC2D6E4BF4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900113" y="198438"/>
            <a:ext cx="7772400" cy="1143000"/>
          </a:xfrm>
        </p:spPr>
        <p:txBody>
          <a:bodyPr/>
          <a:lstStyle/>
          <a:p>
            <a:r>
              <a:rPr lang="ru-RU" altLang="ru-RU" sz="2800" b="1" smtClean="0"/>
              <a:t>Участие аспирантов 2-го года обучения в конкурсе грантов Правительства СПб</a:t>
            </a:r>
          </a:p>
        </p:txBody>
      </p:sp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3924300" y="1412875"/>
            <a:ext cx="3311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CFD7C7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7BC2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Гуманитарные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95288" y="5229225"/>
          <a:ext cx="6172199" cy="1227138"/>
        </p:xfrm>
        <a:graphic>
          <a:graphicData uri="http://schemas.openxmlformats.org/drawingml/2006/table">
            <a:tbl>
              <a:tblPr/>
              <a:tblGrid>
                <a:gridCol w="1074376"/>
                <a:gridCol w="923367"/>
                <a:gridCol w="855725"/>
                <a:gridCol w="679195"/>
                <a:gridCol w="928086"/>
                <a:gridCol w="855725"/>
                <a:gridCol w="855725"/>
              </a:tblGrid>
              <a:tr h="245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Институт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ИФНТиТ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ИПММ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ИЭИ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ИМОП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аспирантов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Подано заявок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86" name="TextBox 4"/>
          <p:cNvSpPr txBox="1">
            <a:spLocks noChangeArrowheads="1"/>
          </p:cNvSpPr>
          <p:nvPr/>
        </p:nvSpPr>
        <p:spPr bwMode="auto">
          <a:xfrm>
            <a:off x="539750" y="1412875"/>
            <a:ext cx="3311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CFD7C7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7BC2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Физические</a:t>
            </a:r>
          </a:p>
        </p:txBody>
      </p:sp>
      <p:pic>
        <p:nvPicPr>
          <p:cNvPr id="27687" name="Picture 4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881188"/>
            <a:ext cx="6408737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E622F-787E-41B3-97F8-33E0FF8CF0E9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000" smtClean="0"/>
              <a:t>Причины, по которым аспиранты второго года обучения не приняли участия в конкурсе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624727548"/>
              </p:ext>
            </p:extLst>
          </p:nvPr>
        </p:nvGraphicFramePr>
        <p:xfrm>
          <a:off x="755650" y="2060575"/>
          <a:ext cx="3744913" cy="38258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702"/>
                <a:gridCol w="864211"/>
              </a:tblGrid>
              <a:tr h="381063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Утрачена связь</a:t>
                      </a:r>
                      <a:endParaRPr lang="ru-RU" sz="1900" dirty="0"/>
                    </a:p>
                  </a:txBody>
                  <a:tcPr marL="91452" marR="91452" marT="45728" marB="45728"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16 %</a:t>
                      </a:r>
                      <a:endParaRPr lang="ru-RU" sz="1900" dirty="0"/>
                    </a:p>
                  </a:txBody>
                  <a:tcPr marL="91452" marR="91452" marT="45728" marB="45728"/>
                </a:tc>
              </a:tr>
              <a:tr h="96028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Загруженность на работе (не </a:t>
                      </a:r>
                      <a:r>
                        <a:rPr lang="ru-RU" sz="1900" dirty="0" err="1" smtClean="0"/>
                        <a:t>СПбПУ</a:t>
                      </a:r>
                      <a:r>
                        <a:rPr lang="ru-RU" sz="1900" dirty="0" smtClean="0"/>
                        <a:t>), нет причин</a:t>
                      </a:r>
                      <a:endParaRPr lang="ru-RU" sz="1900" dirty="0"/>
                    </a:p>
                  </a:txBody>
                  <a:tcPr marL="91452" marR="91452" marT="45728" marB="45728"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24 %</a:t>
                      </a:r>
                      <a:endParaRPr lang="ru-RU" sz="1900" dirty="0"/>
                    </a:p>
                  </a:txBody>
                  <a:tcPr marL="91452" marR="91452" marT="45728" marB="45728"/>
                </a:tc>
              </a:tr>
              <a:tr h="67067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Командировка служебная (не </a:t>
                      </a:r>
                      <a:r>
                        <a:rPr lang="ru-RU" sz="1900" dirty="0" err="1" smtClean="0"/>
                        <a:t>СПбПУ</a:t>
                      </a:r>
                      <a:r>
                        <a:rPr lang="ru-RU" sz="1900" dirty="0" smtClean="0"/>
                        <a:t>)</a:t>
                      </a:r>
                      <a:endParaRPr lang="ru-RU" sz="1900" dirty="0"/>
                    </a:p>
                  </a:txBody>
                  <a:tcPr marL="91452" marR="91452" marT="45728" marB="45728"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20 %</a:t>
                      </a:r>
                      <a:endParaRPr lang="ru-RU" sz="1900" dirty="0"/>
                    </a:p>
                  </a:txBody>
                  <a:tcPr marL="91452" marR="91452" marT="45728" marB="45728"/>
                </a:tc>
              </a:tr>
              <a:tr h="381063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Командировка</a:t>
                      </a:r>
                      <a:r>
                        <a:rPr lang="ru-RU" sz="1900" baseline="0" dirty="0" smtClean="0"/>
                        <a:t> научная</a:t>
                      </a:r>
                      <a:endParaRPr lang="ru-RU" sz="1900" dirty="0"/>
                    </a:p>
                  </a:txBody>
                  <a:tcPr marL="91452" marR="91452" marT="45728" marB="45728"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4 %</a:t>
                      </a:r>
                      <a:endParaRPr lang="ru-RU" sz="1900" dirty="0"/>
                    </a:p>
                  </a:txBody>
                  <a:tcPr marL="91452" marR="91452" marT="45728" marB="45728"/>
                </a:tc>
              </a:tr>
              <a:tr h="381063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Не имел информации</a:t>
                      </a:r>
                      <a:endParaRPr lang="ru-RU" sz="1900" dirty="0"/>
                    </a:p>
                  </a:txBody>
                  <a:tcPr marL="91452" marR="91452" marT="45728" marB="45728"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8 %</a:t>
                      </a:r>
                      <a:endParaRPr lang="ru-RU" sz="1900" dirty="0"/>
                    </a:p>
                  </a:txBody>
                  <a:tcPr marL="91452" marR="91452" marT="45728" marB="45728"/>
                </a:tc>
              </a:tr>
              <a:tr h="670671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Не гражданин РФ (условия конкурса)</a:t>
                      </a:r>
                      <a:endParaRPr lang="ru-RU" sz="1900" dirty="0"/>
                    </a:p>
                  </a:txBody>
                  <a:tcPr marL="91452" marR="91452" marT="45728" marB="45728"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12 %</a:t>
                      </a:r>
                      <a:endParaRPr lang="ru-RU" sz="1900" dirty="0"/>
                    </a:p>
                  </a:txBody>
                  <a:tcPr marL="91452" marR="91452" marT="45728" marB="45728"/>
                </a:tc>
              </a:tr>
              <a:tr h="381063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Прочие</a:t>
                      </a:r>
                      <a:endParaRPr lang="ru-RU" sz="1900" dirty="0"/>
                    </a:p>
                  </a:txBody>
                  <a:tcPr marL="91452" marR="91452" marT="45728" marB="45728"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16 %</a:t>
                      </a:r>
                      <a:endParaRPr lang="ru-RU" sz="1900" dirty="0"/>
                    </a:p>
                  </a:txBody>
                  <a:tcPr marL="91452" marR="91452" marT="45728" marB="45728"/>
                </a:tc>
              </a:tr>
            </a:tbl>
          </a:graphicData>
        </a:graphic>
      </p:graphicFrame>
      <p:pic>
        <p:nvPicPr>
          <p:cNvPr id="287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700213"/>
            <a:ext cx="28194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2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365625"/>
            <a:ext cx="3240088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BE0145-B116-490C-9EBE-A339927E575B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00113" y="1196975"/>
            <a:ext cx="7772400" cy="52562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1. Лучшие показатели: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Студенты:</a:t>
            </a:r>
          </a:p>
          <a:p>
            <a:pPr marL="450850" indent="-450850" eaLnBrk="1" fontAlgn="auto" hangingPunct="1">
              <a:spcBef>
                <a:spcPts val="580"/>
              </a:spcBef>
              <a:spcAft>
                <a:spcPts val="0"/>
              </a:spcAft>
              <a:buClrTx/>
              <a:buFont typeface="+mj-lt"/>
              <a:buAutoNum type="romanUcPeriod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Институт физ.,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нанотехн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телеком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12,86 (2014 – второе место)</a:t>
            </a:r>
          </a:p>
          <a:p>
            <a:pPr marL="450850" indent="-450850" eaLnBrk="1" fontAlgn="auto" hangingPunct="1">
              <a:spcBef>
                <a:spcPts val="580"/>
              </a:spcBef>
              <a:spcAft>
                <a:spcPts val="0"/>
              </a:spcAft>
              <a:buClrTx/>
              <a:buFont typeface="+mj-lt"/>
              <a:buAutoNum type="romanUcPeriod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Институт комп. наук и технологий – 10,36 (2014 – первое место)</a:t>
            </a:r>
          </a:p>
          <a:p>
            <a:pPr marL="400050" indent="-400050" eaLnBrk="1" fontAlgn="auto" hangingPunct="1">
              <a:spcBef>
                <a:spcPts val="580"/>
              </a:spcBef>
              <a:spcAft>
                <a:spcPts val="0"/>
              </a:spcAft>
              <a:buClrTx/>
              <a:buFont typeface="+mj-lt"/>
              <a:buAutoNum type="romanUcPeriod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Гуманитарный институт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7,8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Bef>
                <a:spcPts val="18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Аспиранты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41325" indent="-441325" eaLnBrk="1" fontAlgn="auto" hangingPunct="1">
              <a:spcBef>
                <a:spcPts val="580"/>
              </a:spcBef>
              <a:spcAft>
                <a:spcPts val="0"/>
              </a:spcAft>
              <a:buClrTx/>
              <a:buFont typeface="+mj-lt"/>
              <a:buAutoNum type="romanUcPeriod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Инженерно-строительный институт – 51,7 </a:t>
            </a:r>
          </a:p>
          <a:p>
            <a:pPr marL="441325" indent="-441325" eaLnBrk="1" fontAlgn="auto" hangingPunct="1">
              <a:spcBef>
                <a:spcPts val="580"/>
              </a:spcBef>
              <a:spcAft>
                <a:spcPts val="0"/>
              </a:spcAft>
              <a:buClrTx/>
              <a:buFont typeface="+mj-lt"/>
              <a:buAutoNum type="romanUcPeriod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Институт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ПМиМ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46,2</a:t>
            </a:r>
          </a:p>
          <a:p>
            <a:pPr marL="441325" indent="-441325" eaLnBrk="1" fontAlgn="auto" hangingPunct="1">
              <a:spcBef>
                <a:spcPts val="580"/>
              </a:spcBef>
              <a:spcAft>
                <a:spcPts val="0"/>
              </a:spcAft>
              <a:buClrTx/>
              <a:buFont typeface="+mj-lt"/>
              <a:buAutoNum type="romanUcPeriod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Институт комп. наук и технологий– 45,0 (2014 – второе место)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 Имеют высокий потенциал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ИММиТ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ИФНиТ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Показали результат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ниже своих возможностей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ИЭиТС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ИВТОБ, ИЭИ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8313" y="260350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Результаты по активности, %: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4BE571-D8F5-4CC1-86D3-6115C31C43FB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900113" y="476250"/>
            <a:ext cx="7772400" cy="1143000"/>
          </a:xfrm>
        </p:spPr>
        <p:txBody>
          <a:bodyPr/>
          <a:lstStyle/>
          <a:p>
            <a:r>
              <a:rPr lang="ru-RU" altLang="ru-RU" sz="2800" b="1" smtClean="0"/>
              <a:t>Интегральные показатели по участию университета в конкурсе грантов Правительства Санкт-Петербурга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650" y="1484313"/>
            <a:ext cx="8064500" cy="4572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Подано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заявок студентами =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349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г. =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459)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Степень участия студентов 4-6 курсов =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7,14 % (в 2014 г. = 7,8 %)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Подано заявок аспирантами =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184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2014 г. = 185)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Степень участия очных аспирантов =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39,8 % (в 2014 г. = 33,2 %)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Степень участия аспирантов 2-го года = 55.3 % (в 2014г. =72,7 %)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Выполнили среднегодовые показатели при подаче заявок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студентам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и по аспирантам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институты: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ИФНиТ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ИМОП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выполнили среднегодовые показатели при подаче заявок институты: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ИСИ,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ИММиТ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ИЭиТС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ИППМиМ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ИКНиТ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ИВТОБ, ИЭИ, ГИ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ru-RU" sz="1800" dirty="0"/>
          </a:p>
          <a:p>
            <a:pPr>
              <a:defRPr/>
            </a:pPr>
            <a:endParaRPr lang="ru-RU" sz="1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04AB6F-313E-40FD-B077-270D888B186A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539750" y="692150"/>
            <a:ext cx="8132763" cy="792163"/>
          </a:xfrm>
        </p:spPr>
        <p:txBody>
          <a:bodyPr/>
          <a:lstStyle/>
          <a:p>
            <a:pPr algn="ctr"/>
            <a:r>
              <a:rPr lang="ru-RU" altLang="ru-RU" sz="2600" b="1" smtClean="0"/>
              <a:t>ПРОБЛЕМЫ </a:t>
            </a:r>
            <a:br>
              <a:rPr lang="ru-RU" altLang="ru-RU" sz="2600" b="1" smtClean="0"/>
            </a:br>
            <a:r>
              <a:rPr lang="ru-RU" altLang="ru-RU" sz="2600" b="1" smtClean="0"/>
              <a:t>развития конкурсной деятельности</a:t>
            </a:r>
            <a:r>
              <a:rPr lang="ru-RU" altLang="ru-RU" sz="2600" smtClean="0"/>
              <a:t/>
            </a:r>
            <a:br>
              <a:rPr lang="ru-RU" altLang="ru-RU" sz="2600" smtClean="0"/>
            </a:br>
            <a:r>
              <a:rPr lang="ru-RU" altLang="ru-RU" sz="2600" b="1" smtClean="0"/>
              <a:t>молодых ученых</a:t>
            </a:r>
          </a:p>
        </p:txBody>
      </p:sp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684213" y="1412875"/>
            <a:ext cx="7848600" cy="506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CFD7C7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7BC2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ru-RU" altLang="ru-RU" sz="1900">
                <a:latin typeface="Arial" charset="0"/>
              </a:rPr>
              <a:t>Отсутствует Концепция и Программа развития молодежной науки Университета, в том числе и по участию в конкурсах научных работ, отражающие ресурсные, организационные, финансовые, информационные и др. направления деятельности.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ru-RU" altLang="ru-RU" sz="19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ru-RU" altLang="ru-RU" sz="1900">
                <a:latin typeface="Arial" charset="0"/>
              </a:rPr>
              <a:t>Отсутствует механизм учета результатов молодежных конкурсов при оценке научной деятельности Институтов.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ru-RU" altLang="ru-RU" sz="19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ru-RU" altLang="ru-RU" sz="1900">
                <a:latin typeface="Arial" charset="0"/>
              </a:rPr>
              <a:t>Отсутствует достаточная мотивация у участников конкурсов (студенты, аспиранты), а также Институтов (зам. директора по НИР, зам. директора по НИРС, директор Института, зав. кафедрой) в необходимости участия в конкурсах.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ru-RU" altLang="ru-RU" sz="19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ru-RU" altLang="ru-RU" sz="1900">
                <a:latin typeface="Arial" charset="0"/>
              </a:rPr>
              <a:t>Нет единой базы Участников, сбора, учета, обработки и анализа данных, доведения информации в рамках проводимых конкурсов.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66F12F-035F-4503-AC2E-36AA6256946B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539750" y="692150"/>
            <a:ext cx="8132763" cy="792163"/>
          </a:xfrm>
        </p:spPr>
        <p:txBody>
          <a:bodyPr/>
          <a:lstStyle/>
          <a:p>
            <a:pPr algn="ctr"/>
            <a:r>
              <a:rPr lang="ru-RU" altLang="ru-RU" sz="2200" b="1" smtClean="0"/>
              <a:t>ПРЕДЛОЖЕНИЯ</a:t>
            </a:r>
            <a:r>
              <a:rPr lang="ru-RU" altLang="ru-RU" sz="2200" smtClean="0"/>
              <a:t/>
            </a:r>
            <a:br>
              <a:rPr lang="ru-RU" altLang="ru-RU" sz="2200" smtClean="0"/>
            </a:br>
            <a:r>
              <a:rPr lang="ru-RU" altLang="ru-RU" sz="2200" b="1" smtClean="0"/>
              <a:t>по совершенствованию организации участия университета в молодежных конкурсах научных работ</a:t>
            </a:r>
          </a:p>
        </p:txBody>
      </p:sp>
      <p:sp>
        <p:nvSpPr>
          <p:cNvPr id="32771" name="TextBox 3"/>
          <p:cNvSpPr txBox="1">
            <a:spLocks noChangeArrowheads="1"/>
          </p:cNvSpPr>
          <p:nvPr/>
        </p:nvSpPr>
        <p:spPr bwMode="auto">
          <a:xfrm>
            <a:off x="468313" y="1557338"/>
            <a:ext cx="8280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CFD7C7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7BC29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7BC29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ru-RU" altLang="ru-RU" sz="1800">
                <a:latin typeface="Arial" charset="0"/>
              </a:rPr>
              <a:t>Разработать Концепцию и Программу развития молодежной науки Университета в которых уточнить понятия «молодежная наука», критерии и показатели ее оценки, мероприятия по развитию и повышению эффективности, координации деятельности, включая взаимодействие структурных подразделений СПбПУ и сторонних организаций.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ru-RU" altLang="ru-RU" sz="1800">
                <a:latin typeface="Arial" charset="0"/>
              </a:rPr>
              <a:t>Разработать Положение по учету результатов молодежных конкурсов при оценке научной деятельности Институтов.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ru-RU" altLang="ru-RU" sz="1800">
                <a:latin typeface="Arial" charset="0"/>
              </a:rPr>
              <a:t>Разработать Положение об аттестации аспирантов, включив в него раздел об участии аспирантов в конкурсах научных работ.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ru-RU" altLang="ru-RU" sz="1800">
                <a:latin typeface="Arial" charset="0"/>
              </a:rPr>
              <a:t>Разработать предложения по дополнительному стимулированию участия Институтов в конкурсах научных работ студентов, аспирантов и молодых ученых, в том числе в рамках Программы 5-100-2020.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ru-RU" altLang="ru-RU" sz="1800">
                <a:latin typeface="Arial" charset="0"/>
              </a:rPr>
              <a:t>Продолжить работу по формированию единой базы Участников, сбора, учета, обработки и анализа данных, доведения информации в рамках проводимых конкурсов.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4D6EF-5461-4CD1-A866-78B3DCD6C7A3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smtClean="0"/>
              <a:t>Результаты участия СПбПУ в конкурсе грантов Президента РФ для молодых ученых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088" y="1484313"/>
          <a:ext cx="7777162" cy="4662486"/>
        </p:xfrm>
        <a:graphic>
          <a:graphicData uri="http://schemas.openxmlformats.org/drawingml/2006/table">
            <a:tbl>
              <a:tblPr/>
              <a:tblGrid>
                <a:gridCol w="1296034"/>
                <a:gridCol w="2902934"/>
                <a:gridCol w="856375"/>
                <a:gridCol w="855429"/>
                <a:gridCol w="933195"/>
                <a:gridCol w="933195"/>
              </a:tblGrid>
              <a:tr h="606511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Рейтинг СПбПУ среди вузов РФ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7" marR="48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8" marR="489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8" marR="489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7" marR="48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02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Рейтинг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г.</a:t>
                      </a:r>
                    </a:p>
                  </a:txBody>
                  <a:tcPr marL="48937" marR="48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Университеты</a:t>
                      </a:r>
                    </a:p>
                  </a:txBody>
                  <a:tcPr marL="48937" marR="48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победителей</a:t>
                      </a:r>
                    </a:p>
                  </a:txBody>
                  <a:tcPr marL="48937" marR="48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8" marR="489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8" marR="489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7" marR="48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513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МГУ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СПбГУ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3-4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МГТУ им. Баумана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9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3-4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Томский политехнический 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университет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БелГУ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МАИ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4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7-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СПбПУ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15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МЭИ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9718D-17A9-49DE-876F-3D3AE3A718D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900113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 eaLnBrk="0" hangingPunct="0">
              <a:defRPr/>
            </a:pPr>
            <a:r>
              <a:rPr lang="ru-RU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Результаты участия СПбПУ в конкурсе грантов Президента РФ для молодых ученых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00113" y="1557338"/>
          <a:ext cx="7559675" cy="4933950"/>
        </p:xfrm>
        <a:graphic>
          <a:graphicData uri="http://schemas.openxmlformats.org/drawingml/2006/table">
            <a:tbl>
              <a:tblPr/>
              <a:tblGrid>
                <a:gridCol w="839697"/>
                <a:gridCol w="1800282"/>
                <a:gridCol w="1200188"/>
                <a:gridCol w="1200188"/>
                <a:gridCol w="1259660"/>
                <a:gridCol w="1259660"/>
              </a:tblGrid>
              <a:tr h="736723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Рейтинг СПбПУ среди вузов СПб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6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Рейтинг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2015 г.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Университеты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СПбГУ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СПбПУ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67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ИТМО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21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4-5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ЛЭТИ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«Горный» университет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0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6-7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РГПУ им. А.И. Герцена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61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ГУАП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640AD-66D1-4B4B-98D1-F34AF8048DB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smtClean="0"/>
              <a:t>Результаты участия СПбПУ в конкурсе медалей РАН с премиями для молодых ученых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088" y="1700213"/>
          <a:ext cx="7777162" cy="4321175"/>
        </p:xfrm>
        <a:graphic>
          <a:graphicData uri="http://schemas.openxmlformats.org/drawingml/2006/table">
            <a:tbl>
              <a:tblPr/>
              <a:tblGrid>
                <a:gridCol w="4665790"/>
                <a:gridCol w="1555686"/>
                <a:gridCol w="1555686"/>
              </a:tblGrid>
              <a:tr h="115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Университеты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победителей 2013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победителей 2014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МГУ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77">
                <a:tc>
                  <a:txBody>
                    <a:bodyPr/>
                    <a:lstStyle/>
                    <a:p>
                      <a:pPr marL="19050" marR="0" lvl="0" indent="-190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Томский политехнический университет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СПб ИТМО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(5)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" marR="0" lvl="0" indent="-190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" marR="0" lvl="0" indent="-190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СПбПУ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 lvl="0" indent="-190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 lvl="0" indent="-190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EE73A-7871-40F7-998B-488F3EE33E1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smtClean="0"/>
              <a:t>Результаты участия СПбПУ в конкурсе медалей РАН с премиями для студентов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088" y="1700213"/>
          <a:ext cx="7777162" cy="4687923"/>
        </p:xfrm>
        <a:graphic>
          <a:graphicData uri="http://schemas.openxmlformats.org/drawingml/2006/table">
            <a:tbl>
              <a:tblPr/>
              <a:tblGrid>
                <a:gridCol w="1008608"/>
                <a:gridCol w="2880320"/>
                <a:gridCol w="2016224"/>
                <a:gridCol w="1872010"/>
              </a:tblGrid>
              <a:tr h="792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Рейтинг 2014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Университеты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победителей 2013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победителей 2014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Томский политехнический университет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985">
                <a:tc>
                  <a:txBody>
                    <a:bodyPr/>
                    <a:lstStyle/>
                    <a:p>
                      <a:pPr marL="19050" marR="0" lvl="0" indent="-190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" marR="0" lvl="0" indent="-190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Томский гос. университет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МГУ им. Ломоносова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Академический университет, Новосибирский НИ ГУ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" marR="0" lvl="0" indent="-190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/ 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" marR="0" lvl="0" indent="-190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/ 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16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МФТИ (ГУ), НИЯУ «МИФИ»,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Казанск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ФУ, РУДН,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Самарск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ГТУ, Петр. ГУ,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Балт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ФУ,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Волгогр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ГТУ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" marR="0" lvl="0" indent="-190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" marR="0" lvl="0" indent="-190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СПбПУ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 lvl="0" indent="-190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2012 - 4</a:t>
                      </a:r>
                    </a:p>
                    <a:p>
                      <a:pPr marL="19050" marR="0" lvl="0" indent="-190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2013 - 0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 lvl="0" indent="-190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FA8A8C-CC40-4617-AC52-E88F110C74D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smtClean="0"/>
              <a:t>Итоги подачи заявок на конкурсы грантов Правительства Санкт-Петербурга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4213" y="1557338"/>
          <a:ext cx="7632699" cy="4695825"/>
        </p:xfrm>
        <a:graphic>
          <a:graphicData uri="http://schemas.openxmlformats.org/drawingml/2006/table">
            <a:tbl>
              <a:tblPr/>
              <a:tblGrid>
                <a:gridCol w="1163366"/>
                <a:gridCol w="872204"/>
                <a:gridCol w="756565"/>
                <a:gridCol w="814525"/>
                <a:gridCol w="872705"/>
                <a:gridCol w="1929222"/>
                <a:gridCol w="1224112"/>
              </a:tblGrid>
              <a:tr h="42674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Вуз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Аспиранты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Динамика, %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/ 2014 / 2015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2015 / 2014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СПбПУ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504/ 644/ 562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- 12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6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СПбГУ ИТМО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271 / 299/ 461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+54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СПбГУ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 / 102/ 133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+30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6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СПбГЭТУ (ЛЭТИ)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/ 40 / 48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+20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Горный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/ 101/ 109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+8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6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РГПУ им. А.И. Герцена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/ 27/ 52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+88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6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СПбГТИ (ТУ)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/ 40/ 38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9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СПбГУАП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/ 18/ 28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+63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СПбГАСУ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/ 51/ 38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- 25 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РГГМУ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/ 24/ 33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+ 37</a:t>
                      </a:r>
                    </a:p>
                  </a:txBody>
                  <a:tcPr marL="63943" marR="639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7F04D-FAF8-4CF8-8EA6-26A1F959778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smtClean="0"/>
              <a:t>Показатели оценки деятельности в рамках конкурсов</a:t>
            </a:r>
            <a:endParaRPr lang="ru-RU" altLang="ru-RU" sz="3200" smtClean="0"/>
          </a:p>
        </p:txBody>
      </p:sp>
      <p:sp>
        <p:nvSpPr>
          <p:cNvPr id="13315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b="1" smtClean="0"/>
              <a:t>При подаче заявок   </a:t>
            </a:r>
          </a:p>
          <a:p>
            <a:pPr>
              <a:buFont typeface="Wingdings 2" pitchFamily="18" charset="2"/>
              <a:buNone/>
            </a:pPr>
            <a:endParaRPr lang="ru-RU" altLang="ru-RU" smtClean="0"/>
          </a:p>
          <a:p>
            <a:r>
              <a:rPr lang="ru-RU" altLang="ru-RU" i="1" smtClean="0"/>
              <a:t>Активность</a:t>
            </a:r>
            <a:r>
              <a:rPr lang="ru-RU" altLang="ru-RU" smtClean="0"/>
              <a:t> = Количество поданных заявок / Количество участников* 100 %</a:t>
            </a:r>
          </a:p>
          <a:p>
            <a:endParaRPr lang="ru-RU" altLang="ru-RU" smtClean="0"/>
          </a:p>
          <a:p>
            <a:pPr>
              <a:buFont typeface="Wingdings 2" pitchFamily="18" charset="2"/>
              <a:buNone/>
            </a:pPr>
            <a:r>
              <a:rPr lang="ru-RU" altLang="ru-RU" sz="2000" smtClean="0"/>
              <a:t>*- студенты 4-6 курсов, аспиранты очной формы обучения</a:t>
            </a:r>
          </a:p>
          <a:p>
            <a:pPr>
              <a:buFont typeface="Wingdings 2" pitchFamily="18" charset="2"/>
              <a:buNone/>
            </a:pPr>
            <a:endParaRPr lang="ru-RU" altLang="ru-RU" smtClean="0"/>
          </a:p>
          <a:p>
            <a:pPr>
              <a:buFont typeface="Wingdings 2" pitchFamily="18" charset="2"/>
              <a:buNone/>
            </a:pPr>
            <a:r>
              <a:rPr lang="ru-RU" altLang="ru-RU" b="1" smtClean="0"/>
              <a:t>При подведении итогов   </a:t>
            </a:r>
          </a:p>
          <a:p>
            <a:r>
              <a:rPr lang="ru-RU" altLang="ru-RU" i="1" smtClean="0"/>
              <a:t>Результативность</a:t>
            </a:r>
            <a:r>
              <a:rPr lang="ru-RU" altLang="ru-RU" smtClean="0"/>
              <a:t> = Количество победителей /  кол-во поданных заявок * 100 %</a:t>
            </a:r>
          </a:p>
          <a:p>
            <a:endParaRPr lang="ru-RU" altLang="ru-RU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F561F-922C-4951-97C5-031CF4ED269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914400" y="414338"/>
            <a:ext cx="7772400" cy="1143000"/>
          </a:xfrm>
        </p:spPr>
        <p:txBody>
          <a:bodyPr/>
          <a:lstStyle/>
          <a:p>
            <a:r>
              <a:rPr lang="ru-RU" altLang="ru-RU" sz="2800" b="1" smtClean="0"/>
              <a:t>Результаты участия студентов СПбПУ </a:t>
            </a:r>
            <a:br>
              <a:rPr lang="ru-RU" altLang="ru-RU" sz="2800" b="1" smtClean="0"/>
            </a:br>
            <a:r>
              <a:rPr lang="ru-RU" altLang="ru-RU" sz="2800" b="1" smtClean="0"/>
              <a:t>в конкурсе грантов </a:t>
            </a:r>
            <a:br>
              <a:rPr lang="ru-RU" altLang="ru-RU" sz="2800" b="1" smtClean="0"/>
            </a:br>
            <a:r>
              <a:rPr lang="ru-RU" altLang="ru-RU" sz="2800" b="1" smtClean="0"/>
              <a:t>Правительства Санкт-Петербурга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1550" y="1844675"/>
          <a:ext cx="7561263" cy="3816350"/>
        </p:xfrm>
        <a:graphic>
          <a:graphicData uri="http://schemas.openxmlformats.org/drawingml/2006/table">
            <a:tbl>
              <a:tblPr/>
              <a:tblGrid>
                <a:gridCol w="2016274"/>
                <a:gridCol w="864096"/>
                <a:gridCol w="864096"/>
                <a:gridCol w="936104"/>
                <a:gridCol w="1008112"/>
                <a:gridCol w="1008112"/>
                <a:gridCol w="864469"/>
              </a:tblGrid>
              <a:tr h="536374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2013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2014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2015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2750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Подано/ Планировалось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336/300</a:t>
                      </a: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405/350</a:t>
                      </a: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385/340</a:t>
                      </a: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386/377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459/365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349/ 320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275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Средняя активность по университету, 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5,9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5,7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5,6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7,8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7,14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238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Выиграно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</a:t>
                      </a: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238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Результативность, 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19,1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24,7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21,6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18,4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96108-2902-4356-8EBB-36A5160CC87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1237</TotalTime>
  <Words>1793</Words>
  <Application>Microsoft Office PowerPoint</Application>
  <PresentationFormat>Экран (4:3)</PresentationFormat>
  <Paragraphs>694</Paragraphs>
  <Slides>27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Справедливость</vt:lpstr>
      <vt:lpstr>  Результаты участия СПбПУ в конкурсах научных работ</vt:lpstr>
      <vt:lpstr>Слайд 2</vt:lpstr>
      <vt:lpstr>Результаты участия СПбПУ в конкурсе грантов Президента РФ для молодых ученых</vt:lpstr>
      <vt:lpstr>Слайд 4</vt:lpstr>
      <vt:lpstr>Результаты участия СПбПУ в конкурсе медалей РАН с премиями для молодых ученых</vt:lpstr>
      <vt:lpstr>Результаты участия СПбПУ в конкурсе медалей РАН с премиями для студентов</vt:lpstr>
      <vt:lpstr>Итоги подачи заявок на конкурсы грантов Правительства Санкт-Петербурга </vt:lpstr>
      <vt:lpstr>Показатели оценки деятельности в рамках конкурсов</vt:lpstr>
      <vt:lpstr>Результаты участия студентов СПбПУ  в конкурсе грантов  Правительства Санкт-Петербурга</vt:lpstr>
      <vt:lpstr>Слайд 10</vt:lpstr>
      <vt:lpstr>Гранты Правительства Санкт-Петербурга для студентов и аспирантов</vt:lpstr>
      <vt:lpstr>Этапы проведения конкурса грантов Правительства Санкт-Петербурга</vt:lpstr>
      <vt:lpstr>Зачем участвовать ?? Как участвовать ??</vt:lpstr>
      <vt:lpstr>Слайд 14</vt:lpstr>
      <vt:lpstr>Результаты подачи заявок на конкурс грантов Правительства Санкт-Петербурга</vt:lpstr>
      <vt:lpstr>Результаты подачи заявок на конкурс грантов Правительства Санкт-Петербурга</vt:lpstr>
      <vt:lpstr>Активность институтов в подаче заявок на конкурс грантов Правительства СПб (студенты)</vt:lpstr>
      <vt:lpstr>Активность институтов в подаче заявок на конкурс грантов Правительства СПб (студенты)</vt:lpstr>
      <vt:lpstr>Активность институтов в подаче заявок на конкурс грантов Правительства СПб (аспиранты)</vt:lpstr>
      <vt:lpstr>Активность институтов в подаче заявок на конкурс грантов Правительства СПб (аспиранты)</vt:lpstr>
      <vt:lpstr>Участие аспирантов 2-го года обучения в конкурсе грантов Правительства СПб</vt:lpstr>
      <vt:lpstr>Участие аспирантов 2-го года обучения в конкурсе грантов Правительства СПб</vt:lpstr>
      <vt:lpstr>Причины, по которым аспиранты второго года обучения не приняли участия в конкурсе</vt:lpstr>
      <vt:lpstr>Слайд 24</vt:lpstr>
      <vt:lpstr>Интегральные показатели по участию университета в конкурсе грантов Правительства Санкт-Петербурга</vt:lpstr>
      <vt:lpstr>ПРОБЛЕМЫ  развития конкурсной деятельности молодых ученых</vt:lpstr>
      <vt:lpstr>ПРЕДЛОЖЕНИЯ по совершенствованию организации участия университета в молодежных конкурсах научных работ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участия СПбГПУ в конкурсах научных работ в первом полугодии 2013 года и направления развития конкурсной деятельности.</dc:title>
  <dc:creator>PC</dc:creator>
  <cp:lastModifiedBy>cmm</cp:lastModifiedBy>
  <cp:revision>197</cp:revision>
  <cp:lastPrinted>2015-06-22T11:27:38Z</cp:lastPrinted>
  <dcterms:created xsi:type="dcterms:W3CDTF">2013-06-22T06:52:01Z</dcterms:created>
  <dcterms:modified xsi:type="dcterms:W3CDTF">2015-06-23T09:42:33Z</dcterms:modified>
</cp:coreProperties>
</file>