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4" r:id="rId4"/>
    <p:sldId id="285" r:id="rId5"/>
    <p:sldId id="286" r:id="rId6"/>
    <p:sldId id="287" r:id="rId7"/>
    <p:sldId id="288" r:id="rId8"/>
    <p:sldId id="290" r:id="rId9"/>
    <p:sldId id="292" r:id="rId10"/>
    <p:sldId id="259" r:id="rId11"/>
    <p:sldId id="264" r:id="rId12"/>
    <p:sldId id="293" r:id="rId13"/>
    <p:sldId id="294" r:id="rId14"/>
    <p:sldId id="295" r:id="rId15"/>
    <p:sldId id="273" r:id="rId16"/>
    <p:sldId id="274" r:id="rId17"/>
    <p:sldId id="300" r:id="rId18"/>
    <p:sldId id="297" r:id="rId19"/>
    <p:sldId id="296" r:id="rId20"/>
    <p:sldId id="298" r:id="rId21"/>
    <p:sldId id="281" r:id="rId22"/>
    <p:sldId id="299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92" autoAdjust="0"/>
  </p:normalViewPr>
  <p:slideViewPr>
    <p:cSldViewPr>
      <p:cViewPr>
        <p:scale>
          <a:sx n="80" d="100"/>
          <a:sy n="80" d="100"/>
        </p:scale>
        <p:origin x="-123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rofanov\Documents\&#1050;&#1085;&#1080;&#1075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rofanov\Documents\&#1050;&#1085;&#1080;&#1075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rofanov\Documents\&#1050;&#1085;&#1080;&#1075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Динамика числа публикаций в </a:t>
            </a:r>
            <a:r>
              <a:rPr lang="en-US" sz="1400"/>
              <a:t>WoS</a:t>
            </a:r>
            <a:endParaRPr lang="ru-RU" sz="1400"/>
          </a:p>
        </c:rich>
      </c:tx>
    </c:title>
    <c:plotArea>
      <c:layout/>
      <c:barChart>
        <c:barDir val="col"/>
        <c:grouping val="clustered"/>
        <c:ser>
          <c:idx val="1"/>
          <c:order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Лист1!$L$7:$L$11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Лист1!$M$7:$M$11</c:f>
              <c:numCache>
                <c:formatCode>General</c:formatCode>
                <c:ptCount val="5"/>
                <c:pt idx="0">
                  <c:v>234</c:v>
                </c:pt>
                <c:pt idx="1">
                  <c:v>253</c:v>
                </c:pt>
                <c:pt idx="2">
                  <c:v>273</c:v>
                </c:pt>
                <c:pt idx="3">
                  <c:v>351</c:v>
                </c:pt>
                <c:pt idx="4">
                  <c:v>710</c:v>
                </c:pt>
              </c:numCache>
            </c:numRef>
          </c:val>
        </c:ser>
        <c:dLbls/>
        <c:axId val="87230336"/>
        <c:axId val="87231872"/>
      </c:barChart>
      <c:catAx>
        <c:axId val="872303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7231872"/>
        <c:crosses val="autoZero"/>
        <c:auto val="1"/>
        <c:lblAlgn val="ctr"/>
        <c:lblOffset val="100"/>
      </c:catAx>
      <c:valAx>
        <c:axId val="872318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7230336"/>
        <c:crosses val="autoZero"/>
        <c:crossBetween val="between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Динамика числа публикаций в </a:t>
            </a:r>
            <a:r>
              <a:rPr lang="en-US" sz="1400"/>
              <a:t>Scopus</a:t>
            </a:r>
            <a:endParaRPr lang="ru-RU" sz="1400"/>
          </a:p>
        </c:rich>
      </c:tx>
    </c:title>
    <c:plotArea>
      <c:layout/>
      <c:barChart>
        <c:barDir val="col"/>
        <c:grouping val="clustered"/>
        <c:ser>
          <c:idx val="1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Лист1!$L$7:$L$11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Лист1!$N$7:$N$11</c:f>
              <c:numCache>
                <c:formatCode>General</c:formatCode>
                <c:ptCount val="5"/>
                <c:pt idx="0">
                  <c:v>388</c:v>
                </c:pt>
                <c:pt idx="1">
                  <c:v>431</c:v>
                </c:pt>
                <c:pt idx="2">
                  <c:v>484</c:v>
                </c:pt>
                <c:pt idx="3">
                  <c:v>526</c:v>
                </c:pt>
                <c:pt idx="4">
                  <c:v>1166</c:v>
                </c:pt>
              </c:numCache>
            </c:numRef>
          </c:val>
        </c:ser>
        <c:dLbls/>
        <c:axId val="87268352"/>
        <c:axId val="87274240"/>
      </c:barChart>
      <c:catAx>
        <c:axId val="872683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7274240"/>
        <c:crosses val="autoZero"/>
        <c:auto val="1"/>
        <c:lblAlgn val="ctr"/>
        <c:lblOffset val="100"/>
      </c:catAx>
      <c:valAx>
        <c:axId val="872742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7268352"/>
        <c:crosses val="autoZero"/>
        <c:crossBetween val="between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Динамика числа публикаций в </a:t>
            </a:r>
            <a:r>
              <a:rPr lang="en-US" sz="1400"/>
              <a:t>SCOPUS</a:t>
            </a:r>
            <a:endParaRPr lang="ru-RU" sz="1400"/>
          </a:p>
        </c:rich>
      </c:tx>
    </c:title>
    <c:plotArea>
      <c:layout>
        <c:manualLayout>
          <c:layoutTarget val="inner"/>
          <c:xMode val="edge"/>
          <c:yMode val="edge"/>
          <c:x val="0.10423135197592751"/>
          <c:y val="0.17651745562822427"/>
          <c:w val="0.86390818776961054"/>
          <c:h val="0.59862341064886171"/>
        </c:manualLayout>
      </c:layout>
      <c:lineChart>
        <c:grouping val="standard"/>
        <c:ser>
          <c:idx val="0"/>
          <c:order val="0"/>
          <c:tx>
            <c:v>2014</c:v>
          </c:tx>
          <c:spPr>
            <a:ln w="19050"/>
          </c:spPr>
          <c:cat>
            <c:numRef>
              <c:f>Лист1!$A$1:$A$18</c:f>
              <c:numCache>
                <c:formatCode>d\-mmm</c:formatCode>
                <c:ptCount val="1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</c:numCache>
            </c:numRef>
          </c:cat>
          <c:val>
            <c:numRef>
              <c:f>Лист1!$B$1:$B$18</c:f>
              <c:numCache>
                <c:formatCode>General</c:formatCode>
                <c:ptCount val="18"/>
                <c:pt idx="0">
                  <c:v>15</c:v>
                </c:pt>
                <c:pt idx="1">
                  <c:v>89</c:v>
                </c:pt>
                <c:pt idx="2">
                  <c:v>160</c:v>
                </c:pt>
                <c:pt idx="3">
                  <c:v>216</c:v>
                </c:pt>
                <c:pt idx="4">
                  <c:v>274</c:v>
                </c:pt>
                <c:pt idx="5">
                  <c:v>315</c:v>
                </c:pt>
                <c:pt idx="6">
                  <c:v>364</c:v>
                </c:pt>
                <c:pt idx="7">
                  <c:v>440</c:v>
                </c:pt>
                <c:pt idx="8">
                  <c:v>510</c:v>
                </c:pt>
                <c:pt idx="9">
                  <c:v>565</c:v>
                </c:pt>
                <c:pt idx="10">
                  <c:v>599</c:v>
                </c:pt>
                <c:pt idx="11">
                  <c:v>710</c:v>
                </c:pt>
                <c:pt idx="12">
                  <c:v>890</c:v>
                </c:pt>
                <c:pt idx="13">
                  <c:v>1018</c:v>
                </c:pt>
                <c:pt idx="14">
                  <c:v>1065</c:v>
                </c:pt>
                <c:pt idx="15">
                  <c:v>1099</c:v>
                </c:pt>
                <c:pt idx="16">
                  <c:v>1120</c:v>
                </c:pt>
                <c:pt idx="17">
                  <c:v>1130</c:v>
                </c:pt>
              </c:numCache>
            </c:numRef>
          </c:val>
        </c:ser>
        <c:ser>
          <c:idx val="1"/>
          <c:order val="1"/>
          <c:tx>
            <c:v>2015</c:v>
          </c:tx>
          <c:cat>
            <c:numRef>
              <c:f>Лист1!$A$1:$A$18</c:f>
              <c:numCache>
                <c:formatCode>d\-mmm</c:formatCode>
                <c:ptCount val="1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</c:numCache>
            </c:numRef>
          </c:cat>
          <c:val>
            <c:numRef>
              <c:f>Лист1!$C$1:$C$18</c:f>
              <c:numCache>
                <c:formatCode>General</c:formatCode>
                <c:ptCount val="18"/>
                <c:pt idx="0">
                  <c:v>31</c:v>
                </c:pt>
                <c:pt idx="1">
                  <c:v>99</c:v>
                </c:pt>
                <c:pt idx="2">
                  <c:v>170</c:v>
                </c:pt>
                <c:pt idx="3">
                  <c:v>236</c:v>
                </c:pt>
                <c:pt idx="4">
                  <c:v>289</c:v>
                </c:pt>
                <c:pt idx="5">
                  <c:v>331</c:v>
                </c:pt>
                <c:pt idx="6">
                  <c:v>384</c:v>
                </c:pt>
                <c:pt idx="7">
                  <c:v>461</c:v>
                </c:pt>
                <c:pt idx="8">
                  <c:v>565</c:v>
                </c:pt>
                <c:pt idx="9">
                  <c:v>695</c:v>
                </c:pt>
                <c:pt idx="10">
                  <c:v>872</c:v>
                </c:pt>
                <c:pt idx="11">
                  <c:v>934</c:v>
                </c:pt>
                <c:pt idx="12">
                  <c:v>991</c:v>
                </c:pt>
              </c:numCache>
            </c:numRef>
          </c:val>
        </c:ser>
        <c:dLbls/>
        <c:marker val="1"/>
        <c:axId val="108799872"/>
        <c:axId val="108801408"/>
      </c:lineChart>
      <c:dateAx>
        <c:axId val="108799872"/>
        <c:scaling>
          <c:orientation val="minMax"/>
        </c:scaling>
        <c:axPos val="b"/>
        <c:numFmt formatCode="d\-mmm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8801408"/>
        <c:crosses val="autoZero"/>
        <c:auto val="1"/>
        <c:lblOffset val="100"/>
        <c:baseTimeUnit val="months"/>
      </c:dateAx>
      <c:valAx>
        <c:axId val="1088014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8799872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67550392548618621"/>
          <c:y val="0.53146309794289492"/>
          <c:w val="0.20316731300740956"/>
          <c:h val="0.1955399866358219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304E6-C9B3-4C1E-8B5D-CD871D704BE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DEABF-AFA9-4B4E-8868-7252FE3A4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293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714F9-3362-49B5-8389-BD0F91339B61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C1966-7F64-4BC8-8320-89D4A85BF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46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452E-F220-4720-93BA-1A5EE8EAAAA1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31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FD62-9B88-4722-BC42-7D6F34604B58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43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5AAF-C407-489C-B401-88880B023CB7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6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122B-B4E4-48D4-98BF-3D9F7D289DA8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27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E12-5AB2-46B8-B12C-890EDD595DF1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09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337-10B2-4661-AAEA-CC3D4A7B3854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61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6EA0-D8A6-4B9F-847B-098013FA310B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323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7EFA-7133-41CE-9331-023D4B55803D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36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ECB9-2DC6-4AB5-814A-1B786603C0DB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4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B0C-E4FB-4DE8-B46A-13E6CB21E431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71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0295-1B48-402E-8838-59001AE4F56C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11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9BCE-70E7-4C07-8478-07C2D4D34191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F5672-0492-4A22-A56D-F90CB04F4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00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59228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 ходе реализации </a:t>
            </a:r>
            <a:br>
              <a:rPr lang="ru-RU" sz="3600" b="1" dirty="0" smtClean="0"/>
            </a:br>
            <a:r>
              <a:rPr lang="ru-RU" sz="3600" b="1" dirty="0" smtClean="0"/>
              <a:t>Программы «5-100-2010» </a:t>
            </a:r>
            <a:br>
              <a:rPr lang="ru-RU" sz="3600" b="1" dirty="0" smtClean="0"/>
            </a:br>
            <a:r>
              <a:rPr lang="ru-RU" sz="3600" b="1" dirty="0" smtClean="0"/>
              <a:t>в области научной деятельности </a:t>
            </a:r>
            <a:br>
              <a:rPr lang="ru-RU" sz="3600" b="1" dirty="0" smtClean="0"/>
            </a:br>
            <a:r>
              <a:rPr lang="ru-RU" sz="3600" b="1" dirty="0" smtClean="0"/>
              <a:t>в 2015 году</a:t>
            </a:r>
            <a:r>
              <a:rPr lang="ru-RU" sz="3600" dirty="0"/>
              <a:t> 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509120"/>
            <a:ext cx="6152728" cy="1345704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00B0F0"/>
                </a:solidFill>
              </a:rPr>
              <a:t>Директор Департамента научно-организационной деятельности </a:t>
            </a:r>
          </a:p>
          <a:p>
            <a:pPr algn="l" eaLnBrk="1" hangingPunct="1"/>
            <a:r>
              <a:rPr lang="ru-RU" sz="2400" dirty="0" smtClean="0">
                <a:solidFill>
                  <a:srgbClr val="00B0F0"/>
                </a:solidFill>
              </a:rPr>
              <a:t>Митрофанов А.М.</a:t>
            </a:r>
          </a:p>
        </p:txBody>
      </p:sp>
    </p:spTree>
    <p:extLst>
      <p:ext uri="{BB962C8B-B14F-4D97-AF65-F5344CB8AC3E}">
        <p14:creationId xmlns:p14="http://schemas.microsoft.com/office/powerpoint/2010/main" xmlns="" val="323505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4320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Показатели публикационной активности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799" y="5096510"/>
            <a:ext cx="3960440" cy="7807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Для роста показателей требуются разнонаправленные действия!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80728"/>
            <a:ext cx="26642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Программа «5-100-2020»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980728"/>
            <a:ext cx="266429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Рейтинг </a:t>
            </a:r>
            <a:r>
              <a:rPr lang="en-US" dirty="0" smtClean="0"/>
              <a:t>QS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980728"/>
            <a:ext cx="26642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Рейтинг </a:t>
            </a:r>
            <a:r>
              <a:rPr lang="en-US" dirty="0" smtClean="0"/>
              <a:t>THE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704143"/>
            <a:ext cx="266429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dirty="0" smtClean="0"/>
              <a:t>Число публикаций </a:t>
            </a:r>
            <a:r>
              <a:rPr lang="ru-RU" dirty="0"/>
              <a:t>(</a:t>
            </a:r>
            <a:r>
              <a:rPr lang="en-US" dirty="0"/>
              <a:t>SCOPUS</a:t>
            </a:r>
            <a:r>
              <a:rPr lang="en-US" dirty="0" smtClean="0"/>
              <a:t>)</a:t>
            </a:r>
            <a:r>
              <a:rPr lang="ru-RU" dirty="0" smtClean="0"/>
              <a:t> за </a:t>
            </a:r>
            <a:r>
              <a:rPr lang="ru-RU" dirty="0"/>
              <a:t>1 </a:t>
            </a:r>
            <a:r>
              <a:rPr lang="ru-RU" dirty="0" smtClean="0"/>
              <a:t>год </a:t>
            </a:r>
            <a:br>
              <a:rPr lang="ru-RU" dirty="0" smtClean="0"/>
            </a:br>
            <a:r>
              <a:rPr lang="ru-RU" dirty="0" smtClean="0"/>
              <a:t>и на 1 НПР за 5 лет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2168" y="3718773"/>
            <a:ext cx="24482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Цитирование за 5 лет (</a:t>
            </a:r>
            <a:r>
              <a:rPr lang="en-US" dirty="0" smtClean="0"/>
              <a:t>SCOPUS)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7231" y="4438853"/>
            <a:ext cx="24482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dirty="0" smtClean="0"/>
              <a:t>Цитирование за </a:t>
            </a:r>
            <a:r>
              <a:rPr lang="ru-RU" dirty="0"/>
              <a:t>5 </a:t>
            </a:r>
            <a:r>
              <a:rPr lang="ru-RU" dirty="0" smtClean="0"/>
              <a:t>лет (</a:t>
            </a:r>
            <a:r>
              <a:rPr lang="en-US" dirty="0" smtClean="0"/>
              <a:t>Web of Science)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5" y="1704143"/>
            <a:ext cx="2664296" cy="19205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square" lIns="72000" rIns="36000" rtlCol="0">
            <a:spAutoFit/>
          </a:bodyPr>
          <a:lstStyle/>
          <a:p>
            <a:pPr algn="ctr"/>
            <a:r>
              <a:rPr lang="ru-RU" dirty="0" smtClean="0"/>
              <a:t>Цитирование за 5 лет </a:t>
            </a:r>
            <a:br>
              <a:rPr lang="ru-RU" dirty="0" smtClean="0"/>
            </a:br>
            <a:r>
              <a:rPr lang="ru-RU" dirty="0"/>
              <a:t>(</a:t>
            </a:r>
            <a:r>
              <a:rPr lang="en-US" dirty="0"/>
              <a:t>SCOPUS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Доп. условия:</a:t>
            </a:r>
          </a:p>
          <a:p>
            <a:pPr marL="193675" indent="-193675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err="1" smtClean="0"/>
              <a:t>исключ</a:t>
            </a:r>
            <a:r>
              <a:rPr lang="ru-RU" dirty="0" smtClean="0"/>
              <a:t>. </a:t>
            </a:r>
            <a:r>
              <a:rPr lang="ru-RU" dirty="0" err="1" smtClean="0"/>
              <a:t>самоцитиров</a:t>
            </a:r>
            <a:r>
              <a:rPr lang="ru-RU" dirty="0" smtClean="0"/>
              <a:t>.</a:t>
            </a:r>
          </a:p>
          <a:p>
            <a:pPr marL="193675" indent="-193675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/>
              <a:t>расчет на 1 </a:t>
            </a:r>
            <a:r>
              <a:rPr lang="ru-RU" dirty="0" smtClean="0"/>
              <a:t>НПР (20%)</a:t>
            </a:r>
            <a:endParaRPr lang="ru-RU" dirty="0"/>
          </a:p>
          <a:p>
            <a:pPr marL="193675" indent="-193675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учет научных областей </a:t>
            </a:r>
          </a:p>
          <a:p>
            <a:pPr marL="193675" indent="-193675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не более 10 </a:t>
            </a:r>
            <a:r>
              <a:rPr lang="ru-RU" dirty="0" err="1" smtClean="0"/>
              <a:t>аффилиац</a:t>
            </a:r>
            <a:r>
              <a:rPr lang="ru-RU" dirty="0" smtClean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7" y="3284984"/>
            <a:ext cx="2808312" cy="1920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dirty="0" smtClean="0"/>
              <a:t>Цитирование за 5 (6) лет </a:t>
            </a:r>
            <a:br>
              <a:rPr lang="ru-RU" dirty="0" smtClean="0"/>
            </a:br>
            <a:r>
              <a:rPr lang="ru-RU" dirty="0"/>
              <a:t>(</a:t>
            </a:r>
            <a:r>
              <a:rPr lang="en-US" dirty="0" smtClean="0"/>
              <a:t>SCOPUS)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Доп. условия:</a:t>
            </a:r>
          </a:p>
          <a:p>
            <a:pPr marL="193675" indent="-193675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расчет </a:t>
            </a:r>
            <a:r>
              <a:rPr lang="ru-RU" dirty="0"/>
              <a:t>на 1 </a:t>
            </a:r>
            <a:r>
              <a:rPr lang="ru-RU" dirty="0" err="1" smtClean="0"/>
              <a:t>публ</a:t>
            </a:r>
            <a:r>
              <a:rPr lang="ru-RU" dirty="0" smtClean="0"/>
              <a:t>. (30%)</a:t>
            </a:r>
          </a:p>
          <a:p>
            <a:pPr marL="193675" indent="-193675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учет </a:t>
            </a:r>
            <a:r>
              <a:rPr lang="ru-RU" dirty="0"/>
              <a:t>научных областей</a:t>
            </a:r>
          </a:p>
          <a:p>
            <a:pPr marL="193675" indent="-193675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/>
              <a:t>учет </a:t>
            </a:r>
            <a:r>
              <a:rPr lang="ru-RU" dirty="0" smtClean="0"/>
              <a:t>типа публикации</a:t>
            </a:r>
          </a:p>
          <a:p>
            <a:pPr marL="193675" indent="-193675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не более 1000 авторов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8184" y="1700808"/>
            <a:ext cx="2736305" cy="1449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square" lIns="72000" rIns="72000" rtlCol="0">
            <a:spAutoFit/>
          </a:bodyPr>
          <a:lstStyle/>
          <a:p>
            <a:pPr algn="ctr"/>
            <a:r>
              <a:rPr lang="ru-RU" dirty="0" smtClean="0"/>
              <a:t>Число публикаций </a:t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1 </a:t>
            </a:r>
            <a:r>
              <a:rPr lang="ru-RU" dirty="0" smtClean="0"/>
              <a:t>год (</a:t>
            </a:r>
            <a:r>
              <a:rPr lang="en-US" dirty="0" smtClean="0"/>
              <a:t>SCOPUS</a:t>
            </a:r>
            <a:r>
              <a:rPr lang="ru-RU" dirty="0" smtClean="0"/>
              <a:t> с 2015 г.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r>
              <a:rPr lang="ru-RU" dirty="0"/>
              <a:t>Доп. условия:</a:t>
            </a:r>
          </a:p>
          <a:p>
            <a:pPr marL="193675" indent="-193675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расчет </a:t>
            </a:r>
            <a:r>
              <a:rPr lang="ru-RU" dirty="0"/>
              <a:t>на 1 НПР </a:t>
            </a:r>
            <a:r>
              <a:rPr lang="ru-RU" dirty="0" smtClean="0"/>
              <a:t>(6%)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учет научных областей</a:t>
            </a:r>
            <a:endParaRPr lang="ru-RU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92452" y="5733256"/>
            <a:ext cx="5635732" cy="780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smtClean="0"/>
              <a:t>Предметные рейтинги </a:t>
            </a:r>
            <a:r>
              <a:rPr lang="en-US" sz="2000" b="1" dirty="0" smtClean="0"/>
              <a:t>QS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THE</a:t>
            </a:r>
            <a:r>
              <a:rPr lang="ru-RU" sz="2000" b="1" dirty="0" smtClean="0"/>
              <a:t> имеют собственные наборы весовых коэффициентов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2701339"/>
            <a:ext cx="266429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dirty="0" smtClean="0"/>
              <a:t>Число публикаций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Web of Science</a:t>
            </a:r>
            <a:r>
              <a:rPr lang="en-US" dirty="0" smtClean="0"/>
              <a:t>)</a:t>
            </a:r>
            <a:r>
              <a:rPr lang="ru-RU" dirty="0" smtClean="0"/>
              <a:t> за </a:t>
            </a:r>
            <a:r>
              <a:rPr lang="ru-RU" dirty="0"/>
              <a:t>1 </a:t>
            </a:r>
            <a:r>
              <a:rPr lang="ru-RU" dirty="0" smtClean="0"/>
              <a:t>год </a:t>
            </a:r>
            <a:br>
              <a:rPr lang="ru-RU" dirty="0" smtClean="0"/>
            </a:br>
            <a:r>
              <a:rPr lang="ru-RU" dirty="0" smtClean="0"/>
              <a:t>и на 1 НПР за 5 лет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10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1887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4320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Число публикаций</a:t>
            </a:r>
            <a:endParaRPr lang="ru-RU" sz="28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4859130"/>
              </p:ext>
            </p:extLst>
          </p:nvPr>
        </p:nvGraphicFramePr>
        <p:xfrm>
          <a:off x="4644008" y="1052736"/>
          <a:ext cx="41764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0306385"/>
              </p:ext>
            </p:extLst>
          </p:nvPr>
        </p:nvGraphicFramePr>
        <p:xfrm>
          <a:off x="323528" y="1052736"/>
          <a:ext cx="41764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11</a:t>
            </a:fld>
            <a:endParaRPr lang="ru-RU" sz="1600" dirty="0"/>
          </a:p>
        </p:txBody>
      </p:sp>
      <p:sp>
        <p:nvSpPr>
          <p:cNvPr id="8" name="Объект 6"/>
          <p:cNvSpPr>
            <a:spLocks noGrp="1"/>
          </p:cNvSpPr>
          <p:nvPr>
            <p:ph idx="1"/>
          </p:nvPr>
        </p:nvSpPr>
        <p:spPr>
          <a:xfrm>
            <a:off x="5508104" y="4077072"/>
            <a:ext cx="3528392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Выпущен приказ от 16.11.15 №5743-к. </a:t>
            </a:r>
          </a:p>
          <a:p>
            <a:pPr marL="0" indent="0">
              <a:buNone/>
            </a:pPr>
            <a:r>
              <a:rPr lang="ru-RU" sz="1600" dirty="0" smtClean="0"/>
              <a:t>Учтено порядка 550 публикаций.</a:t>
            </a:r>
          </a:p>
          <a:p>
            <a:pPr marL="0" indent="0">
              <a:buNone/>
            </a:pPr>
            <a:r>
              <a:rPr lang="ru-RU" sz="1600" dirty="0" smtClean="0"/>
              <a:t>Объем выплат порядка 22 млн. руб.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Сделана выгрузка №2 (</a:t>
            </a:r>
            <a:r>
              <a:rPr lang="en-US" sz="1600" dirty="0" smtClean="0"/>
              <a:t>~</a:t>
            </a:r>
            <a:r>
              <a:rPr lang="ru-RU" sz="1600" dirty="0" smtClean="0"/>
              <a:t>400 </a:t>
            </a:r>
            <a:r>
              <a:rPr lang="ru-RU" sz="1600" dirty="0" err="1" smtClean="0"/>
              <a:t>публ</a:t>
            </a:r>
            <a:r>
              <a:rPr lang="ru-RU" sz="1600" dirty="0" smtClean="0"/>
              <a:t>.)</a:t>
            </a:r>
            <a:endParaRPr lang="ru-RU" sz="1600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5704512"/>
              </p:ext>
            </p:extLst>
          </p:nvPr>
        </p:nvGraphicFramePr>
        <p:xfrm>
          <a:off x="251520" y="3501008"/>
          <a:ext cx="5184575" cy="318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415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8640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Корректировка </a:t>
            </a:r>
            <a:r>
              <a:rPr lang="ru-RU" sz="2800" b="1" dirty="0">
                <a:solidFill>
                  <a:srgbClr val="0000FF"/>
                </a:solidFill>
              </a:rPr>
              <a:t>подхода </a:t>
            </a:r>
            <a:r>
              <a:rPr lang="ru-RU" sz="2800" b="1" dirty="0" err="1">
                <a:solidFill>
                  <a:srgbClr val="0000FF"/>
                </a:solidFill>
              </a:rPr>
              <a:t>СПбПУ</a:t>
            </a:r>
            <a:r>
              <a:rPr lang="ru-RU" sz="2800" b="1" dirty="0">
                <a:solidFill>
                  <a:srgbClr val="0000FF"/>
                </a:solidFill>
              </a:rPr>
              <a:t> на 2-м этапе реализации Программы «5-100-2020</a:t>
            </a:r>
            <a:r>
              <a:rPr lang="ru-RU" sz="2800" b="1" dirty="0" smtClean="0">
                <a:solidFill>
                  <a:srgbClr val="0000FF"/>
                </a:solidFill>
              </a:rPr>
              <a:t>»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9604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2400" dirty="0" smtClean="0"/>
              <a:t>Предпосылки: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400" dirty="0" smtClean="0"/>
              <a:t>сокращение объёма финансирования (</a:t>
            </a:r>
            <a:r>
              <a:rPr lang="en-US" sz="2400" dirty="0" smtClean="0"/>
              <a:t>~</a:t>
            </a:r>
            <a:r>
              <a:rPr lang="ru-RU" sz="2400" dirty="0" smtClean="0"/>
              <a:t> в 2 раза);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400" dirty="0" smtClean="0"/>
              <a:t>учет политики держателей рейтингов </a:t>
            </a:r>
            <a:r>
              <a:rPr lang="en-US" sz="2400" dirty="0" smtClean="0"/>
              <a:t>QS</a:t>
            </a:r>
            <a:r>
              <a:rPr lang="ru-RU" sz="2400" dirty="0" smtClean="0"/>
              <a:t> и </a:t>
            </a:r>
            <a:r>
              <a:rPr lang="en-US" sz="2400" dirty="0" smtClean="0"/>
              <a:t>THE</a:t>
            </a:r>
            <a:r>
              <a:rPr lang="ru-RU" sz="2400" dirty="0" smtClean="0"/>
              <a:t>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400" dirty="0" smtClean="0"/>
              <a:t>акцент на предметные рейтинги – политика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400" dirty="0" smtClean="0"/>
              <a:t>учет реакции Центрального Проектного офиса Программы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400" dirty="0" smtClean="0"/>
              <a:t>учет политики </a:t>
            </a:r>
            <a:r>
              <a:rPr lang="en-US" sz="2400" dirty="0" smtClean="0"/>
              <a:t>Elsevier (</a:t>
            </a:r>
            <a:r>
              <a:rPr lang="ru-RU" sz="2400" dirty="0" smtClean="0"/>
              <a:t>этические нормы, исключение журналов);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400" dirty="0" smtClean="0"/>
              <a:t>учет </a:t>
            </a:r>
            <a:r>
              <a:rPr lang="ru-RU" sz="2400" dirty="0" err="1" smtClean="0"/>
              <a:t>репутационного</a:t>
            </a:r>
            <a:r>
              <a:rPr lang="ru-RU" sz="2400" dirty="0" smtClean="0"/>
              <a:t> аспекта публикаций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12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xmlns="" val="258300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50405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00FF"/>
                </a:solidFill>
              </a:rPr>
              <a:t>Корректировка </a:t>
            </a:r>
            <a:r>
              <a:rPr lang="ru-RU" sz="2200" b="1" dirty="0">
                <a:solidFill>
                  <a:srgbClr val="0000FF"/>
                </a:solidFill>
              </a:rPr>
              <a:t>подхода </a:t>
            </a:r>
            <a:r>
              <a:rPr lang="ru-RU" sz="2200" b="1" dirty="0" err="1">
                <a:solidFill>
                  <a:srgbClr val="0000FF"/>
                </a:solidFill>
              </a:rPr>
              <a:t>СПбПУ</a:t>
            </a:r>
            <a:r>
              <a:rPr lang="ru-RU" sz="2200" b="1" dirty="0">
                <a:solidFill>
                  <a:srgbClr val="0000FF"/>
                </a:solidFill>
              </a:rPr>
              <a:t> на 2-м этапе реализации </a:t>
            </a:r>
            <a:r>
              <a:rPr lang="ru-RU" sz="2200" b="1" dirty="0" smtClean="0">
                <a:solidFill>
                  <a:srgbClr val="0000FF"/>
                </a:solidFill>
              </a:rPr>
              <a:t>Программы</a:t>
            </a:r>
            <a:endParaRPr lang="ru-RU" sz="22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Раздельные условия стимулирования за статьи («работают» на цитирование) и конференции («работают» на репутацию);</a:t>
            </a:r>
          </a:p>
          <a:p>
            <a:r>
              <a:rPr lang="ru-RU" sz="1800" dirty="0" smtClean="0"/>
              <a:t>Размер гранта за публикации типа «</a:t>
            </a:r>
            <a:r>
              <a:rPr lang="ru-RU" sz="1800" dirty="0" err="1" smtClean="0"/>
              <a:t>Conference</a:t>
            </a:r>
            <a:r>
              <a:rPr lang="ru-RU" sz="1800" dirty="0" smtClean="0"/>
              <a:t> </a:t>
            </a:r>
            <a:r>
              <a:rPr lang="ru-RU" sz="1800" dirty="0" err="1" smtClean="0"/>
              <a:t>Paper</a:t>
            </a:r>
            <a:r>
              <a:rPr lang="ru-RU" sz="1800" dirty="0" smtClean="0"/>
              <a:t>», устанавливается равным затратам на участие в научной конференции (с верхним пределом затрат - </a:t>
            </a:r>
            <a:r>
              <a:rPr lang="ru-RU" sz="1800" b="1" dirty="0" smtClean="0">
                <a:solidFill>
                  <a:srgbClr val="7030A0"/>
                </a:solidFill>
              </a:rPr>
              <a:t>60 </a:t>
            </a:r>
            <a:r>
              <a:rPr lang="ru-RU" sz="1800" b="1" dirty="0">
                <a:solidFill>
                  <a:srgbClr val="7030A0"/>
                </a:solidFill>
              </a:rPr>
              <a:t>тыс. руб</a:t>
            </a:r>
            <a:r>
              <a:rPr lang="ru-RU" sz="1800" b="1" dirty="0" smtClean="0">
                <a:solidFill>
                  <a:srgbClr val="7030A0"/>
                </a:solidFill>
              </a:rPr>
              <a:t>.</a:t>
            </a:r>
            <a:r>
              <a:rPr lang="ru-RU" sz="1800" dirty="0" smtClean="0"/>
              <a:t>); дополнительно выплачивается </a:t>
            </a:r>
            <a:r>
              <a:rPr lang="ru-RU" sz="1800" b="1" dirty="0">
                <a:solidFill>
                  <a:srgbClr val="7030A0"/>
                </a:solidFill>
              </a:rPr>
              <a:t>20 тыс. руб</a:t>
            </a:r>
            <a:r>
              <a:rPr lang="ru-RU" sz="1800" b="1" dirty="0" smtClean="0">
                <a:solidFill>
                  <a:srgbClr val="7030A0"/>
                </a:solidFill>
              </a:rPr>
              <a:t>.;</a:t>
            </a:r>
            <a:endParaRPr lang="ru-RU" sz="1800" dirty="0" smtClean="0"/>
          </a:p>
          <a:p>
            <a:r>
              <a:rPr lang="ru-RU" sz="1800" dirty="0" smtClean="0"/>
              <a:t>Базовая стоимость публикации типа </a:t>
            </a:r>
            <a:r>
              <a:rPr lang="ru-RU" sz="1800" dirty="0"/>
              <a:t>«</a:t>
            </a:r>
            <a:r>
              <a:rPr lang="ru-RU" sz="1800" dirty="0" err="1" smtClean="0"/>
              <a:t>Article</a:t>
            </a:r>
            <a:r>
              <a:rPr lang="ru-RU" sz="1800" dirty="0" smtClean="0"/>
              <a:t>» установлена существенно ниже чем ранее (</a:t>
            </a:r>
            <a:r>
              <a:rPr lang="ru-RU" sz="1800" b="1" dirty="0" smtClean="0">
                <a:solidFill>
                  <a:srgbClr val="7030A0"/>
                </a:solidFill>
              </a:rPr>
              <a:t>20 тыс. руб. </a:t>
            </a:r>
            <a:r>
              <a:rPr lang="ru-RU" sz="1800" dirty="0" smtClean="0"/>
              <a:t>вместо 100 тыс. руб.) и, далее, используются корректирующие коэффициенты;</a:t>
            </a:r>
          </a:p>
          <a:p>
            <a:r>
              <a:rPr lang="ru-RU" sz="1800" dirty="0" smtClean="0"/>
              <a:t>Корректирующие </a:t>
            </a:r>
            <a:r>
              <a:rPr lang="ru-RU" sz="1800" dirty="0"/>
              <a:t>коэффициенты </a:t>
            </a:r>
            <a:r>
              <a:rPr lang="ru-RU" sz="1800" dirty="0" smtClean="0"/>
              <a:t>устанавливаются за:</a:t>
            </a:r>
          </a:p>
          <a:p>
            <a:pPr lvl="1"/>
            <a:r>
              <a:rPr lang="ru-RU" sz="1800" dirty="0" smtClean="0"/>
              <a:t>принадлежность </a:t>
            </a:r>
            <a:r>
              <a:rPr lang="ru-RU" sz="1800" dirty="0"/>
              <a:t>журнала перечню рекомендованных научных </a:t>
            </a:r>
            <a:r>
              <a:rPr lang="ru-RU" sz="1800" dirty="0" smtClean="0"/>
              <a:t>журналов коэффициент,  равный </a:t>
            </a:r>
            <a:r>
              <a:rPr lang="ru-RU" sz="1800" b="1" dirty="0" smtClean="0">
                <a:solidFill>
                  <a:srgbClr val="7030A0"/>
                </a:solidFill>
              </a:rPr>
              <a:t>2,0</a:t>
            </a:r>
            <a:r>
              <a:rPr lang="ru-RU" sz="1800" dirty="0" smtClean="0"/>
              <a:t>;</a:t>
            </a:r>
            <a:endParaRPr lang="ru-RU" sz="1800" dirty="0"/>
          </a:p>
          <a:p>
            <a:pPr lvl="1"/>
            <a:r>
              <a:rPr lang="en-US" sz="1800" b="1" dirty="0" smtClean="0">
                <a:solidFill>
                  <a:srgbClr val="7030A0"/>
                </a:solidFill>
              </a:rPr>
              <a:t>SNIP</a:t>
            </a:r>
            <a:r>
              <a:rPr lang="ru-RU" sz="1800" dirty="0" smtClean="0"/>
              <a:t> </a:t>
            </a:r>
            <a:r>
              <a:rPr lang="ru-RU" sz="1800" dirty="0"/>
              <a:t>научного </a:t>
            </a:r>
            <a:r>
              <a:rPr lang="ru-RU" sz="1800" dirty="0" smtClean="0"/>
              <a:t>журнала – коэффициент </a:t>
            </a:r>
            <a:r>
              <a:rPr lang="ru-RU" sz="1800" b="1" dirty="0" smtClean="0">
                <a:solidFill>
                  <a:srgbClr val="7030A0"/>
                </a:solidFill>
              </a:rPr>
              <a:t>от 1 до 2,5 </a:t>
            </a:r>
            <a:r>
              <a:rPr lang="ru-RU" sz="1800" dirty="0" smtClean="0"/>
              <a:t>(</a:t>
            </a:r>
            <a:r>
              <a:rPr lang="en-US" sz="1800" dirty="0" smtClean="0"/>
              <a:t>Scopus)</a:t>
            </a:r>
            <a:r>
              <a:rPr lang="ru-RU" sz="1800" dirty="0" smtClean="0"/>
              <a:t>; </a:t>
            </a:r>
          </a:p>
          <a:p>
            <a:pPr lvl="1"/>
            <a:r>
              <a:rPr lang="ru-RU" sz="1800" dirty="0" smtClean="0"/>
              <a:t>количество </a:t>
            </a:r>
            <a:r>
              <a:rPr lang="ru-RU" sz="1800" dirty="0"/>
              <a:t>авторов </a:t>
            </a:r>
            <a:r>
              <a:rPr lang="ru-RU" sz="1800" dirty="0" smtClean="0"/>
              <a:t>статьи (независимо </a:t>
            </a:r>
            <a:r>
              <a:rPr lang="ru-RU" sz="1800" dirty="0"/>
              <a:t>от их </a:t>
            </a:r>
            <a:r>
              <a:rPr lang="ru-RU" sz="1800" dirty="0" err="1" smtClean="0"/>
              <a:t>аффилиации</a:t>
            </a:r>
            <a:r>
              <a:rPr lang="ru-RU" sz="1800" dirty="0" smtClean="0"/>
              <a:t>) – при количестве авторов больше </a:t>
            </a:r>
            <a:r>
              <a:rPr lang="ru-RU" sz="1800" b="1" dirty="0" smtClean="0">
                <a:solidFill>
                  <a:srgbClr val="7030A0"/>
                </a:solidFill>
              </a:rPr>
              <a:t>8</a:t>
            </a:r>
            <a:r>
              <a:rPr lang="ru-RU" sz="1800" dirty="0" smtClean="0"/>
              <a:t>, устанавливается коэффициент, равный </a:t>
            </a:r>
            <a:r>
              <a:rPr lang="ru-RU" sz="1800" b="1" dirty="0" smtClean="0">
                <a:solidFill>
                  <a:srgbClr val="7030A0"/>
                </a:solidFill>
              </a:rPr>
              <a:t>0,8</a:t>
            </a:r>
            <a:r>
              <a:rPr lang="ru-RU" sz="1800" dirty="0"/>
              <a:t>;</a:t>
            </a:r>
            <a:endParaRPr lang="ru-RU" sz="1800" dirty="0" smtClean="0"/>
          </a:p>
          <a:p>
            <a:r>
              <a:rPr lang="ru-RU" sz="1800" dirty="0" smtClean="0"/>
              <a:t>Вводятся понятия «перечень </a:t>
            </a:r>
            <a:r>
              <a:rPr lang="ru-RU" sz="1800" b="1" dirty="0" smtClean="0">
                <a:solidFill>
                  <a:srgbClr val="7030A0"/>
                </a:solidFill>
              </a:rPr>
              <a:t>рекомендованных</a:t>
            </a:r>
            <a:r>
              <a:rPr lang="ru-RU" sz="1800" dirty="0" smtClean="0"/>
              <a:t> журналов» и «перечень </a:t>
            </a:r>
            <a:r>
              <a:rPr lang="ru-RU" sz="1800" b="1" dirty="0" err="1" smtClean="0">
                <a:solidFill>
                  <a:srgbClr val="7030A0"/>
                </a:solidFill>
              </a:rPr>
              <a:t>нерекомендованных</a:t>
            </a:r>
            <a:r>
              <a:rPr lang="ru-RU" sz="1800" dirty="0" smtClean="0"/>
              <a:t> журналов».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Новое Положение введено в действие приказом от 18.09.2015 №1032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13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02893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50405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00FF"/>
                </a:solidFill>
              </a:rPr>
              <a:t>Классификация журналов</a:t>
            </a:r>
            <a:endParaRPr lang="ru-RU" sz="22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716016" y="908720"/>
            <a:ext cx="4320480" cy="3753708"/>
          </a:xfrm>
        </p:spPr>
        <p:txBody>
          <a:bodyPr>
            <a:noAutofit/>
          </a:bodyPr>
          <a:lstStyle/>
          <a:p>
            <a:pPr marL="0" lvl="0" indent="0" hangingPunct="0">
              <a:spcBef>
                <a:spcPts val="300"/>
              </a:spcBef>
              <a:buNone/>
            </a:pPr>
            <a:r>
              <a:rPr lang="ru-RU" sz="1500" u="sng" dirty="0" smtClean="0"/>
              <a:t>Комиссия </a:t>
            </a:r>
            <a:r>
              <a:rPr lang="ru-RU" sz="1500" u="sng" dirty="0"/>
              <a:t>по публикационной </a:t>
            </a:r>
            <a:r>
              <a:rPr lang="ru-RU" sz="1500" u="sng" dirty="0" smtClean="0"/>
              <a:t>активности:</a:t>
            </a:r>
            <a:endParaRPr lang="ru-RU" sz="1500" u="sng" dirty="0"/>
          </a:p>
          <a:p>
            <a:pPr lvl="0">
              <a:spcBef>
                <a:spcPts val="300"/>
              </a:spcBef>
            </a:pPr>
            <a:r>
              <a:rPr lang="ru-RU" sz="1500" dirty="0"/>
              <a:t>Клочков Ю.С., директор </a:t>
            </a:r>
            <a:r>
              <a:rPr lang="ru-RU" sz="1500" dirty="0" smtClean="0"/>
              <a:t>ЦМНО, председатель;</a:t>
            </a:r>
            <a:endParaRPr lang="ru-RU" sz="1500" dirty="0"/>
          </a:p>
          <a:p>
            <a:pPr lvl="0">
              <a:spcBef>
                <a:spcPts val="300"/>
              </a:spcBef>
            </a:pPr>
            <a:r>
              <a:rPr lang="ru-RU" sz="1500" dirty="0" err="1"/>
              <a:t>Ицыксон</a:t>
            </a:r>
            <a:r>
              <a:rPr lang="ru-RU" sz="1500" dirty="0"/>
              <a:t> В.М., доцент кафедры «</a:t>
            </a:r>
            <a:r>
              <a:rPr lang="ru-RU" sz="1500" dirty="0" err="1" smtClean="0"/>
              <a:t>КСиПТ</a:t>
            </a:r>
            <a:r>
              <a:rPr lang="ru-RU" sz="1500" dirty="0" smtClean="0"/>
              <a:t>», </a:t>
            </a:r>
            <a:r>
              <a:rPr lang="ru-RU" sz="1500" dirty="0"/>
              <a:t>сотрудник Проектного </a:t>
            </a:r>
            <a:r>
              <a:rPr lang="ru-RU" sz="1500" dirty="0" smtClean="0"/>
              <a:t>офиса;</a:t>
            </a:r>
            <a:endParaRPr lang="ru-RU" sz="1500" dirty="0"/>
          </a:p>
          <a:p>
            <a:pPr lvl="0">
              <a:spcBef>
                <a:spcPts val="300"/>
              </a:spcBef>
            </a:pPr>
            <a:r>
              <a:rPr lang="ru-RU" sz="1500" dirty="0"/>
              <a:t>Калмыкова С.В., начальник отдела мониторинга науки и образования ЦМНО;</a:t>
            </a:r>
          </a:p>
          <a:p>
            <a:pPr lvl="0">
              <a:spcBef>
                <a:spcPts val="300"/>
              </a:spcBef>
            </a:pPr>
            <a:r>
              <a:rPr lang="ru-RU" sz="1500" dirty="0"/>
              <a:t>Митрофанов А.М., директор </a:t>
            </a:r>
            <a:r>
              <a:rPr lang="ru-RU" sz="1500" dirty="0" smtClean="0"/>
              <a:t>ДНОД;</a:t>
            </a:r>
            <a:endParaRPr lang="ru-RU" sz="1500" dirty="0"/>
          </a:p>
          <a:p>
            <a:pPr lvl="0">
              <a:spcBef>
                <a:spcPts val="300"/>
              </a:spcBef>
            </a:pPr>
            <a:r>
              <a:rPr lang="ru-RU" sz="1500" dirty="0" err="1"/>
              <a:t>Якубсон</a:t>
            </a:r>
            <a:r>
              <a:rPr lang="ru-RU" sz="1500" dirty="0"/>
              <a:t> В.М., начальник управления периодических научных изданий;</a:t>
            </a:r>
          </a:p>
          <a:p>
            <a:pPr lvl="0">
              <a:spcBef>
                <a:spcPts val="300"/>
              </a:spcBef>
            </a:pPr>
            <a:r>
              <a:rPr lang="ru-RU" sz="1500" dirty="0" err="1"/>
              <a:t>Якшонок</a:t>
            </a:r>
            <a:r>
              <a:rPr lang="ru-RU" sz="1500" dirty="0"/>
              <a:t> Г.П., консультант по аналитическим сервисам в России и Белоруссии международного издательства </a:t>
            </a:r>
            <a:r>
              <a:rPr lang="ru-RU" sz="1500" dirty="0" err="1"/>
              <a:t>Elsevier</a:t>
            </a:r>
            <a:r>
              <a:rPr lang="ru-RU" sz="1500" dirty="0"/>
              <a:t> (по согласованию);</a:t>
            </a:r>
          </a:p>
          <a:p>
            <a:pPr>
              <a:spcBef>
                <a:spcPts val="300"/>
              </a:spcBef>
            </a:pPr>
            <a:r>
              <a:rPr lang="ru-RU" sz="1500" dirty="0"/>
              <a:t>директор (представитель) института – при </a:t>
            </a:r>
            <a:r>
              <a:rPr lang="ru-RU" sz="1500" dirty="0" smtClean="0"/>
              <a:t>обсуждении конкретной </a:t>
            </a:r>
            <a:r>
              <a:rPr lang="ru-RU" sz="1500" dirty="0"/>
              <a:t>предметной области.</a:t>
            </a:r>
            <a:endParaRPr lang="ru-RU" sz="1500" dirty="0" smtClean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9BCF5672-0492-4A22-A56D-F90CB04F4902}" type="slidenum">
              <a:rPr lang="ru-RU" sz="1600" smtClean="0"/>
              <a:pPr/>
              <a:t>14</a:t>
            </a:fld>
            <a:endParaRPr lang="ru-RU" sz="1600"/>
          </a:p>
        </p:txBody>
      </p:sp>
      <p:sp>
        <p:nvSpPr>
          <p:cNvPr id="6" name="TextBox 5"/>
          <p:cNvSpPr txBox="1"/>
          <p:nvPr/>
        </p:nvSpPr>
        <p:spPr>
          <a:xfrm>
            <a:off x="1008162" y="1052736"/>
            <a:ext cx="230425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Текущая выгрузка журналов </a:t>
            </a:r>
            <a:r>
              <a:rPr lang="en-US" dirty="0" smtClean="0"/>
              <a:t>SCOPUS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2060848"/>
            <a:ext cx="23042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Методика отбора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892772"/>
            <a:ext cx="187220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Перечень рекомендуемых журналов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48322" y="2892772"/>
            <a:ext cx="201622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Перечень нерекомендуемых журналов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403648" y="2492896"/>
            <a:ext cx="576064" cy="36004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47664" y="4005064"/>
            <a:ext cx="140471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Остальные журналы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306241" y="2492896"/>
            <a:ext cx="0" cy="147999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2234233" y="1751911"/>
            <a:ext cx="144016" cy="308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96394" y="4293096"/>
            <a:ext cx="10801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SCOPUS</a:t>
            </a:r>
            <a:endParaRPr lang="ru-RU" dirty="0"/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rot="16200000" flipV="1">
            <a:off x="3312576" y="4048019"/>
            <a:ext cx="359169" cy="558"/>
          </a:xfrm>
          <a:prstGeom prst="bentConnector3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 txBox="1">
            <a:spLocks/>
          </p:cNvSpPr>
          <p:nvPr/>
        </p:nvSpPr>
        <p:spPr>
          <a:xfrm>
            <a:off x="179512" y="4869160"/>
            <a:ext cx="8424936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журналы, имеющие SNIP более 0,5, включены в Перечень;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журналы, имеющие </a:t>
            </a:r>
            <a:r>
              <a:rPr lang="en-US" sz="1600" dirty="0" smtClean="0"/>
              <a:t>SNIP </a:t>
            </a:r>
            <a:r>
              <a:rPr lang="ru-RU" sz="1600" dirty="0" smtClean="0"/>
              <a:t>в диапазоне от 0,1 до 0,5, включены в Перечень на основании анализа дополнительных показателей: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доля </a:t>
            </a:r>
            <a:r>
              <a:rPr lang="ru-RU" sz="1600" dirty="0" err="1" smtClean="0"/>
              <a:t>самоцитирования</a:t>
            </a:r>
            <a:r>
              <a:rPr lang="ru-RU" sz="1600" dirty="0" smtClean="0"/>
              <a:t> (норматив - не более 0,5);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доля цитируемых статей (норматив - не менее 0,25);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число статей в среднем за год (норматив - не более 5000, рост - не более 50% в год);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журналы, имеющие SNIP менее 0,1, не включены в Перечень.</a:t>
            </a:r>
          </a:p>
          <a:p>
            <a:pPr marL="0" indent="0" hangingPunct="0">
              <a:spcBef>
                <a:spcPts val="0"/>
              </a:spcBef>
              <a:buFont typeface="Arial" pitchFamily="34" charset="0"/>
              <a:buNone/>
            </a:pPr>
            <a:endParaRPr lang="ru-RU" sz="1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45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43" t="13267" r="12573" b="7070"/>
          <a:stretch/>
        </p:blipFill>
        <p:spPr bwMode="auto">
          <a:xfrm>
            <a:off x="6012160" y="1295648"/>
            <a:ext cx="2847387" cy="285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71" t="13493" r="12701" b="7487"/>
          <a:stretch/>
        </p:blipFill>
        <p:spPr bwMode="auto">
          <a:xfrm>
            <a:off x="3131840" y="1323427"/>
            <a:ext cx="2839470" cy="282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32" t="11197" r="12385" b="7350"/>
          <a:stretch/>
        </p:blipFill>
        <p:spPr bwMode="auto">
          <a:xfrm>
            <a:off x="179512" y="1223640"/>
            <a:ext cx="2878001" cy="292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43204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00FF"/>
                </a:solidFill>
              </a:rPr>
              <a:t>Результаты 2014 года – компетенции по </a:t>
            </a:r>
            <a:r>
              <a:rPr lang="en-US" sz="2200" b="1" dirty="0" err="1" smtClean="0">
                <a:solidFill>
                  <a:srgbClr val="0000FF"/>
                </a:solidFill>
              </a:rPr>
              <a:t>SciVal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85519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2012</a:t>
            </a:r>
            <a:r>
              <a:rPr lang="ru-RU" dirty="0" smtClean="0"/>
              <a:t>: </a:t>
            </a:r>
            <a:r>
              <a:rPr lang="en-US" dirty="0" smtClean="0"/>
              <a:t>DC </a:t>
            </a:r>
            <a:r>
              <a:rPr lang="ru-RU" dirty="0" smtClean="0"/>
              <a:t>-</a:t>
            </a:r>
            <a:r>
              <a:rPr lang="en-US" dirty="0" smtClean="0"/>
              <a:t> 1; EC - 20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8551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2013</a:t>
            </a:r>
            <a:r>
              <a:rPr lang="ru-RU" dirty="0" smtClean="0"/>
              <a:t>: </a:t>
            </a:r>
            <a:r>
              <a:rPr lang="en-US" dirty="0"/>
              <a:t>DC </a:t>
            </a:r>
            <a:r>
              <a:rPr lang="ru-RU" dirty="0" smtClean="0"/>
              <a:t>-</a:t>
            </a:r>
            <a:r>
              <a:rPr lang="en-US" dirty="0" smtClean="0"/>
              <a:t> 0; </a:t>
            </a:r>
            <a:r>
              <a:rPr lang="en-US" dirty="0"/>
              <a:t>EC - </a:t>
            </a:r>
            <a:r>
              <a:rPr lang="en-US" dirty="0" smtClean="0"/>
              <a:t>17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85" t="9720" r="15293" b="6356"/>
          <a:stretch/>
        </p:blipFill>
        <p:spPr bwMode="auto">
          <a:xfrm>
            <a:off x="392706" y="4167685"/>
            <a:ext cx="2523110" cy="257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23243" y="85519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2014</a:t>
            </a:r>
            <a:r>
              <a:rPr lang="ru-RU" dirty="0" smtClean="0"/>
              <a:t>: </a:t>
            </a:r>
            <a:r>
              <a:rPr lang="en-US" dirty="0"/>
              <a:t>DC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5</a:t>
            </a:r>
            <a:r>
              <a:rPr lang="en-US" dirty="0" smtClean="0"/>
              <a:t>; </a:t>
            </a:r>
            <a:r>
              <a:rPr lang="en-US" dirty="0"/>
              <a:t>EC - </a:t>
            </a:r>
            <a:r>
              <a:rPr lang="ru-RU" dirty="0" smtClean="0"/>
              <a:t>32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20" t="10558" r="15126" b="6532"/>
          <a:stretch/>
        </p:blipFill>
        <p:spPr bwMode="auto">
          <a:xfrm>
            <a:off x="3316379" y="4201107"/>
            <a:ext cx="2551765" cy="254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19" t="10954" r="15051" b="4129"/>
          <a:stretch/>
        </p:blipFill>
        <p:spPr bwMode="auto">
          <a:xfrm>
            <a:off x="6204974" y="4196007"/>
            <a:ext cx="2461758" cy="254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293096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Относительная доля публикаций</a:t>
            </a:r>
            <a:endParaRPr lang="ru-RU" sz="10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55576" y="4539317"/>
            <a:ext cx="1800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7544" y="4725144"/>
            <a:ext cx="0" cy="14401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053" y="6220676"/>
            <a:ext cx="1071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Прирост компетенций</a:t>
            </a:r>
            <a:endParaRPr lang="ru-RU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19872" y="2924944"/>
            <a:ext cx="823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Медицина</a:t>
            </a:r>
            <a:endParaRPr lang="ru-RU" sz="10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563888" y="3171165"/>
            <a:ext cx="267770" cy="2578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505628" y="3684400"/>
            <a:ext cx="66941" cy="3298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95793" y="330008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Мол. биология, генетика</a:t>
            </a:r>
            <a:endParaRPr lang="ru-RU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16016" y="2751742"/>
            <a:ext cx="895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Инженерия</a:t>
            </a:r>
            <a:endParaRPr lang="ru-RU" sz="1000" b="1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5436096" y="2874852"/>
            <a:ext cx="360040" cy="1231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68225" y="2276872"/>
            <a:ext cx="895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Материалы</a:t>
            </a:r>
            <a:endParaRPr lang="ru-RU" sz="1000" b="1" dirty="0"/>
          </a:p>
        </p:txBody>
      </p:sp>
      <p:cxnSp>
        <p:nvCxnSpPr>
          <p:cNvPr id="34" name="Прямая со стрелкой 33"/>
          <p:cNvCxnSpPr>
            <a:stCxn id="33" idx="3"/>
          </p:cNvCxnSpPr>
          <p:nvPr/>
        </p:nvCxnSpPr>
        <p:spPr>
          <a:xfrm flipV="1">
            <a:off x="5163806" y="2276872"/>
            <a:ext cx="627811" cy="1231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932040" y="1844824"/>
            <a:ext cx="627811" cy="1231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17690" y="1926417"/>
            <a:ext cx="582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Химия</a:t>
            </a:r>
            <a:endParaRPr lang="ru-RU" sz="1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883405" y="1556792"/>
            <a:ext cx="76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Физика и астроном.</a:t>
            </a:r>
            <a:endParaRPr lang="ru-RU" sz="1000" b="1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4592261" y="1559767"/>
            <a:ext cx="627811" cy="1231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7255833" y="1412777"/>
            <a:ext cx="0" cy="4320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44046" y="1844824"/>
            <a:ext cx="96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/>
              <a:t>Компьютерн</a:t>
            </a:r>
            <a:r>
              <a:rPr lang="ru-RU" sz="1000" b="1" dirty="0" smtClean="0"/>
              <a:t>. науки</a:t>
            </a:r>
            <a:endParaRPr lang="ru-RU" sz="1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15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xmlns="" val="327375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19" t="10954" r="15051" b="4129"/>
          <a:stretch/>
        </p:blipFill>
        <p:spPr bwMode="auto">
          <a:xfrm>
            <a:off x="1559775" y="487505"/>
            <a:ext cx="5678908" cy="58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5113" y="592069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Относительная доля публикаций</a:t>
            </a:r>
            <a:endParaRPr lang="ru-RU" sz="1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499129" y="6237312"/>
            <a:ext cx="1800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619672" y="2703309"/>
            <a:ext cx="0" cy="14401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4268" y="4221088"/>
            <a:ext cx="1071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Прирост компетенций</a:t>
            </a:r>
            <a:endParaRPr lang="ru-RU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764704"/>
            <a:ext cx="53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Ватин</a:t>
            </a:r>
            <a:endParaRPr lang="ru-RU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36559" y="887814"/>
            <a:ext cx="727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/>
              <a:t>Овидько</a:t>
            </a:r>
            <a:endParaRPr lang="ru-RU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12557" y="2822739"/>
            <a:ext cx="53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Львов</a:t>
            </a:r>
            <a:endParaRPr lang="ru-RU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3110771"/>
            <a:ext cx="7442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Литвинов</a:t>
            </a:r>
            <a:endParaRPr lang="ru-RU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3356992"/>
            <a:ext cx="960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Колбасников</a:t>
            </a:r>
            <a:endParaRPr lang="ru-RU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35839" y="2822739"/>
            <a:ext cx="923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Бердников</a:t>
            </a:r>
            <a:endParaRPr lang="ru-RU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40010" y="2455050"/>
            <a:ext cx="727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/>
              <a:t>Овидько</a:t>
            </a:r>
            <a:endParaRPr lang="ru-RU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88687" y="2455049"/>
            <a:ext cx="727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/>
              <a:t>Божокин</a:t>
            </a:r>
            <a:endParaRPr lang="ru-RU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35896" y="2878038"/>
            <a:ext cx="871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Трифонов</a:t>
            </a:r>
            <a:endParaRPr lang="ru-RU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67339" y="3177168"/>
            <a:ext cx="673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Баграев</a:t>
            </a:r>
            <a:endParaRPr lang="ru-RU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88024" y="4374977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/>
              <a:t>Климчицкая</a:t>
            </a:r>
            <a:endParaRPr lang="ru-RU" sz="1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16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xmlns="" val="3474790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73" r="45622" b="52234"/>
          <a:stretch/>
        </p:blipFill>
        <p:spPr bwMode="auto">
          <a:xfrm>
            <a:off x="5436096" y="667728"/>
            <a:ext cx="3401635" cy="199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>
            <a:off x="646563" y="2348881"/>
            <a:ext cx="702178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561"/>
          <a:stretch/>
        </p:blipFill>
        <p:spPr bwMode="auto">
          <a:xfrm>
            <a:off x="289856" y="332656"/>
            <a:ext cx="543427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7236296" y="5445224"/>
            <a:ext cx="432048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09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Активности и результаты 2015 </a:t>
            </a:r>
            <a:r>
              <a:rPr lang="ru-RU" sz="2400" b="1" dirty="0">
                <a:solidFill>
                  <a:srgbClr val="0000FF"/>
                </a:solidFill>
              </a:rPr>
              <a:t>года </a:t>
            </a:r>
            <a:r>
              <a:rPr lang="ru-RU" sz="2400" b="1" dirty="0" smtClean="0">
                <a:solidFill>
                  <a:srgbClr val="0000FF"/>
                </a:solidFill>
              </a:rPr>
              <a:t>(3/5)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8617339"/>
              </p:ext>
            </p:extLst>
          </p:nvPr>
        </p:nvGraphicFramePr>
        <p:xfrm>
          <a:off x="467544" y="908720"/>
          <a:ext cx="835292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512168"/>
                <a:gridCol w="720080"/>
                <a:gridCol w="648072"/>
                <a:gridCol w="1656184"/>
              </a:tblGrid>
              <a:tr h="1178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Обязательства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Исполнитель</a:t>
                      </a:r>
                    </a:p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(объем, млн. руб.)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300">
                <a:tc rowSpan="2">
                  <a:txBody>
                    <a:bodyPr/>
                    <a:lstStyle/>
                    <a:p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2.4.3. Поддержка и развитие системы молодежного кадрового резерва научно-педагогических работников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Кол-во участников МКР,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+ 30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М.В.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</a:rPr>
                        <a:t>Дюльдин</a:t>
                      </a:r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(3,0)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занявших позицию НПР,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18</a:t>
            </a:fld>
            <a:endParaRPr lang="ru-RU" sz="16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3284984"/>
            <a:ext cx="8229600" cy="1872208"/>
          </a:xfrm>
        </p:spPr>
        <p:txBody>
          <a:bodyPr>
            <a:noAutofit/>
          </a:bodyPr>
          <a:lstStyle/>
          <a:p>
            <a:r>
              <a:rPr lang="ru-RU" sz="2000" dirty="0" smtClean="0"/>
              <a:t>Утверждено обновленное Положение о МКР </a:t>
            </a:r>
            <a:r>
              <a:rPr lang="ru-RU" sz="2000" dirty="0" err="1" smtClean="0"/>
              <a:t>СПбПУ</a:t>
            </a:r>
            <a:r>
              <a:rPr lang="ru-RU" sz="2000" dirty="0" smtClean="0"/>
              <a:t>, на основании рекомендаций комиссии НТС (декабрь 2015)</a:t>
            </a:r>
          </a:p>
          <a:p>
            <a:r>
              <a:rPr lang="ru-RU" sz="2000" dirty="0" smtClean="0"/>
              <a:t>Объявлен конкурсный набор в МКР</a:t>
            </a:r>
          </a:p>
          <a:p>
            <a:r>
              <a:rPr lang="ru-RU" sz="2000" dirty="0" smtClean="0"/>
              <a:t>21 декабря  состоится заседание конкурсной комиссии для включения в МКР 30 новых резервистов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371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Активности и результаты 2015 </a:t>
            </a:r>
            <a:r>
              <a:rPr lang="ru-RU" sz="2400" b="1" dirty="0">
                <a:solidFill>
                  <a:srgbClr val="0000FF"/>
                </a:solidFill>
              </a:rPr>
              <a:t>года </a:t>
            </a:r>
            <a:r>
              <a:rPr lang="ru-RU" sz="2400" b="1" dirty="0" smtClean="0">
                <a:solidFill>
                  <a:srgbClr val="0000FF"/>
                </a:solidFill>
              </a:rPr>
              <a:t>(4/5)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3369479"/>
              </p:ext>
            </p:extLst>
          </p:nvPr>
        </p:nvGraphicFramePr>
        <p:xfrm>
          <a:off x="467544" y="764704"/>
          <a:ext cx="8352928" cy="218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2016224"/>
                <a:gridCol w="720080"/>
                <a:gridCol w="648072"/>
                <a:gridCol w="1656184"/>
              </a:tblGrid>
              <a:tr h="1178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Обязательства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Исполнитель</a:t>
                      </a:r>
                    </a:p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(объем, млн. руб.)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016"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300">
                <a:tc rowSpan="3">
                  <a:txBody>
                    <a:bodyPr/>
                    <a:lstStyle/>
                    <a:p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3.3.1. Привлечение школьников и студентов к научно-техническому творчеству, развитие </a:t>
                      </a:r>
                      <a:r>
                        <a:rPr lang="ru-RU" sz="15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ФабЛаб-Политех</a:t>
                      </a:r>
                      <a:endParaRPr lang="ru-RU" sz="15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Кол-во поступивших в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СПбПУ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ФабЛаб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чел.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3CC33"/>
                          </a:solidFill>
                        </a:rPr>
                        <a:t>110</a:t>
                      </a:r>
                      <a:endParaRPr lang="ru-RU" sz="1800" b="1" dirty="0">
                        <a:solidFill>
                          <a:srgbClr val="33CC33"/>
                        </a:solidFill>
                      </a:endParaRPr>
                    </a:p>
                  </a:txBody>
                  <a:tcPr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А.М. Кривцов</a:t>
                      </a:r>
                    </a:p>
                    <a:p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strike="sngStrike" dirty="0" smtClean="0">
                          <a:solidFill>
                            <a:srgbClr val="7030A0"/>
                          </a:solidFill>
                        </a:rPr>
                        <a:t>(3,0)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(7,0)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Кол-во поступивших в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СПбПУ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ЕГЭ 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90, чел.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3CC33"/>
                          </a:solidFill>
                        </a:rPr>
                        <a:t>16</a:t>
                      </a:r>
                      <a:endParaRPr lang="ru-RU" sz="1800" b="1" dirty="0">
                        <a:solidFill>
                          <a:srgbClr val="33CC33"/>
                        </a:solidFill>
                      </a:endParaRPr>
                    </a:p>
                  </a:txBody>
                  <a:tcPr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мероприятий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ФабЛаб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100 чел.)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3CC33"/>
                          </a:solidFill>
                        </a:rPr>
                        <a:t>43</a:t>
                      </a:r>
                      <a:endParaRPr lang="ru-RU" sz="1800" b="1" dirty="0">
                        <a:solidFill>
                          <a:srgbClr val="33CC33"/>
                        </a:solidFill>
                      </a:endParaRPr>
                    </a:p>
                  </a:txBody>
                  <a:tcPr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9BCF5672-0492-4A22-A56D-F90CB04F4902}" type="slidenum">
              <a:rPr lang="ru-RU" sz="1600" smtClean="0"/>
              <a:pPr/>
              <a:t>19</a:t>
            </a:fld>
            <a:endParaRPr lang="ru-RU" sz="16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67544" y="2954420"/>
          <a:ext cx="8352928" cy="145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2016224"/>
                <a:gridCol w="720080"/>
                <a:gridCol w="648072"/>
                <a:gridCol w="1656184"/>
              </a:tblGrid>
              <a:tr h="432048">
                <a:tc rowSpan="3">
                  <a:txBody>
                    <a:bodyPr/>
                    <a:lstStyle/>
                    <a:p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3.3.2. Интеграция молодежи вокруг образовательно-научных и инновационных молодежных проектов:  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● 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Робокап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  ● 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Демола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indent="180975">
                        <a:buFont typeface="Arial" pitchFamily="34" charset="0"/>
                        <a:buNone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●  Инкубатор и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коворкинг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indent="180975">
                        <a:buFont typeface="Arial" pitchFamily="34" charset="0"/>
                        <a:buNone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● 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Club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● 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Formula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endParaRPr lang="ru-RU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Кол-во участников проектов, чел.	</a:t>
                      </a:r>
                    </a:p>
                  </a:txBody>
                  <a:tcPr marL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3CC33"/>
                          </a:solidFill>
                        </a:rPr>
                        <a:t>94</a:t>
                      </a:r>
                      <a:endParaRPr lang="ru-RU" sz="1800" b="1" dirty="0">
                        <a:solidFill>
                          <a:srgbClr val="33CC33"/>
                        </a:solidFill>
                      </a:endParaRPr>
                    </a:p>
                  </a:txBody>
                  <a:tcPr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С.В.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</a:rPr>
                        <a:t>Салкуцан</a:t>
                      </a:r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(7,0)</a:t>
                      </a:r>
                    </a:p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 средств от инвесторов, млн. руб.	</a:t>
                      </a:r>
                    </a:p>
                  </a:txBody>
                  <a:tcPr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2,6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3CC33"/>
                          </a:solidFill>
                        </a:rPr>
                        <a:t>24,8</a:t>
                      </a:r>
                      <a:endParaRPr lang="ru-RU" sz="1800" b="1" dirty="0">
                        <a:solidFill>
                          <a:srgbClr val="33CC33"/>
                        </a:solidFill>
                      </a:endParaRPr>
                    </a:p>
                  </a:txBody>
                  <a:tcPr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мероприятий	</a:t>
                      </a:r>
                    </a:p>
                  </a:txBody>
                  <a:tcPr marL="36000" marR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3CC33"/>
                          </a:solidFill>
                        </a:rPr>
                        <a:t>14</a:t>
                      </a:r>
                      <a:endParaRPr lang="ru-RU" sz="1800" b="1" dirty="0">
                        <a:solidFill>
                          <a:srgbClr val="33CC33"/>
                        </a:solidFill>
                      </a:endParaRPr>
                    </a:p>
                  </a:txBody>
                  <a:tcPr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44" y="4437112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u="sng" dirty="0" err="1" smtClean="0"/>
              <a:t>Демола</a:t>
            </a:r>
            <a:r>
              <a:rPr lang="ru-RU" sz="1600" u="sng" dirty="0" smtClean="0"/>
              <a:t> (</a:t>
            </a:r>
            <a:r>
              <a:rPr lang="en-US" sz="1600" u="sng" dirty="0" smtClean="0"/>
              <a:t>Solution Lab)</a:t>
            </a:r>
            <a:r>
              <a:rPr lang="ru-RU" sz="1600" dirty="0" smtClean="0"/>
              <a:t>  - совместный проект </a:t>
            </a:r>
            <a:r>
              <a:rPr lang="ru-RU" sz="1600" dirty="0" err="1" smtClean="0"/>
              <a:t>СПбПУ</a:t>
            </a:r>
            <a:r>
              <a:rPr lang="ru-RU" sz="1600" dirty="0" smtClean="0"/>
              <a:t>, ИТМО, </a:t>
            </a:r>
            <a:r>
              <a:rPr lang="ru-RU" sz="1600" dirty="0" err="1" smtClean="0"/>
              <a:t>Иксмас</a:t>
            </a:r>
            <a:r>
              <a:rPr lang="ru-RU" sz="1600" dirty="0" smtClean="0"/>
              <a:t> </a:t>
            </a:r>
            <a:r>
              <a:rPr lang="ru-RU" sz="1600" dirty="0" err="1" smtClean="0"/>
              <a:t>Венчурс</a:t>
            </a:r>
            <a:r>
              <a:rPr lang="ru-RU" sz="1600" dirty="0" smtClean="0"/>
              <a:t>. Идея – привлечение кейсов от компаний (</a:t>
            </a:r>
            <a:r>
              <a:rPr lang="ru-RU" sz="1600" dirty="0" err="1" smtClean="0"/>
              <a:t>Bee</a:t>
            </a:r>
            <a:r>
              <a:rPr lang="ru-RU" sz="1600" dirty="0" smtClean="0"/>
              <a:t> </a:t>
            </a:r>
            <a:r>
              <a:rPr lang="ru-RU" sz="1600" dirty="0" err="1" smtClean="0"/>
              <a:t>Pitron</a:t>
            </a:r>
            <a:r>
              <a:rPr lang="ru-RU" sz="1600" dirty="0" smtClean="0"/>
              <a:t>, </a:t>
            </a:r>
            <a:r>
              <a:rPr lang="ru-RU" sz="1600" dirty="0" err="1" smtClean="0"/>
              <a:t>Bosch</a:t>
            </a:r>
            <a:r>
              <a:rPr lang="ru-RU" sz="1600" dirty="0" smtClean="0"/>
              <a:t>, EMC, </a:t>
            </a:r>
            <a:r>
              <a:rPr lang="ru-RU" sz="1600" dirty="0" err="1" smtClean="0"/>
              <a:t>Oracle</a:t>
            </a:r>
            <a:r>
              <a:rPr lang="ru-RU" sz="1600" dirty="0" smtClean="0"/>
              <a:t>, </a:t>
            </a:r>
            <a:r>
              <a:rPr lang="ru-RU" sz="1600" dirty="0" err="1" smtClean="0"/>
              <a:t>Биотелемеханика</a:t>
            </a:r>
            <a:r>
              <a:rPr lang="ru-RU" sz="1600" dirty="0" smtClean="0"/>
              <a:t>, </a:t>
            </a:r>
            <a:r>
              <a:rPr lang="ru-RU" sz="1600" dirty="0" err="1" smtClean="0"/>
              <a:t>Ростелеком</a:t>
            </a:r>
            <a:r>
              <a:rPr lang="ru-RU" sz="1600" dirty="0" smtClean="0"/>
              <a:t>, Мегафон и др.). Далее – решение кейсов и оплата результатов компаниями. </a:t>
            </a:r>
          </a:p>
          <a:p>
            <a:pPr lvl="0"/>
            <a:r>
              <a:rPr lang="ru-RU" sz="1600" u="sng" dirty="0" smtClean="0"/>
              <a:t>Бизнес-инкубатор «Политехнический».</a:t>
            </a:r>
            <a:r>
              <a:rPr lang="ru-RU" sz="1600" dirty="0" smtClean="0"/>
              <a:t> Расходы направлены на функционирование Представительства Фонда Содействия. Из </a:t>
            </a:r>
            <a:r>
              <a:rPr lang="ru-RU" sz="1600" dirty="0" err="1" smtClean="0"/>
              <a:t>СПбПУ</a:t>
            </a:r>
            <a:r>
              <a:rPr lang="ru-RU" sz="1600" dirty="0" smtClean="0"/>
              <a:t> по программам: УМНИК 26 проектов (по 200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), «</a:t>
            </a:r>
            <a:r>
              <a:rPr lang="ru-RU" sz="1600" dirty="0" err="1" smtClean="0"/>
              <a:t>Коммерциалиация</a:t>
            </a:r>
            <a:r>
              <a:rPr lang="ru-RU" sz="1600" dirty="0" smtClean="0"/>
              <a:t>» - 2 (по 15 млн.руб. на проект), «СТАРТ» - 1 (2 млн.руб.).</a:t>
            </a:r>
          </a:p>
          <a:p>
            <a:pPr lvl="0"/>
            <a:r>
              <a:rPr lang="en-US" sz="1600" u="sng" dirty="0" smtClean="0"/>
              <a:t>Formula Student</a:t>
            </a:r>
            <a:r>
              <a:rPr lang="ru-RU" sz="1600" dirty="0" smtClean="0"/>
              <a:t>  Доработка проекта болида. Итоговая презентация болида. </a:t>
            </a:r>
          </a:p>
          <a:p>
            <a:r>
              <a:rPr lang="ru-RU" sz="1600" dirty="0" smtClean="0"/>
              <a:t> </a:t>
            </a:r>
            <a:r>
              <a:rPr lang="en-US" sz="1600" u="sng" dirty="0" err="1" smtClean="0"/>
              <a:t>Polytech</a:t>
            </a:r>
            <a:r>
              <a:rPr lang="en-US" sz="1600" u="sng" dirty="0" smtClean="0"/>
              <a:t> </a:t>
            </a:r>
            <a:r>
              <a:rPr lang="en-US" sz="1600" u="sng" dirty="0" err="1" smtClean="0"/>
              <a:t>Stracheg</a:t>
            </a:r>
            <a:r>
              <a:rPr lang="ru-RU" sz="1600" u="sng" dirty="0" smtClean="0"/>
              <a:t>  </a:t>
            </a:r>
            <a:r>
              <a:rPr lang="ru-RU" sz="1600" dirty="0" smtClean="0"/>
              <a:t>Международная школа по предпринимательству (студенты и преподаватели из 6 стран, общее число участников 50 чел., платное участие - 1,5 млн. руб.).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5961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Темы для обсуждения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7"/>
            <a:ext cx="7776864" cy="453650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Мероприятия дорожной карты в сфере научной деятельности</a:t>
            </a:r>
          </a:p>
          <a:p>
            <a:r>
              <a:rPr lang="ru-RU" sz="2400" dirty="0" smtClean="0"/>
              <a:t>Показатели результативности </a:t>
            </a:r>
            <a:r>
              <a:rPr lang="ru-RU" sz="2400" dirty="0"/>
              <a:t>в сфере научной </a:t>
            </a:r>
            <a:r>
              <a:rPr lang="ru-RU" sz="2400" dirty="0" smtClean="0"/>
              <a:t>деятельности, связь с рейтингами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dirty="0" smtClean="0"/>
              <a:t>Результаты 2015 года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Что в 2016 году?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2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xmlns="" val="37353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Активности и результаты 2015 </a:t>
            </a:r>
            <a:r>
              <a:rPr lang="ru-RU" sz="2400" b="1" dirty="0">
                <a:solidFill>
                  <a:srgbClr val="0000FF"/>
                </a:solidFill>
              </a:rPr>
              <a:t>года </a:t>
            </a:r>
            <a:r>
              <a:rPr lang="ru-RU" sz="2400" b="1" dirty="0" smtClean="0">
                <a:solidFill>
                  <a:srgbClr val="0000FF"/>
                </a:solidFill>
              </a:rPr>
              <a:t>(5/5)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2904488"/>
              </p:ext>
            </p:extLst>
          </p:nvPr>
        </p:nvGraphicFramePr>
        <p:xfrm>
          <a:off x="467544" y="908720"/>
          <a:ext cx="8352928" cy="286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512168"/>
                <a:gridCol w="720080"/>
                <a:gridCol w="648072"/>
                <a:gridCol w="1656184"/>
              </a:tblGrid>
              <a:tr h="1178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Обязательства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Исполнитель</a:t>
                      </a:r>
                    </a:p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(объем, млн. руб.)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300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2.1.3. Поддержка программ развития существующих НИЛ и НГ по перспективным направлениям,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т.ч. Центра «</a:t>
                      </a:r>
                      <a:r>
                        <a:rPr lang="ru-RU" sz="15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RASA-СПбПУ</a:t>
                      </a:r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1 НПР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0,66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В.В. Сергеев</a:t>
                      </a:r>
                    </a:p>
                    <a:p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</a:t>
                      </a:r>
                      <a:r>
                        <a:rPr lang="ru-RU" sz="1500" b="1" strike="sngStrike" dirty="0" smtClean="0">
                          <a:solidFill>
                            <a:srgbClr val="7030A0"/>
                          </a:solidFill>
                        </a:rPr>
                        <a:t>70,0</a:t>
                      </a: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70</a:t>
                      </a:r>
                      <a:r>
                        <a:rPr lang="ru-RU" sz="15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− 36,5 (</a:t>
                      </a:r>
                      <a:r>
                        <a:rPr lang="ru-RU" sz="15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RASA) + 26 (из МП 3.1.1) = 59,5</a:t>
                      </a:r>
                      <a:endParaRPr lang="ru-RU" sz="1500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5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1 НПР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0,80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3CC33"/>
                          </a:solidFill>
                        </a:rPr>
                        <a:t>0,91</a:t>
                      </a:r>
                      <a:endParaRPr lang="ru-RU" sz="1800" b="1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</a:rPr>
                        <a:t>Иностр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. НПР, чел.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НИР, млн. руб.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3CC33"/>
                          </a:solidFill>
                        </a:rPr>
                        <a:t>208</a:t>
                      </a:r>
                      <a:endParaRPr lang="ru-RU" sz="1800" b="1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Число НИР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Молодежь, чел.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3CC33"/>
                          </a:solidFill>
                        </a:rPr>
                        <a:t>48</a:t>
                      </a:r>
                      <a:endParaRPr lang="ru-RU" sz="1800" b="1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9BCF5672-0492-4A22-A56D-F90CB04F4902}" type="slidenum">
              <a:rPr lang="ru-RU" sz="1600" smtClean="0"/>
              <a:pPr/>
              <a:t>20</a:t>
            </a:fld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095" b="13440"/>
          <a:stretch/>
        </p:blipFill>
        <p:spPr bwMode="auto">
          <a:xfrm>
            <a:off x="179512" y="2924944"/>
            <a:ext cx="3988758" cy="27646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2485942"/>
              </p:ext>
            </p:extLst>
          </p:nvPr>
        </p:nvGraphicFramePr>
        <p:xfrm>
          <a:off x="4283968" y="3933056"/>
          <a:ext cx="4104456" cy="2724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3"/>
                <a:gridCol w="1824203"/>
              </a:tblGrid>
              <a:tr h="31413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Руководители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Объем, млн. руб.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133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Самсонова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Нуждин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133"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Овидько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133"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Безпрозванный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133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Бердников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133"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Северинов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133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Устинов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Кривцов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Качанов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5664150"/>
            <a:ext cx="39887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«</a:t>
            </a:r>
            <a:r>
              <a:rPr lang="ru-RU" sz="1600" b="1" dirty="0"/>
              <a:t>Аддитивные технологии» - </a:t>
            </a:r>
            <a:r>
              <a:rPr lang="ru-RU" sz="1600" b="1" dirty="0" smtClean="0"/>
              <a:t>18,0 </a:t>
            </a:r>
            <a:r>
              <a:rPr lang="ru-RU" sz="1600" b="1" dirty="0" err="1"/>
              <a:t>млн.руб</a:t>
            </a:r>
            <a:r>
              <a:rPr lang="ru-RU" sz="1600" b="1" dirty="0" smtClean="0"/>
              <a:t>.;</a:t>
            </a:r>
            <a:endParaRPr lang="ru-RU" sz="1600" b="1" dirty="0"/>
          </a:p>
          <a:p>
            <a:r>
              <a:rPr lang="ru-RU" sz="1600" b="1" dirty="0" smtClean="0"/>
              <a:t>«</a:t>
            </a:r>
            <a:r>
              <a:rPr lang="ru-RU" sz="1600" b="1" dirty="0" err="1"/>
              <a:t>Фотоника</a:t>
            </a:r>
            <a:r>
              <a:rPr lang="ru-RU" sz="1600" b="1" dirty="0"/>
              <a:t>» - 2,5 </a:t>
            </a:r>
            <a:r>
              <a:rPr lang="ru-RU" sz="1600" b="1" dirty="0" err="1" smtClean="0"/>
              <a:t>млн.руб</a:t>
            </a:r>
            <a:r>
              <a:rPr lang="ru-RU" sz="1600" b="1" dirty="0" smtClean="0"/>
              <a:t>.;</a:t>
            </a:r>
            <a:endParaRPr lang="ru-RU" sz="1600" b="1" dirty="0"/>
          </a:p>
          <a:p>
            <a:r>
              <a:rPr lang="ru-RU" sz="1600" b="1" dirty="0"/>
              <a:t>Проект кафедры «Высшая математика» - 1,0 </a:t>
            </a:r>
            <a:r>
              <a:rPr lang="ru-RU" sz="1600" b="1" dirty="0" err="1"/>
              <a:t>млн.руб</a:t>
            </a:r>
            <a:r>
              <a:rPr lang="ru-RU" sz="1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1371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21</a:t>
            </a:fld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2628958"/>
              </p:ext>
            </p:extLst>
          </p:nvPr>
        </p:nvGraphicFramePr>
        <p:xfrm>
          <a:off x="323528" y="404664"/>
          <a:ext cx="8352927" cy="613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936104"/>
                <a:gridCol w="1045556"/>
                <a:gridCol w="1186692"/>
                <a:gridCol w="1152128"/>
                <a:gridCol w="1080120"/>
                <a:gridCol w="1008111"/>
              </a:tblGrid>
              <a:tr h="216024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Руководители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Объем, млн. руб.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Показатели (план / факт)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792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Публикации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НИОКР,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Новая молодежь</a:t>
                      </a: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Новые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НПР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Состав, </a:t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587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Самсонова 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Нуждин</a:t>
                      </a:r>
                      <a:endParaRPr lang="ru-RU" sz="1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9,0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  /  </a:t>
                      </a: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5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 /  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 /  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579">
                <a:tc>
                  <a:txBody>
                    <a:bodyPr/>
                    <a:lstStyle/>
                    <a:p>
                      <a:r>
                        <a:rPr lang="ru-RU" sz="1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Овидько</a:t>
                      </a:r>
                      <a:endParaRPr lang="ru-RU" sz="1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7,0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24,5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 /  4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571">
                <a:tc>
                  <a:txBody>
                    <a:bodyPr/>
                    <a:lstStyle/>
                    <a:p>
                      <a:r>
                        <a:rPr lang="ru-RU" sz="1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Безпрозванный</a:t>
                      </a:r>
                      <a:endParaRPr lang="ru-RU" sz="1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  /  28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34,5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563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Бердников 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3,0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  /  0,5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Северинов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4,5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  /  6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23,5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24,2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 /  2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 /  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24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Устинов 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7,0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  /  21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18,5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Кривцов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Качанов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2,5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 /  13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2,5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 /  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 /  2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Липовский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Жуков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1,15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 /  4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6,5  /  </a:t>
                      </a: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5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Литвинов / Петров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Мясникова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Козлов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5,0  /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14,9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 /  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 /  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Станкевич / Юсупов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 /  </a:t>
                      </a: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 /  </a:t>
                      </a: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5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Вахрушев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25,5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 /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5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Чусов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ru-RU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Федоров</a:t>
                      </a:r>
                      <a:endParaRPr lang="ru-RU" sz="1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  /  </a:t>
                      </a: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3,0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 /  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 /  </a:t>
                      </a: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Шкодырев</a:t>
                      </a:r>
                      <a:endParaRPr lang="ru-RU" sz="1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 /  </a:t>
                      </a: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6,0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 /  </a:t>
                      </a: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Диденко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  /  20,0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 </a:t>
                      </a: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  0</a:t>
                      </a:r>
                      <a:endParaRPr lang="ru-RU" sz="15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 /  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Заборовский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 /  </a:t>
                      </a:r>
                      <a:r>
                        <a:rPr lang="ru-RU" sz="1500" b="1" kern="1200" dirty="0" smtClean="0">
                          <a:solidFill>
                            <a:srgbClr val="33CC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500" b="1" kern="1200" dirty="0">
                        <a:solidFill>
                          <a:srgbClr val="33CC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 /  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 /  4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222</a:t>
                      </a:r>
                      <a:endParaRPr lang="ru-RU" sz="1800" b="1" kern="1200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207,8</a:t>
                      </a:r>
                      <a:endParaRPr lang="ru-RU" sz="1800" b="1" kern="1200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800" b="1" kern="1200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b="1" kern="1200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243</a:t>
                      </a:r>
                      <a:endParaRPr lang="ru-RU" sz="1800" b="1" kern="1200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Аддитивные технолог.</a:t>
                      </a: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13,5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24,1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Фотоника</a:t>
                      </a:r>
                      <a:endParaRPr lang="ru-RU" sz="1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1,87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24,0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248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Что дальше?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1052736"/>
            <a:ext cx="8435280" cy="5400600"/>
          </a:xfrm>
        </p:spPr>
        <p:txBody>
          <a:bodyPr>
            <a:normAutofit/>
          </a:bodyPr>
          <a:lstStyle/>
          <a:p>
            <a:pPr marL="0" indent="450850">
              <a:buNone/>
            </a:pPr>
            <a:r>
              <a:rPr lang="ru-RU" sz="2000" dirty="0" smtClean="0"/>
              <a:t>Если будет продолжена Программа «5-100-2020» в 2016 году по утвержденной ДК-2 с сохранением цели – продвижение в рейтингах:</a:t>
            </a:r>
          </a:p>
          <a:p>
            <a:r>
              <a:rPr lang="ru-RU" sz="2000" dirty="0" smtClean="0"/>
              <a:t>поддержка публикационной активности – повышение эффективности использования средств за счет тонкой настройки стимулирования на предметные рейтинги (рейтинг </a:t>
            </a:r>
            <a:r>
              <a:rPr lang="en-US" sz="2000" dirty="0" smtClean="0"/>
              <a:t>THE)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завершение программы продвижения научных журналов </a:t>
            </a:r>
            <a:r>
              <a:rPr lang="ru-RU" sz="2000" dirty="0" err="1" smtClean="0"/>
              <a:t>СПбПУ</a:t>
            </a:r>
            <a:r>
              <a:rPr lang="ru-RU" sz="2000" dirty="0" smtClean="0"/>
              <a:t> в </a:t>
            </a:r>
            <a:r>
              <a:rPr lang="en-US" sz="2000" dirty="0" smtClean="0"/>
              <a:t>SCOPUS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подписка на базы научных публикаций;</a:t>
            </a:r>
          </a:p>
          <a:p>
            <a:r>
              <a:rPr lang="ru-RU" sz="2000" dirty="0" smtClean="0"/>
              <a:t>выполнение 3-х летних обязательств перед научными группами и НИЛ;</a:t>
            </a:r>
          </a:p>
          <a:p>
            <a:r>
              <a:rPr lang="ru-RU" sz="2000" dirty="0" smtClean="0"/>
              <a:t>поддержка молодежных научно-технических мероприятий;</a:t>
            </a:r>
          </a:p>
          <a:p>
            <a:r>
              <a:rPr lang="ru-RU" sz="2000" dirty="0" smtClean="0"/>
              <a:t>развитие </a:t>
            </a:r>
            <a:r>
              <a:rPr lang="ru-RU" sz="2000" dirty="0" err="1" smtClean="0"/>
              <a:t>репутационных</a:t>
            </a:r>
            <a:r>
              <a:rPr lang="ru-RU" sz="2000" dirty="0" smtClean="0"/>
              <a:t> мероприятий;</a:t>
            </a:r>
          </a:p>
          <a:p>
            <a:pPr marL="0" indent="450850">
              <a:spcBef>
                <a:spcPts val="1200"/>
              </a:spcBef>
              <a:buNone/>
            </a:pPr>
            <a:r>
              <a:rPr lang="ru-RU" sz="2000" dirty="0" smtClean="0"/>
              <a:t>Если произойдет пересмотр </a:t>
            </a:r>
            <a:r>
              <a:rPr lang="ru-RU" sz="2000" dirty="0"/>
              <a:t>Программы «5-100-2020» (</a:t>
            </a:r>
            <a:r>
              <a:rPr lang="ru-RU" sz="2000" dirty="0" smtClean="0"/>
              <a:t>ДК-2):</a:t>
            </a:r>
            <a:endParaRPr lang="ru-RU" sz="2000" dirty="0"/>
          </a:p>
          <a:p>
            <a:r>
              <a:rPr lang="ru-RU" sz="2000" dirty="0"/>
              <a:t>поиск альтернативных источников финансирования – стимулирование конкурсной активности НГ и НИЛ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Государственный оборонный заказ.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22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2224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57606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Мероприятия </a:t>
            </a:r>
            <a:r>
              <a:rPr lang="ru-RU" sz="2400" b="1" dirty="0" smtClean="0">
                <a:solidFill>
                  <a:srgbClr val="0000FF"/>
                </a:solidFill>
              </a:rPr>
              <a:t>ДК-2 (2015-2016) в </a:t>
            </a:r>
            <a:r>
              <a:rPr lang="ru-RU" sz="2400" b="1" dirty="0">
                <a:solidFill>
                  <a:srgbClr val="0000FF"/>
                </a:solidFill>
              </a:rPr>
              <a:t>сфере научной </a:t>
            </a:r>
            <a:r>
              <a:rPr lang="ru-RU" sz="2400" b="1" dirty="0" smtClean="0">
                <a:solidFill>
                  <a:srgbClr val="0000FF"/>
                </a:solidFill>
              </a:rPr>
              <a:t>деятельности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8325126"/>
              </p:ext>
            </p:extLst>
          </p:nvPr>
        </p:nvGraphicFramePr>
        <p:xfrm>
          <a:off x="251520" y="790912"/>
          <a:ext cx="8640960" cy="580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584176"/>
                <a:gridCol w="720080"/>
                <a:gridCol w="648072"/>
                <a:gridCol w="1584176"/>
              </a:tblGrid>
              <a:tr h="1178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Задачи, мероприятия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Обязательства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Рук./ Исп.</a:t>
                      </a:r>
                    </a:p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(объем, млн. руб.)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2.1. Развитие исследовательской среды университета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О.Н. Остапенко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2.1.1. Развитие сети научных журналов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СПбПУ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продвижение научных журналов и конференций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СПбПУ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вхождение в состав учредителей журналов, индексируемых в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или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 marL="72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Число журналов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В.М.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</a:rPr>
                        <a:t>Якубсон</a:t>
                      </a:r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(6,0)</a:t>
                      </a:r>
                    </a:p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840">
                <a:tc rowSpan="3"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2.1.2. Развитие системы поддержки авторов научных публикаций: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грантовая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поддержка с учетом качества публикаций;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сервисная поддержка НПР.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Публик. (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</a:rPr>
                        <a:t>А.М.Митрофанов</a:t>
                      </a:r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(70,0)</a:t>
                      </a:r>
                      <a:endParaRPr lang="ru-RU" sz="1500" b="1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Публик. (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550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550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Цитирование,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за 5 лет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4800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5200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040">
                <a:tc rowSpan="6"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2.1.3. Поддержка программ развития существующих НИЛ и НГ по перспективным направлениям, в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Центра «RASA-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СПбПУ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1 НПР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0,66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0,66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В.В. Сергеев</a:t>
                      </a:r>
                    </a:p>
                    <a:p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(70,0)</a:t>
                      </a:r>
                    </a:p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1 НПР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0,80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0,80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</a:rPr>
                        <a:t>Иностр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. НПР, чел.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НИР, млн. руб.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Число НИР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Молодежь, чел.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3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xmlns="" val="36696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57606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Мероприятия </a:t>
            </a:r>
            <a:r>
              <a:rPr lang="ru-RU" sz="2400" b="1" dirty="0" smtClean="0">
                <a:solidFill>
                  <a:srgbClr val="0000FF"/>
                </a:solidFill>
              </a:rPr>
              <a:t>ДК-2 (2015-2016) в </a:t>
            </a:r>
            <a:r>
              <a:rPr lang="ru-RU" sz="2400" b="1" dirty="0">
                <a:solidFill>
                  <a:srgbClr val="0000FF"/>
                </a:solidFill>
              </a:rPr>
              <a:t>сфере научной </a:t>
            </a:r>
            <a:r>
              <a:rPr lang="ru-RU" sz="2400" b="1" dirty="0" smtClean="0">
                <a:solidFill>
                  <a:srgbClr val="0000FF"/>
                </a:solidFill>
              </a:rPr>
              <a:t>деятельности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4695066"/>
              </p:ext>
            </p:extLst>
          </p:nvPr>
        </p:nvGraphicFramePr>
        <p:xfrm>
          <a:off x="251520" y="908720"/>
          <a:ext cx="864096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800200"/>
                <a:gridCol w="720080"/>
                <a:gridCol w="648072"/>
                <a:gridCol w="1584176"/>
              </a:tblGrid>
              <a:tr h="1178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Задачи, мероприятия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Обязательства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Рук./ Исп.</a:t>
                      </a:r>
                    </a:p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(объем, млн. руб.)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2.4. Развитие ключевого персонала университета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С.В.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</a:rPr>
                        <a:t>Салкуцан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240">
                <a:tc rowSpan="2"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2.4.3. Поддержка и развитие системы молодежного кадрового резерва научно-педагогических работников		</a:t>
                      </a:r>
                    </a:p>
                  </a:txBody>
                  <a:tcPr marL="72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Кол-во участников МКР,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М.В.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</a:rPr>
                        <a:t>Дюльдин</a:t>
                      </a:r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(3,0)</a:t>
                      </a:r>
                    </a:p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занявших позицию НПР,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664">
                <a:tc>
                  <a:txBody>
                    <a:bodyPr/>
                    <a:lstStyle/>
                    <a:p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3.1. Адресная поддержка точек роста и интеграционные проекты в сфере НИД</a:t>
                      </a:r>
                      <a:endParaRPr lang="ru-RU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О.Н. Остапенко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488">
                <a:tc rowSpan="7"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3.1.1. Поддержка создания новых НГ для реализации комплексных научных проектов по перспективным научным направлениям</a:t>
                      </a:r>
                    </a:p>
                  </a:txBody>
                  <a:tcPr marL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Число новых проектов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В.В. Сергеев</a:t>
                      </a:r>
                    </a:p>
                    <a:p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strike="sngStrike" dirty="0" smtClean="0">
                          <a:solidFill>
                            <a:srgbClr val="7030A0"/>
                          </a:solidFill>
                        </a:rPr>
                        <a:t>(64,0)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(44,0)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1 НПР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0,66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0,66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1 НПР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0,80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0,80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</a:rPr>
                        <a:t>Иностр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. НПР, чел.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НИР, млн. руб.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Число НИР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Молодежь, чел.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4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xmlns="" val="42720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57606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Мероприятия </a:t>
            </a:r>
            <a:r>
              <a:rPr lang="ru-RU" sz="2400" b="1" dirty="0" smtClean="0">
                <a:solidFill>
                  <a:srgbClr val="0000FF"/>
                </a:solidFill>
              </a:rPr>
              <a:t>ДК-2 (2015-2016) в </a:t>
            </a:r>
            <a:r>
              <a:rPr lang="ru-RU" sz="2400" b="1" dirty="0">
                <a:solidFill>
                  <a:srgbClr val="0000FF"/>
                </a:solidFill>
              </a:rPr>
              <a:t>сфере научной </a:t>
            </a:r>
            <a:r>
              <a:rPr lang="ru-RU" sz="2400" b="1" dirty="0" smtClean="0">
                <a:solidFill>
                  <a:srgbClr val="0000FF"/>
                </a:solidFill>
              </a:rPr>
              <a:t>деятельности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302841"/>
              </p:ext>
            </p:extLst>
          </p:nvPr>
        </p:nvGraphicFramePr>
        <p:xfrm>
          <a:off x="251520" y="908720"/>
          <a:ext cx="8640960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2016224"/>
                <a:gridCol w="720080"/>
                <a:gridCol w="648072"/>
                <a:gridCol w="1584176"/>
              </a:tblGrid>
              <a:tr h="1178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Задачи, мероприятия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Обязательства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Рук./ Исп.</a:t>
                      </a:r>
                    </a:p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(объем, млн. руб.)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3.3. Развитие творческого потенциала молодежи (абитуриенты, студента, аспиранты)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О.Н. Остапенко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2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3.3.1. Привлечение школьников и студентов к научно-техническому творчеству, развитие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ФабЛаб-Политех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 marL="72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Кол-во поступивших в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СПбПУ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ФабЛаб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А.М. Кривцов</a:t>
                      </a:r>
                    </a:p>
                    <a:p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(3,0)</a:t>
                      </a:r>
                    </a:p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Кол-во поступивших в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СПбПУ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ЕГЭ 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мероприятий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ФабЛаб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100 чел.)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488">
                <a:tc rowSpan="3"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3.3.2. Интеграция молодежи вокруг образовательно-научных и инновационных молодежных проектов: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Робокап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Демола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Инкубатор и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коворкинг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Club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Formula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endParaRPr lang="ru-RU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Кол-во участников проектов, чел.	</a:t>
                      </a:r>
                    </a:p>
                  </a:txBody>
                  <a:tcPr marL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С.В.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</a:rPr>
                        <a:t>Салкуцан</a:t>
                      </a:r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(7,0)</a:t>
                      </a:r>
                    </a:p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 средств от инвесторов, млн. руб.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2,6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7,0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команд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СПбПУ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официальных соревнованиях, конкурсах, выставках	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5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xmlns="" val="42724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57606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Мероприятия </a:t>
            </a:r>
            <a:r>
              <a:rPr lang="ru-RU" sz="2400" b="1" dirty="0" smtClean="0">
                <a:solidFill>
                  <a:srgbClr val="0000FF"/>
                </a:solidFill>
              </a:rPr>
              <a:t>ДК-2 (2015-2016) в </a:t>
            </a:r>
            <a:r>
              <a:rPr lang="ru-RU" sz="2400" b="1" dirty="0">
                <a:solidFill>
                  <a:srgbClr val="0000FF"/>
                </a:solidFill>
              </a:rPr>
              <a:t>сфере научной </a:t>
            </a:r>
            <a:r>
              <a:rPr lang="ru-RU" sz="2400" b="1" dirty="0" smtClean="0">
                <a:solidFill>
                  <a:srgbClr val="0000FF"/>
                </a:solidFill>
              </a:rPr>
              <a:t>деятельности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5872643"/>
              </p:ext>
            </p:extLst>
          </p:nvPr>
        </p:nvGraphicFramePr>
        <p:xfrm>
          <a:off x="251520" y="908720"/>
          <a:ext cx="864096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944216"/>
                <a:gridCol w="648072"/>
                <a:gridCol w="648072"/>
                <a:gridCol w="1584176"/>
              </a:tblGrid>
              <a:tr h="1178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Задачи, мероприятия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Обязательства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Рук./ Исп.</a:t>
                      </a:r>
                    </a:p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(объем, млн. руб.)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24">
                <a:tc rowSpan="3"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4.3.5. Продвижение результатов деятельности и позиционирование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СПбПУ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помощью международных и российских инновационных и промышленных выставок, а также работу со СМИ (спецпроекты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ПостНаука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СТРФ, газета "Поиск" и т.д.)</a:t>
                      </a:r>
                    </a:p>
                  </a:txBody>
                  <a:tcPr marL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выставок, шт.</a:t>
                      </a:r>
                    </a:p>
                  </a:txBody>
                  <a:tcPr marL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Д.И. Кузнецов</a:t>
                      </a:r>
                    </a:p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- - - - -</a:t>
                      </a:r>
                    </a:p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О.И. Борщева</a:t>
                      </a:r>
                    </a:p>
                    <a:p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(6,0)</a:t>
                      </a:r>
                    </a:p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в российских СМИ,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публикаций в иностранных СМИ, шт.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6.2. Реорганизация системы управления научно-исследовательской деятельностью</a:t>
                      </a:r>
                      <a:endParaRPr lang="ru-RU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О.Н. Остапенко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6.2.1. Реструктуризация НЧ в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соответст-вии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рекомендациями экспертной группы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Нормативный акт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СПбПУ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В.В. Сергеев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(0,0)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6.2.2. Системная реализация новых функций: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аналитическая функция;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маркетинговая функция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сервисные функции (поиск заказов, участие в конкурсных процедурах)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реализованных новых функций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С.В. Калмыкова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(2,0)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6.2.3.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Репутационная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капитализация результатов научной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мероприятий по продвижению результатов НИД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В.В. Сергеев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(4,0)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6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xmlns="" val="8192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Прямая со стрелкой 48"/>
          <p:cNvCxnSpPr>
            <a:stCxn id="4" idx="3"/>
          </p:cNvCxnSpPr>
          <p:nvPr/>
        </p:nvCxnSpPr>
        <p:spPr>
          <a:xfrm>
            <a:off x="5148064" y="3763780"/>
            <a:ext cx="2127103" cy="82867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5111874" y="3964995"/>
            <a:ext cx="2191878" cy="2261821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5111874" y="3964995"/>
            <a:ext cx="2176264" cy="133621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3" idx="3"/>
            <a:endCxn id="34" idx="1"/>
          </p:cNvCxnSpPr>
          <p:nvPr/>
        </p:nvCxnSpPr>
        <p:spPr>
          <a:xfrm>
            <a:off x="4932040" y="2674367"/>
            <a:ext cx="2356098" cy="85561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30" idx="1"/>
          </p:cNvCxnSpPr>
          <p:nvPr/>
        </p:nvCxnSpPr>
        <p:spPr>
          <a:xfrm>
            <a:off x="4927079" y="2327684"/>
            <a:ext cx="2361059" cy="292679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5111874" y="5559044"/>
            <a:ext cx="2176264" cy="432039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86409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Мероприятия </a:t>
            </a:r>
            <a:r>
              <a:rPr lang="ru-RU" sz="2400" b="1" dirty="0" smtClean="0">
                <a:solidFill>
                  <a:srgbClr val="0000FF"/>
                </a:solidFill>
              </a:rPr>
              <a:t>ДК-2 (2015-2016) в </a:t>
            </a:r>
            <a:r>
              <a:rPr lang="ru-RU" sz="2400" b="1" dirty="0">
                <a:solidFill>
                  <a:srgbClr val="0000FF"/>
                </a:solidFill>
              </a:rPr>
              <a:t>сфере научной </a:t>
            </a:r>
            <a:r>
              <a:rPr lang="ru-RU" sz="2400" b="1" dirty="0" smtClean="0">
                <a:solidFill>
                  <a:srgbClr val="0000FF"/>
                </a:solidFill>
              </a:rPr>
              <a:t>деятельности. Связь с показателями программы и показателями рейтингов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2135758"/>
            <a:ext cx="18002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Стимулирование и поддержка публикационной активности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138314" y="3348281"/>
            <a:ext cx="200975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Поддержка НГ и НИЛ (действующих и новых комплексных)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365104"/>
            <a:ext cx="201622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Молодежные мероприятия (МКР, </a:t>
            </a:r>
            <a:r>
              <a:rPr lang="ru-RU" sz="1600" dirty="0" err="1" smtClean="0"/>
              <a:t>ФабЛаб</a:t>
            </a:r>
            <a:r>
              <a:rPr lang="ru-RU" sz="1600" dirty="0" smtClean="0"/>
              <a:t>, отдельные проекты)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5589240"/>
            <a:ext cx="18672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Репутационные</a:t>
            </a:r>
            <a:r>
              <a:rPr lang="ru-RU" sz="1600" dirty="0" smtClean="0"/>
              <a:t> мероприятия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700209"/>
            <a:ext cx="237626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600" dirty="0" smtClean="0"/>
              <a:t>Число публикаций </a:t>
            </a:r>
            <a:r>
              <a:rPr lang="ru-RU" sz="1600" dirty="0"/>
              <a:t>за 1 год на 1 </a:t>
            </a:r>
            <a:r>
              <a:rPr lang="ru-RU" sz="1600" dirty="0" smtClean="0"/>
              <a:t>НПР (</a:t>
            </a:r>
            <a:r>
              <a:rPr lang="ru-RU" sz="1600" dirty="0" err="1" smtClean="0"/>
              <a:t>WoS</a:t>
            </a:r>
            <a:r>
              <a:rPr lang="ru-RU" sz="1600" dirty="0" smtClean="0"/>
              <a:t>, </a:t>
            </a:r>
            <a:r>
              <a:rPr lang="ru-RU" sz="1600" dirty="0" err="1" smtClean="0"/>
              <a:t>Scopus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1090" y="3285798"/>
            <a:ext cx="23042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Число ссылок за 5 лет на </a:t>
            </a:r>
            <a:r>
              <a:rPr lang="ru-RU" sz="1600" dirty="0"/>
              <a:t>1 НПР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090" y="4014951"/>
            <a:ext cx="230425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Доля зарубежных </a:t>
            </a:r>
            <a:r>
              <a:rPr lang="ru-RU" sz="1600" dirty="0" smtClean="0"/>
              <a:t>НПР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615" y="4500409"/>
            <a:ext cx="23042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Годовой объем НИОКР на 1 НПР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615" y="5220489"/>
            <a:ext cx="230425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Доля молодых НПР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848" y="1324235"/>
            <a:ext cx="16561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Мероприятия Программы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5930" y="2215208"/>
            <a:ext cx="160434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Число ссылок за 5 лет на </a:t>
            </a:r>
            <a:r>
              <a:rPr lang="ru-RU" sz="1600" dirty="0"/>
              <a:t>1 </a:t>
            </a:r>
            <a:r>
              <a:rPr lang="ru-RU" sz="1600" dirty="0" smtClean="0"/>
              <a:t>НПР</a:t>
            </a:r>
            <a:r>
              <a:rPr lang="en-US" sz="1600" dirty="0" smtClean="0"/>
              <a:t> </a:t>
            </a:r>
            <a:r>
              <a:rPr lang="ru-RU" sz="1600" dirty="0" smtClean="0"/>
              <a:t>(</a:t>
            </a:r>
            <a:r>
              <a:rPr lang="ru-RU" sz="1600" dirty="0" err="1" smtClean="0"/>
              <a:t>Scopus</a:t>
            </a:r>
            <a:r>
              <a:rPr lang="ru-RU" sz="1600" dirty="0" smtClean="0"/>
              <a:t>)</a:t>
            </a:r>
            <a:r>
              <a:rPr lang="en-US" sz="1600" dirty="0" smtClean="0"/>
              <a:t>  </a:t>
            </a:r>
            <a:r>
              <a:rPr lang="en-US" sz="1600" b="1" dirty="0" smtClean="0"/>
              <a:t>20%</a:t>
            </a:r>
            <a:r>
              <a:rPr lang="ru-RU" sz="1600" dirty="0"/>
              <a:t>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5930" y="3144679"/>
            <a:ext cx="167635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Доля зарубежных </a:t>
            </a:r>
            <a:r>
              <a:rPr lang="ru-RU" sz="1600" dirty="0" smtClean="0"/>
              <a:t>НПР</a:t>
            </a:r>
            <a:r>
              <a:rPr lang="en-US" sz="1600" dirty="0" smtClean="0"/>
              <a:t> </a:t>
            </a:r>
            <a:r>
              <a:rPr lang="en-US" sz="1600" b="1" dirty="0" smtClean="0"/>
              <a:t>5%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6096" y="4122593"/>
            <a:ext cx="165618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Репутация в академическом сообществе</a:t>
            </a:r>
            <a:r>
              <a:rPr lang="en-US" sz="1600" dirty="0" smtClean="0"/>
              <a:t> </a:t>
            </a:r>
            <a:r>
              <a:rPr lang="en-US" sz="1600" b="1" dirty="0" smtClean="0"/>
              <a:t>40</a:t>
            </a:r>
            <a:r>
              <a:rPr lang="en-US" sz="1600" b="1" dirty="0"/>
              <a:t>%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444430" y="5088895"/>
            <a:ext cx="157584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Репутация у работодателей</a:t>
            </a:r>
            <a:r>
              <a:rPr lang="en-US" sz="1600" dirty="0" smtClean="0"/>
              <a:t> </a:t>
            </a:r>
            <a:r>
              <a:rPr lang="en-US" sz="1600" b="1" dirty="0" smtClean="0"/>
              <a:t>5%</a:t>
            </a:r>
            <a:endParaRPr lang="ru-RU" sz="16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23528" y="1196752"/>
            <a:ext cx="2664296" cy="1152128"/>
            <a:chOff x="323528" y="980728"/>
            <a:chExt cx="2664296" cy="1152128"/>
          </a:xfrm>
        </p:grpSpPr>
        <p:sp>
          <p:nvSpPr>
            <p:cNvPr id="19" name="Овал 18"/>
            <p:cNvSpPr/>
            <p:nvPr/>
          </p:nvSpPr>
          <p:spPr>
            <a:xfrm>
              <a:off x="323528" y="980728"/>
              <a:ext cx="2664296" cy="115212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5287" y="1260049"/>
              <a:ext cx="2304256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Основные показатели Программы</a:t>
              </a:r>
              <a:endParaRPr lang="ru-RU" sz="16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343922" y="1145253"/>
            <a:ext cx="1676350" cy="942737"/>
            <a:chOff x="5436096" y="1145253"/>
            <a:chExt cx="1676350" cy="942737"/>
          </a:xfrm>
        </p:grpSpPr>
        <p:sp>
          <p:nvSpPr>
            <p:cNvPr id="22" name="Овал 21"/>
            <p:cNvSpPr/>
            <p:nvPr/>
          </p:nvSpPr>
          <p:spPr>
            <a:xfrm>
              <a:off x="5436096" y="1145253"/>
              <a:ext cx="1676350" cy="94273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02386" y="1332057"/>
              <a:ext cx="1353647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Показатели </a:t>
              </a:r>
              <a:r>
                <a:rPr lang="en-US" sz="1600" dirty="0" smtClean="0"/>
                <a:t>QS</a:t>
              </a:r>
              <a:endParaRPr lang="ru-RU" sz="16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216130" y="1118111"/>
            <a:ext cx="1676350" cy="942737"/>
            <a:chOff x="5436096" y="1145253"/>
            <a:chExt cx="1676350" cy="942737"/>
          </a:xfrm>
          <a:solidFill>
            <a:schemeClr val="bg2">
              <a:lumMod val="90000"/>
            </a:schemeClr>
          </a:solidFill>
        </p:grpSpPr>
        <p:sp>
          <p:nvSpPr>
            <p:cNvPr id="28" name="Овал 27"/>
            <p:cNvSpPr/>
            <p:nvPr/>
          </p:nvSpPr>
          <p:spPr>
            <a:xfrm>
              <a:off x="5436096" y="1145253"/>
              <a:ext cx="1676350" cy="94273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02386" y="1332057"/>
              <a:ext cx="1353647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Показатели </a:t>
              </a:r>
              <a:r>
                <a:rPr lang="en-US" sz="1600" dirty="0" smtClean="0"/>
                <a:t>THE</a:t>
              </a:r>
              <a:endParaRPr lang="ru-RU" sz="16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288138" y="2204864"/>
            <a:ext cx="1604342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Число ссылок за 5 лет на </a:t>
            </a:r>
            <a:r>
              <a:rPr lang="ru-RU" sz="1600" dirty="0"/>
              <a:t>1 </a:t>
            </a:r>
            <a:r>
              <a:rPr lang="ru-RU" sz="1600" dirty="0" err="1" smtClean="0"/>
              <a:t>публ</a:t>
            </a:r>
            <a:r>
              <a:rPr lang="ru-RU" sz="1600" dirty="0" smtClean="0"/>
              <a:t>.</a:t>
            </a:r>
            <a:r>
              <a:rPr lang="en-US" sz="1600" dirty="0" smtClean="0"/>
              <a:t> </a:t>
            </a:r>
            <a:r>
              <a:rPr lang="ru-RU" sz="1600" dirty="0" smtClean="0"/>
              <a:t>(</a:t>
            </a:r>
            <a:r>
              <a:rPr lang="ru-RU" sz="1600" dirty="0" err="1" smtClean="0"/>
              <a:t>Scopus</a:t>
            </a:r>
            <a:r>
              <a:rPr lang="ru-RU" sz="1600" dirty="0" smtClean="0"/>
              <a:t>)</a:t>
            </a:r>
            <a:r>
              <a:rPr lang="en-US" sz="1600" dirty="0" smtClean="0"/>
              <a:t>  </a:t>
            </a:r>
            <a:r>
              <a:rPr lang="ru-RU" sz="1600" b="1" dirty="0" smtClean="0"/>
              <a:t>3</a:t>
            </a:r>
            <a:r>
              <a:rPr lang="en-US" sz="1600" b="1" dirty="0" smtClean="0"/>
              <a:t>0%</a:t>
            </a:r>
            <a:r>
              <a:rPr lang="ru-RU" sz="1600" dirty="0"/>
              <a:t>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88138" y="3978577"/>
            <a:ext cx="167635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Доля </a:t>
            </a:r>
            <a:r>
              <a:rPr lang="ru-RU" sz="1600" dirty="0" smtClean="0"/>
              <a:t>зарубежных НПР</a:t>
            </a:r>
            <a:r>
              <a:rPr lang="en-US" sz="1600" dirty="0" smtClean="0"/>
              <a:t> </a:t>
            </a:r>
            <a:r>
              <a:rPr lang="ru-RU" sz="1600" dirty="0" smtClean="0"/>
              <a:t>   </a:t>
            </a:r>
            <a:r>
              <a:rPr lang="ru-RU" sz="1600" b="1" dirty="0" smtClean="0"/>
              <a:t>2,</a:t>
            </a:r>
            <a:r>
              <a:rPr lang="en-US" sz="1600" b="1" dirty="0" smtClean="0"/>
              <a:t>5%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308304" y="4914681"/>
            <a:ext cx="165618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Репутация в научной сфере </a:t>
            </a:r>
            <a:r>
              <a:rPr lang="ru-RU" sz="1600" b="1" dirty="0" smtClean="0"/>
              <a:t>18</a:t>
            </a:r>
            <a:r>
              <a:rPr lang="en-US" sz="1600" b="1" dirty="0" smtClean="0"/>
              <a:t>%</a:t>
            </a:r>
            <a:endParaRPr lang="ru-RU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316638" y="5808975"/>
            <a:ext cx="1575842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Объем х/д на </a:t>
            </a:r>
            <a:br>
              <a:rPr lang="ru-RU" sz="1600" dirty="0" smtClean="0"/>
            </a:br>
            <a:r>
              <a:rPr lang="ru-RU" sz="1600" dirty="0" smtClean="0"/>
              <a:t>1 НПР   </a:t>
            </a:r>
            <a:r>
              <a:rPr lang="ru-RU" sz="1600" b="1" dirty="0" smtClean="0"/>
              <a:t>6</a:t>
            </a:r>
            <a:r>
              <a:rPr lang="en-US" sz="1600" b="1" dirty="0" smtClean="0"/>
              <a:t>%</a:t>
            </a:r>
            <a:endParaRPr lang="ru-RU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288138" y="3114481"/>
            <a:ext cx="167635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600" dirty="0" smtClean="0"/>
              <a:t>Число публикаций за 1 год на 1 НПР   </a:t>
            </a:r>
            <a:r>
              <a:rPr lang="ru-RU" sz="1600" b="1" dirty="0" smtClean="0"/>
              <a:t>6</a:t>
            </a:r>
            <a:r>
              <a:rPr lang="en-US" sz="1600" b="1" dirty="0" smtClean="0"/>
              <a:t>%</a:t>
            </a:r>
            <a:endParaRPr lang="ru-RU" sz="1600" b="1" dirty="0"/>
          </a:p>
        </p:txBody>
      </p:sp>
      <p:cxnSp>
        <p:nvCxnSpPr>
          <p:cNvPr id="36" name="Прямая со стрелкой 35"/>
          <p:cNvCxnSpPr>
            <a:stCxn id="3" idx="1"/>
          </p:cNvCxnSpPr>
          <p:nvPr/>
        </p:nvCxnSpPr>
        <p:spPr>
          <a:xfrm flipH="1">
            <a:off x="2645346" y="2674367"/>
            <a:ext cx="486494" cy="68552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645346" y="3581581"/>
            <a:ext cx="486494" cy="68552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2" idx="3"/>
          </p:cNvCxnSpPr>
          <p:nvPr/>
        </p:nvCxnSpPr>
        <p:spPr>
          <a:xfrm flipH="1">
            <a:off x="2654871" y="3594502"/>
            <a:ext cx="476970" cy="119829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3" idx="3"/>
          </p:cNvCxnSpPr>
          <p:nvPr/>
        </p:nvCxnSpPr>
        <p:spPr>
          <a:xfrm flipH="1">
            <a:off x="2654871" y="3594502"/>
            <a:ext cx="476969" cy="179526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3" idx="3"/>
          </p:cNvCxnSpPr>
          <p:nvPr/>
        </p:nvCxnSpPr>
        <p:spPr>
          <a:xfrm flipH="1">
            <a:off x="2654871" y="4923055"/>
            <a:ext cx="459407" cy="46671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932040" y="2825397"/>
            <a:ext cx="48389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143103" y="2933509"/>
            <a:ext cx="272827" cy="7773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2605002" y="3285798"/>
            <a:ext cx="526838" cy="3087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16" idx="1"/>
          </p:cNvCxnSpPr>
          <p:nvPr/>
        </p:nvCxnSpPr>
        <p:spPr>
          <a:xfrm flipV="1">
            <a:off x="5143103" y="3560178"/>
            <a:ext cx="272827" cy="476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" idx="3"/>
            <a:endCxn id="17" idx="1"/>
          </p:cNvCxnSpPr>
          <p:nvPr/>
        </p:nvCxnSpPr>
        <p:spPr>
          <a:xfrm>
            <a:off x="5148064" y="3763780"/>
            <a:ext cx="288032" cy="774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5143103" y="4792797"/>
            <a:ext cx="272827" cy="11982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5173985" y="5733256"/>
            <a:ext cx="272827" cy="2538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7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9830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Активности и результаты 2015 года (1/5)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4" name="Объект 15"/>
          <p:cNvSpPr>
            <a:spLocks noGrp="1"/>
          </p:cNvSpPr>
          <p:nvPr>
            <p:ph idx="1"/>
          </p:nvPr>
        </p:nvSpPr>
        <p:spPr>
          <a:xfrm>
            <a:off x="467544" y="3645024"/>
            <a:ext cx="8424936" cy="30963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Включены </a:t>
            </a:r>
            <a:r>
              <a:rPr lang="ru-RU" sz="1800" dirty="0"/>
              <a:t>в базу </a:t>
            </a:r>
            <a:r>
              <a:rPr lang="en-US" sz="1800" dirty="0"/>
              <a:t>Russian Science Citation Index </a:t>
            </a:r>
            <a:r>
              <a:rPr lang="ru-RU" sz="1800" dirty="0"/>
              <a:t>на платформе </a:t>
            </a:r>
            <a:r>
              <a:rPr lang="en-US" sz="1800" dirty="0"/>
              <a:t>Web of </a:t>
            </a:r>
            <a:r>
              <a:rPr lang="en-US" sz="1800" dirty="0" smtClean="0"/>
              <a:t>Science</a:t>
            </a:r>
            <a:r>
              <a:rPr lang="ru-RU" sz="1800" dirty="0" smtClean="0"/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/>
              <a:t>«</a:t>
            </a:r>
            <a:r>
              <a:rPr lang="ru-RU" sz="1800" b="1" i="1" dirty="0" smtClean="0">
                <a:solidFill>
                  <a:srgbClr val="7030A0"/>
                </a:solidFill>
              </a:rPr>
              <a:t>Инженерно-строительный журнал</a:t>
            </a:r>
            <a:r>
              <a:rPr lang="ru-RU" sz="1800" dirty="0" smtClean="0"/>
              <a:t>»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/>
              <a:t>«</a:t>
            </a:r>
            <a:r>
              <a:rPr lang="ru-RU" sz="1800" b="1" i="1" dirty="0">
                <a:solidFill>
                  <a:srgbClr val="7030A0"/>
                </a:solidFill>
              </a:rPr>
              <a:t>Научно-технические ведомости </a:t>
            </a:r>
            <a:r>
              <a:rPr lang="ru-RU" sz="1800" b="1" i="1" dirty="0" err="1">
                <a:solidFill>
                  <a:srgbClr val="7030A0"/>
                </a:solidFill>
              </a:rPr>
              <a:t>СПбГПУ</a:t>
            </a:r>
            <a:r>
              <a:rPr lang="ru-RU" sz="1800" dirty="0" smtClean="0"/>
              <a:t>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(RSCI является отдельной базой данных, не входящей в основное ядро базы </a:t>
            </a:r>
            <a:r>
              <a:rPr lang="ru-RU" sz="1800" dirty="0" err="1"/>
              <a:t>Web</a:t>
            </a:r>
            <a:r>
              <a:rPr lang="ru-RU" sz="1800" dirty="0"/>
              <a:t> </a:t>
            </a:r>
            <a:r>
              <a:rPr lang="ru-RU" sz="1800" dirty="0" err="1"/>
              <a:t>of</a:t>
            </a:r>
            <a:r>
              <a:rPr lang="ru-RU" sz="1800" dirty="0"/>
              <a:t> </a:t>
            </a:r>
            <a:r>
              <a:rPr lang="ru-RU" sz="1800" dirty="0" err="1"/>
              <a:t>Science</a:t>
            </a:r>
            <a:r>
              <a:rPr lang="ru-RU" sz="1800" dirty="0"/>
              <a:t> </a:t>
            </a:r>
            <a:r>
              <a:rPr lang="ru-RU" sz="1800" dirty="0" err="1"/>
              <a:t>Core</a:t>
            </a:r>
            <a:r>
              <a:rPr lang="ru-RU" sz="1800" dirty="0"/>
              <a:t> </a:t>
            </a:r>
            <a:r>
              <a:rPr lang="ru-RU" sz="1800" dirty="0" err="1"/>
              <a:t>Collection</a:t>
            </a:r>
            <a:r>
              <a:rPr lang="ru-RU" sz="1800" dirty="0"/>
              <a:t>, указанной в Положении о стимулировании!)</a:t>
            </a:r>
            <a:endParaRPr lang="ru-RU" sz="1800" dirty="0" smtClean="0"/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dirty="0" smtClean="0"/>
              <a:t>Совместно </a:t>
            </a:r>
            <a:r>
              <a:rPr lang="ru-RU" sz="1800" dirty="0"/>
              <a:t>с издательством </a:t>
            </a:r>
            <a:r>
              <a:rPr lang="en-US" sz="1800" dirty="0"/>
              <a:t>Elsevier</a:t>
            </a:r>
            <a:r>
              <a:rPr lang="ru-RU" sz="1800" dirty="0"/>
              <a:t> на </a:t>
            </a:r>
            <a:r>
              <a:rPr lang="ru-RU" sz="1800" dirty="0" smtClean="0"/>
              <a:t>основе договора  по программе </a:t>
            </a:r>
            <a:r>
              <a:rPr lang="ru-RU" sz="1800" dirty="0" err="1" smtClean="0"/>
              <a:t>Production</a:t>
            </a:r>
            <a:r>
              <a:rPr lang="ru-RU" sz="1800" dirty="0" smtClean="0"/>
              <a:t> </a:t>
            </a:r>
            <a:r>
              <a:rPr lang="ru-RU" sz="1800" dirty="0"/>
              <a:t>&amp; </a:t>
            </a:r>
            <a:r>
              <a:rPr lang="ru-RU" sz="1800" dirty="0" err="1"/>
              <a:t>Hosting</a:t>
            </a:r>
            <a:r>
              <a:rPr lang="ru-RU" sz="1800" dirty="0"/>
              <a:t> </a:t>
            </a:r>
            <a:r>
              <a:rPr lang="ru-RU" sz="1800" dirty="0" smtClean="0"/>
              <a:t>(</a:t>
            </a:r>
            <a:r>
              <a:rPr lang="ru-RU" sz="1800" dirty="0"/>
              <a:t>2015–2017) </a:t>
            </a:r>
            <a:r>
              <a:rPr lang="ru-RU" sz="1800" dirty="0" smtClean="0"/>
              <a:t>проводится </a:t>
            </a:r>
            <a:r>
              <a:rPr lang="ru-RU" sz="1800" dirty="0"/>
              <a:t>подготовка английской версии журнала «</a:t>
            </a:r>
            <a:r>
              <a:rPr lang="ru-RU" sz="1800" b="1" i="1" dirty="0">
                <a:solidFill>
                  <a:srgbClr val="7030A0"/>
                </a:solidFill>
              </a:rPr>
              <a:t>Научно-технические ведомости </a:t>
            </a:r>
            <a:r>
              <a:rPr lang="ru-RU" sz="1800" b="1" i="1" dirty="0" err="1">
                <a:solidFill>
                  <a:srgbClr val="7030A0"/>
                </a:solidFill>
              </a:rPr>
              <a:t>СПбГПУ</a:t>
            </a:r>
            <a:r>
              <a:rPr lang="ru-RU" sz="1800" b="1" i="1" dirty="0">
                <a:solidFill>
                  <a:srgbClr val="7030A0"/>
                </a:solidFill>
              </a:rPr>
              <a:t>. Физико-математические науки</a:t>
            </a:r>
            <a:r>
              <a:rPr lang="ru-RU" sz="1800" dirty="0"/>
              <a:t>» к индексации в </a:t>
            </a:r>
            <a:r>
              <a:rPr lang="ru-RU" sz="1800" dirty="0" smtClean="0"/>
              <a:t>базе </a:t>
            </a:r>
            <a:r>
              <a:rPr lang="en-US" sz="1800" dirty="0" smtClean="0"/>
              <a:t>Scopus</a:t>
            </a:r>
            <a:r>
              <a:rPr lang="ru-RU" sz="1800" dirty="0"/>
              <a:t>. </a:t>
            </a:r>
            <a:r>
              <a:rPr lang="ru-RU" sz="1800" dirty="0" smtClean="0"/>
              <a:t>Вышли 2 номера на английском языке.</a:t>
            </a:r>
            <a:endParaRPr lang="ru-RU" sz="1800" dirty="0"/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dirty="0" smtClean="0"/>
              <a:t>Заключен </a:t>
            </a:r>
            <a:r>
              <a:rPr lang="ru-RU" sz="1800" dirty="0"/>
              <a:t>договор и оплачен партнерский взнос по участию </a:t>
            </a:r>
            <a:r>
              <a:rPr lang="ru-RU" sz="1800" dirty="0" err="1"/>
              <a:t>СПбПУ</a:t>
            </a:r>
            <a:r>
              <a:rPr lang="ru-RU" sz="1800" dirty="0"/>
              <a:t> в издании журнала «</a:t>
            </a:r>
            <a:r>
              <a:rPr lang="ru-RU" sz="1800" b="1" i="1" dirty="0">
                <a:solidFill>
                  <a:srgbClr val="7030A0"/>
                </a:solidFill>
              </a:rPr>
              <a:t>Университетское управление: практика и анализ</a:t>
            </a:r>
            <a:r>
              <a:rPr lang="ru-RU" sz="1800" dirty="0"/>
              <a:t>». </a:t>
            </a:r>
            <a:r>
              <a:rPr lang="ru-RU" sz="1800" dirty="0" smtClean="0"/>
              <a:t>В 2016 </a:t>
            </a:r>
            <a:r>
              <a:rPr lang="ru-RU" sz="1800" dirty="0"/>
              <a:t>г. будет подана заявка на включение в базу </a:t>
            </a:r>
            <a:r>
              <a:rPr lang="en-US" sz="1800" dirty="0"/>
              <a:t>Scopus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9117816"/>
              </p:ext>
            </p:extLst>
          </p:nvPr>
        </p:nvGraphicFramePr>
        <p:xfrm>
          <a:off x="467544" y="908720"/>
          <a:ext cx="835292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080120"/>
                <a:gridCol w="720080"/>
                <a:gridCol w="576064"/>
                <a:gridCol w="1584176"/>
              </a:tblGrid>
              <a:tr h="1178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Обязательства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Исполнитель</a:t>
                      </a:r>
                    </a:p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(объем, млн. руб.)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1575">
                <a:tc>
                  <a:txBody>
                    <a:bodyPr/>
                    <a:lstStyle/>
                    <a:p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2.1.1. Развитие сети научных журналов </a:t>
                      </a:r>
                      <a:r>
                        <a:rPr lang="ru-RU" sz="15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СПбПУ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endParaRPr lang="ru-RU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продвижение научных журналов и конференций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СПбПУ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вхождение в состав учредителей журналов, индексируемых в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или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72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Число журналов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В.М.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</a:rPr>
                        <a:t>Якубсон</a:t>
                      </a:r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(6,0)</a:t>
                      </a:r>
                    </a:p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06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«долевое участие» в тематическом номере журнала (секции конференции)</a:t>
                      </a:r>
                    </a:p>
                  </a:txBody>
                  <a:tcPr marL="72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8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0374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Активности и результаты 2015 </a:t>
            </a:r>
            <a:r>
              <a:rPr lang="ru-RU" sz="2400" b="1" dirty="0">
                <a:solidFill>
                  <a:srgbClr val="0000FF"/>
                </a:solidFill>
              </a:rPr>
              <a:t>года </a:t>
            </a:r>
            <a:r>
              <a:rPr lang="ru-RU" sz="2400" b="1" dirty="0" smtClean="0">
                <a:solidFill>
                  <a:srgbClr val="0000FF"/>
                </a:solidFill>
              </a:rPr>
              <a:t>(2/5)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4" name="Объект 15"/>
          <p:cNvSpPr>
            <a:spLocks noGrp="1"/>
          </p:cNvSpPr>
          <p:nvPr>
            <p:ph idx="1"/>
          </p:nvPr>
        </p:nvSpPr>
        <p:spPr>
          <a:xfrm>
            <a:off x="611560" y="3573016"/>
            <a:ext cx="8424936" cy="158417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/>
              <a:t>Получение на конкурсной основе и закупка </a:t>
            </a:r>
            <a:r>
              <a:rPr lang="ru-RU" sz="1800" dirty="0"/>
              <a:t>прав доступа к полнотекстовым, реферативным и аналитическим базам научных </a:t>
            </a:r>
            <a:r>
              <a:rPr lang="ru-RU" sz="1800" dirty="0" smtClean="0"/>
              <a:t>публикаций;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/>
              <a:t>Единая точка доступа к базам;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/>
              <a:t>Обучение пользователей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Мониторинг </a:t>
            </a:r>
            <a:r>
              <a:rPr lang="ru-RU" sz="1800" dirty="0" smtClean="0"/>
              <a:t>использования баз</a:t>
            </a:r>
            <a:endParaRPr lang="ru-RU" sz="1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3308371"/>
              </p:ext>
            </p:extLst>
          </p:nvPr>
        </p:nvGraphicFramePr>
        <p:xfrm>
          <a:off x="467544" y="908720"/>
          <a:ext cx="8352928" cy="194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512168"/>
                <a:gridCol w="720080"/>
                <a:gridCol w="648072"/>
                <a:gridCol w="1656184"/>
              </a:tblGrid>
              <a:tr h="1178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Обязательства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Исполнитель</a:t>
                      </a:r>
                    </a:p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(объем, млн. руб.)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300">
                <a:tc rowSpan="3">
                  <a:txBody>
                    <a:bodyPr/>
                    <a:lstStyle/>
                    <a:p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МП 2.1.2. Развитие системы поддержки авторов научных публикаций: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грантовая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поддержка с учетом качества публикаций;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сервисная поддержка НПР.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Публик. (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991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А.М. Митрофанов</a:t>
                      </a:r>
                    </a:p>
                    <a:p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(70,0)</a:t>
                      </a:r>
                    </a:p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Публик. (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550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687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Цитирование,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за 5 лет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4800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7300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Объект 15"/>
          <p:cNvSpPr txBox="1">
            <a:spLocks/>
          </p:cNvSpPr>
          <p:nvPr/>
        </p:nvSpPr>
        <p:spPr>
          <a:xfrm>
            <a:off x="611560" y="5229200"/>
            <a:ext cx="8424936" cy="1082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/>
              <a:t>«Бюро переводов»: поддержка англоязычных версий журналов </a:t>
            </a:r>
            <a:r>
              <a:rPr lang="ru-RU" sz="1800" dirty="0" err="1" smtClean="0"/>
              <a:t>СПбПУ</a:t>
            </a:r>
            <a:r>
              <a:rPr lang="ru-RU" sz="1800" dirty="0" smtClean="0"/>
              <a:t>, помощь отдельным авторам;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/>
              <a:t>Мастер-класс для авторов научных статей (курс Н.И. </a:t>
            </a:r>
            <a:r>
              <a:rPr lang="ru-RU" sz="1800" dirty="0" err="1" smtClean="0"/>
              <a:t>Алмазовой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9" name="Объект 15"/>
          <p:cNvSpPr txBox="1">
            <a:spLocks/>
          </p:cNvSpPr>
          <p:nvPr/>
        </p:nvSpPr>
        <p:spPr>
          <a:xfrm>
            <a:off x="467544" y="3068960"/>
            <a:ext cx="273630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Сервисные функции: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56376" y="4437112"/>
            <a:ext cx="7920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ИБК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84132" y="5733256"/>
            <a:ext cx="7920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ГИ</a:t>
            </a:r>
            <a:endParaRPr lang="ru-RU" sz="24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672-0492-4A22-A56D-F90CB04F4902}" type="slidenum">
              <a:rPr lang="ru-RU" sz="1600" smtClean="0"/>
              <a:pPr/>
              <a:t>9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47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3738</TotalTime>
  <Words>2717</Words>
  <Application>Microsoft Office PowerPoint</Application>
  <PresentationFormat>Экран (4:3)</PresentationFormat>
  <Paragraphs>673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 ходе реализации  Программы «5-100-2010»  в области научной деятельности  в 2015 году </vt:lpstr>
      <vt:lpstr>Темы для обсуждения</vt:lpstr>
      <vt:lpstr>Мероприятия ДК-2 (2015-2016) в сфере научной деятельности</vt:lpstr>
      <vt:lpstr>Мероприятия ДК-2 (2015-2016) в сфере научной деятельности</vt:lpstr>
      <vt:lpstr>Мероприятия ДК-2 (2015-2016) в сфере научной деятельности</vt:lpstr>
      <vt:lpstr>Мероприятия ДК-2 (2015-2016) в сфере научной деятельности</vt:lpstr>
      <vt:lpstr>Мероприятия ДК-2 (2015-2016) в сфере научной деятельности. Связь с показателями программы и показателями рейтингов</vt:lpstr>
      <vt:lpstr>Активности и результаты 2015 года (1/5)</vt:lpstr>
      <vt:lpstr>Активности и результаты 2015 года (2/5)</vt:lpstr>
      <vt:lpstr>Показатели публикационной активности</vt:lpstr>
      <vt:lpstr>Число публикаций</vt:lpstr>
      <vt:lpstr>Корректировка подхода СПбПУ на 2-м этапе реализации Программы «5-100-2020»</vt:lpstr>
      <vt:lpstr>Корректировка подхода СПбПУ на 2-м этапе реализации Программы</vt:lpstr>
      <vt:lpstr>Классификация журналов</vt:lpstr>
      <vt:lpstr>Результаты 2014 года – компетенции по SciVal</vt:lpstr>
      <vt:lpstr>Слайд 16</vt:lpstr>
      <vt:lpstr>Слайд 17</vt:lpstr>
      <vt:lpstr>Активности и результаты 2015 года (3/5)</vt:lpstr>
      <vt:lpstr>Активности и результаты 2015 года (4/5)</vt:lpstr>
      <vt:lpstr>Активности и результаты 2015 года (5/5)</vt:lpstr>
      <vt:lpstr>Слайд 21</vt:lpstr>
      <vt:lpstr>Что дальше?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Политика Политехнического университета по поддержке публикационной активности сотрудников</dc:title>
  <dc:creator>Александр М. Митрофанов</dc:creator>
  <cp:lastModifiedBy>cmm</cp:lastModifiedBy>
  <cp:revision>140</cp:revision>
  <cp:lastPrinted>2015-12-21T10:33:21Z</cp:lastPrinted>
  <dcterms:created xsi:type="dcterms:W3CDTF">2015-11-26T12:27:01Z</dcterms:created>
  <dcterms:modified xsi:type="dcterms:W3CDTF">2015-12-28T08:29:48Z</dcterms:modified>
</cp:coreProperties>
</file>