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1" r:id="rId2"/>
  </p:sldMasterIdLst>
  <p:notesMasterIdLst>
    <p:notesMasterId r:id="rId11"/>
  </p:notesMasterIdLst>
  <p:handoutMasterIdLst>
    <p:handoutMasterId r:id="rId12"/>
  </p:handoutMasterIdLst>
  <p:sldIdLst>
    <p:sldId id="482" r:id="rId3"/>
    <p:sldId id="515" r:id="rId4"/>
    <p:sldId id="517" r:id="rId5"/>
    <p:sldId id="516" r:id="rId6"/>
    <p:sldId id="523" r:id="rId7"/>
    <p:sldId id="524" r:id="rId8"/>
    <p:sldId id="521" r:id="rId9"/>
    <p:sldId id="519" r:id="rId10"/>
  </p:sldIdLst>
  <p:sldSz cx="12192000" cy="6858000"/>
  <p:notesSz cx="6797675" cy="9928225"/>
  <p:defaultTextStyle>
    <a:defPPr>
      <a:defRPr lang="en-US"/>
    </a:defPPr>
    <a:lvl1pPr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1pPr>
    <a:lvl2pPr marL="511800" indent="-223911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2pPr>
    <a:lvl3pPr marL="1023598" indent="-447824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3pPr>
    <a:lvl4pPr marL="1535398" indent="-671736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4pPr>
    <a:lvl5pPr marL="2047196" indent="-895649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5pPr>
    <a:lvl6pPr marL="1439436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6pPr>
    <a:lvl7pPr marL="1727322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7pPr>
    <a:lvl8pPr marL="2015209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8pPr>
    <a:lvl9pPr marL="2303095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64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14B24B"/>
    <a:srgbClr val="0696D7"/>
    <a:srgbClr val="FF7E79"/>
    <a:srgbClr val="FFFFFF"/>
    <a:srgbClr val="009242"/>
    <a:srgbClr val="13B14A"/>
    <a:srgbClr val="33CCFF"/>
    <a:srgbClr val="005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63" autoAdjust="0"/>
    <p:restoredTop sz="93103" autoAdjust="0"/>
  </p:normalViewPr>
  <p:slideViewPr>
    <p:cSldViewPr snapToGrid="0" snapToObjects="1">
      <p:cViewPr>
        <p:scale>
          <a:sx n="105" d="100"/>
          <a:sy n="105" d="100"/>
        </p:scale>
        <p:origin x="-84" y="-246"/>
      </p:cViewPr>
      <p:guideLst>
        <p:guide orient="horz" pos="2160"/>
        <p:guide pos="6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23" cy="49683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300"/>
            </a:lvl1pPr>
          </a:lstStyle>
          <a:p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92" y="1"/>
            <a:ext cx="2946123" cy="49683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/>
            </a:lvl1pPr>
          </a:lstStyle>
          <a:p>
            <a:fld id="{8F99CBD8-0CB9-436D-88F8-43AB91C18435}" type="datetime1">
              <a:rPr lang="en-US" altLang="ru-RU"/>
              <a:pPr/>
              <a:t>6/22/2016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324"/>
            <a:ext cx="2946123" cy="495771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92" y="9430324"/>
            <a:ext cx="2946123" cy="495771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/>
            </a:lvl1pPr>
          </a:lstStyle>
          <a:p>
            <a:fld id="{444520FC-37AF-4B43-9CEF-36ADE76932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9414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23" cy="49683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300"/>
            </a:lvl1pPr>
          </a:lstStyle>
          <a:p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92" y="1"/>
            <a:ext cx="2946123" cy="49683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/>
            </a:lvl1pPr>
          </a:lstStyle>
          <a:p>
            <a:fld id="{D8475F42-D7A5-469B-BF7F-C0F37AE6711D}" type="datetime1">
              <a:rPr lang="en-US" altLang="ru-RU"/>
              <a:pPr/>
              <a:t>6/22/2016</a:t>
            </a:fld>
            <a:endParaRPr lang="en-US" alt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32" y="4715695"/>
            <a:ext cx="5437211" cy="4468341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324"/>
            <a:ext cx="2946123" cy="495771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421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1pPr>
    <a:lvl2pPr marL="511800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2pPr>
    <a:lvl3pPr marL="1023598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3pPr>
    <a:lvl4pPr marL="1535398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4pPr>
    <a:lvl5pPr marL="2047196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5pPr>
    <a:lvl6pPr marL="2559027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3070833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582638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4094444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этим слайдом не понятно, что можно сделать. Будем думать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0D0EE8A9-2D1A-45D3-842F-B9A3CF772B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6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0D0EE8A9-2D1A-45D3-842F-B9A3CF772B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4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3444949"/>
            <a:ext cx="12192000" cy="1365177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511" y="3588425"/>
            <a:ext cx="9067509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57929"/>
            <a:ext cx="12192000" cy="600074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4238807" y="6337005"/>
            <a:ext cx="3714387" cy="46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pic>
        <p:nvPicPr>
          <p:cNvPr id="10" name="ger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 descr="http://5top100.ru/bitrix/templates/five100/img/logo-index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039" y="64047"/>
            <a:ext cx="1858895" cy="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-13547" y="5394961"/>
            <a:ext cx="12192000" cy="792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13818" y="5572329"/>
            <a:ext cx="75006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0" dirty="0" err="1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lang="ru-RU" sz="2250" b="1" i="0" dirty="0"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5" y="5487644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1 column)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062473"/>
            <a:ext cx="12192000" cy="795527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89939" y="6208583"/>
            <a:ext cx="9067509" cy="51759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3" name="ger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http://5top100.ru/bitrix/templates/five100/img/logo-index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039" y="36615"/>
            <a:ext cx="1858895" cy="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8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3711489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085" y="4624226"/>
            <a:ext cx="12192000" cy="1438246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70364" y="4925141"/>
            <a:ext cx="9067509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0" y="6257929"/>
            <a:ext cx="12192000" cy="600074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0"/>
          </p:nvPr>
        </p:nvSpPr>
        <p:spPr>
          <a:xfrm>
            <a:off x="4238807" y="6337005"/>
            <a:ext cx="3714387" cy="46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pic>
        <p:nvPicPr>
          <p:cNvPr id="12" name="ger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54482"/>
            <a:ext cx="1033679" cy="100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http://5top100.ru/bitrix/templates/five100/img/logo-index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464" y="36615"/>
            <a:ext cx="1551470" cy="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09602" y="1417642"/>
            <a:ext cx="5386916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6195485" y="1417645"/>
            <a:ext cx="5386916" cy="476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21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640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95424" y="1417640"/>
            <a:ext cx="5386976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95424" y="3602029"/>
            <a:ext cx="5386976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09602" y="1417642"/>
            <a:ext cx="5386916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5424" y="3852668"/>
            <a:ext cx="5386976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195424" y="6037057"/>
            <a:ext cx="5386976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9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23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642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714305" y="1067201"/>
            <a:ext cx="10866963" cy="528280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8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42924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9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7218-4FC8-470E-B383-82FAE2BD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0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 (1 column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" y="5202015"/>
            <a:ext cx="12193191" cy="8620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25717" rIns="25717" anchor="ctr"/>
          <a:lstStyle/>
          <a:p>
            <a:pPr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sz="1125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2508558" y="5386274"/>
            <a:ext cx="7501367" cy="35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4" tIns="7144" rIns="7144" bIns="7144">
            <a:spAutoFit/>
          </a:bodyPr>
          <a:lstStyle/>
          <a:p>
            <a:pPr>
              <a:defRPr sz="3900"/>
            </a:pPr>
            <a:r>
              <a:rPr sz="2194"/>
              <a:t>Политех – знания высоких достижений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0" y="5276747"/>
            <a:ext cx="785019" cy="7060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68586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12192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511" y="3474128"/>
            <a:ext cx="9067509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94474"/>
            <a:ext cx="12192000" cy="563528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4343949" y="6417472"/>
            <a:ext cx="3714387" cy="300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3" name="ger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http://5top100.ru/bitrix/templates/five100/img/logo-index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3039" y="64047"/>
            <a:ext cx="1858895" cy="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1820074"/>
            <a:ext cx="12192000" cy="3066252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73" tIns="28686" rIns="57373" bIns="28686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ru-RU" altLang="ru-RU" sz="18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2" y="2318047"/>
            <a:ext cx="7196477" cy="1205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531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4" y="3533806"/>
            <a:ext cx="7196475" cy="4284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2" y="3962254"/>
            <a:ext cx="7196477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09602" y="4267204"/>
            <a:ext cx="7196477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" y="2153451"/>
            <a:ext cx="12190808" cy="2371725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462809" algn="l">
              <a:defRPr sz="3374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028" y="6008411"/>
            <a:ext cx="11965445" cy="34858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619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80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6457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99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24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12192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89939" y="3663952"/>
            <a:ext cx="9067509" cy="70802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139547"/>
            <a:ext cx="12192000" cy="718457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2" name="ger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09724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161804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3705412" y="-9435"/>
            <a:ext cx="7875857" cy="874143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43734" y="6577602"/>
            <a:ext cx="829733" cy="381999"/>
          </a:xfrm>
          <a:prstGeom prst="rect">
            <a:avLst/>
          </a:prstGeom>
        </p:spPr>
        <p:txBody>
          <a:bodyPr vert="horz" wrap="square" lIns="137567" tIns="68783" rIns="137567" bIns="68783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ru-RU" sz="1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1243734" y="6519269"/>
            <a:ext cx="82973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7C255520-DBB6-43F2-B368-8693D036D2A7}" type="slidenum">
              <a:rPr lang="ru-RU" sz="16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Shape 216"/>
          <p:cNvSpPr txBox="1">
            <a:spLocks/>
          </p:cNvSpPr>
          <p:nvPr userDrawn="1"/>
        </p:nvSpPr>
        <p:spPr>
          <a:xfrm>
            <a:off x="0" y="6529377"/>
            <a:ext cx="11365187" cy="33633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095" rtl="0" eaLnBrk="1" fontAlgn="base" hangingPunct="1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424242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2pPr>
            <a:lvl3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3pPr>
            <a:lvl4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4pPr>
            <a:lvl5pPr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  <a:cs typeface="Frutiger Next LT W1G" charset="0"/>
              </a:defRPr>
            </a:lvl5pPr>
            <a:lvl6pPr marL="257115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6pPr>
            <a:lvl7pPr marL="514232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7pPr>
            <a:lvl8pPr marL="771347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8pPr>
            <a:lvl9pPr marL="1028463" algn="l" defTabSz="457095" rtl="0" eaLnBrk="1" fontAlgn="base" hangingPunct="1">
              <a:spcBef>
                <a:spcPct val="0"/>
              </a:spcBef>
              <a:spcAft>
                <a:spcPct val="0"/>
              </a:spcAft>
              <a:defRPr sz="2531" b="1">
                <a:solidFill>
                  <a:srgbClr val="1B58A8"/>
                </a:solidFill>
                <a:latin typeface="Frutiger Next LT W1G" charset="0"/>
                <a:ea typeface="Arial" panose="020B0604020202020204" pitchFamily="34" charset="0"/>
              </a:defRPr>
            </a:lvl9pPr>
          </a:lstStyle>
          <a:p>
            <a:pPr algn="l"/>
            <a:r>
              <a:rPr kumimoji="0" lang="ru-RU" sz="1100" b="0" dirty="0">
                <a:solidFill>
                  <a:schemeClr val="bg1"/>
                </a:solidFill>
                <a:latin typeface="+mn-lt"/>
              </a:rPr>
              <a:t>Заседание Научно-технического совета, 20.06.2016</a:t>
            </a:r>
          </a:p>
        </p:txBody>
      </p:sp>
      <p:sp>
        <p:nvSpPr>
          <p:cNvPr id="3" name="AutoShape 2" descr="http://iamt.spbstu.ru/img/nav/logo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575" y="86199"/>
            <a:ext cx="2889071" cy="8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853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_radial_gra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19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0" r:id="rId2"/>
    <p:sldLayoutId id="2147483756" r:id="rId3"/>
    <p:sldLayoutId id="2147483757" r:id="rId4"/>
    <p:sldLayoutId id="2147483758" r:id="rId5"/>
    <p:sldLayoutId id="2147483771" r:id="rId6"/>
    <p:sldLayoutId id="2147483759" r:id="rId7"/>
    <p:sldLayoutId id="2147483768" r:id="rId8"/>
    <p:sldLayoutId id="2147483772" r:id="rId9"/>
    <p:sldLayoutId id="2147483766" r:id="rId10"/>
    <p:sldLayoutId id="2147483777" r:id="rId11"/>
    <p:sldLayoutId id="2147483767" r:id="rId12"/>
    <p:sldLayoutId id="2147483760" r:id="rId13"/>
    <p:sldLayoutId id="2147483761" r:id="rId14"/>
    <p:sldLayoutId id="2147483762" r:id="rId15"/>
    <p:sldLayoutId id="2147483773" r:id="rId16"/>
    <p:sldLayoutId id="2147483774" r:id="rId17"/>
    <p:sldLayoutId id="2147483775" r:id="rId18"/>
  </p:sldLayoutIdLst>
  <p:hf hdr="0" dt="0"/>
  <p:txStyles>
    <p:titleStyle>
      <a:lvl1pPr algn="l" defTabSz="457095" rtl="0" eaLnBrk="1" fontAlgn="base" hangingPunct="1">
        <a:spcBef>
          <a:spcPct val="0"/>
        </a:spcBef>
        <a:spcAft>
          <a:spcPct val="0"/>
        </a:spcAft>
        <a:defRPr sz="2531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257115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514232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771347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1028463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385674" indent="-385674" algn="l" defTabSz="457095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2531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742779" indent="-285684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25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1142737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599832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18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2056925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35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2514051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ctr" defTabSz="286577" rtl="0" eaLnBrk="0" fontAlgn="base" hangingPunct="0">
        <a:spcBef>
          <a:spcPct val="0"/>
        </a:spcBef>
        <a:spcAft>
          <a:spcPct val="0"/>
        </a:spcAft>
        <a:defRPr kumimoji="1" sz="2756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257115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514232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71347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028463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14263" indent="-214263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66023" indent="-17855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74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16889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518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3465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23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0043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23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77547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6pPr>
      <a:lvl7pPr marL="1864373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7pPr>
      <a:lvl8pPr marL="2151200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8pPr>
      <a:lvl9pPr marL="2438027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682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3652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6048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730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34133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2096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778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94614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1"/>
          <p:cNvSpPr>
            <a:spLocks noGrp="1"/>
          </p:cNvSpPr>
          <p:nvPr>
            <p:ph type="title"/>
          </p:nvPr>
        </p:nvSpPr>
        <p:spPr>
          <a:xfrm>
            <a:off x="1747982" y="4760013"/>
            <a:ext cx="8799945" cy="366169"/>
          </a:xfrm>
          <a:prstGeom prst="rect">
            <a:avLst/>
          </a:prstGeom>
          <a:effectLst/>
        </p:spPr>
        <p:txBody>
          <a:bodyPr anchor="ctr">
            <a:noAutofit/>
          </a:bodyPr>
          <a:lstStyle/>
          <a:p>
            <a:pPr defTabSz="342882">
              <a:defRPr sz="2700" spc="75"/>
            </a:pPr>
            <a:r>
              <a:rPr lang="ru-RU" sz="1600" dirty="0" err="1">
                <a:latin typeface="+mn-lt"/>
              </a:rPr>
              <a:t>САЕ</a:t>
            </a:r>
            <a:r>
              <a:rPr lang="ru-RU" sz="1600" dirty="0">
                <a:latin typeface="+mn-lt"/>
              </a:rPr>
              <a:t> Центр превосходства «Передовые производственные технологии»</a:t>
            </a:r>
            <a:endParaRPr lang="ru-RU" sz="1800" spc="75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2510" y="5177014"/>
            <a:ext cx="43572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Фалалеев </a:t>
            </a:r>
            <a:r>
              <a:rPr kumimoji="0" lang="ru-RU" sz="14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А.П</a:t>
            </a:r>
            <a:r>
              <a:rPr kumimoji="0" lang="ru-RU" sz="14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.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, исполнительный директор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САЕ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ЦП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ППТ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, директор Института передовых производственных технологий, профессор, д.т.н.</a:t>
            </a:r>
          </a:p>
        </p:txBody>
      </p:sp>
      <p:sp>
        <p:nvSpPr>
          <p:cNvPr id="4" name="Shape 212"/>
          <p:cNvSpPr>
            <a:spLocks noGrp="1"/>
          </p:cNvSpPr>
          <p:nvPr>
            <p:ph type="body" sz="quarter" idx="10"/>
          </p:nvPr>
        </p:nvSpPr>
        <p:spPr>
          <a:xfrm>
            <a:off x="4703105" y="6261100"/>
            <a:ext cx="2785790" cy="596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dirty="0"/>
              <a:t>20 июня 2016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7981" y="5177014"/>
            <a:ext cx="4729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Боровков А.И.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, научный руководитель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САЕ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ЦП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 </a:t>
            </a:r>
            <a:r>
              <a:rPr kumimoji="0" lang="ru-RU" sz="1200" b="1" spc="75" dirty="0" err="1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ППТ</a:t>
            </a:r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, проректор по перспективным проектам, </a:t>
            </a:r>
          </a:p>
          <a:p>
            <a:r>
              <a:rPr kumimoji="0" lang="ru-RU" sz="1200" b="1" spc="75" dirty="0">
                <a:solidFill>
                  <a:schemeClr val="bg1"/>
                </a:solidFill>
                <a:latin typeface="+mn-lt"/>
                <a:ea typeface="PT Sans" charset="-52"/>
                <a:cs typeface="PT Sans" charset="-52"/>
              </a:rPr>
              <a:t>менеджер Программы «5-100-2020», профессор, к.т.н.</a:t>
            </a:r>
          </a:p>
        </p:txBody>
      </p:sp>
    </p:spTree>
    <p:extLst>
      <p:ext uri="{BB962C8B-B14F-4D97-AF65-F5344CB8AC3E}">
        <p14:creationId xmlns:p14="http://schemas.microsoft.com/office/powerpoint/2010/main" val="1284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091" y="1056279"/>
            <a:ext cx="4657047" cy="54184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Цели: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ответ на современные глобальные вызовы и тренды в области передовых производственных технологий;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формирование и апробация новой функциональной модели </a:t>
            </a:r>
            <a:r>
              <a:rPr lang="ru-RU" sz="1400" dirty="0" smtClean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подготовки 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специалистов, обладающих компетенциями мирового уровня и способных работать в рамках разворачивающейся IV промышленной революции;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глобального драйвера индустриального технологического образования в условиях смены технологического уклада;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научно-образовательного потенциала для глобальной конкурентоспособности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экономики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развития и эффективного применения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передовых производственных технологий.</a:t>
            </a:r>
            <a:endParaRPr lang="ru-RU" sz="14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2963" y="0"/>
            <a:ext cx="6124310" cy="874143"/>
          </a:xfrm>
        </p:spPr>
        <p:txBody>
          <a:bodyPr/>
          <a:lstStyle/>
          <a:p>
            <a:pPr algn="r"/>
            <a:r>
              <a:rPr lang="ru-RU" dirty="0"/>
              <a:t>ЦЕЛИ И ЗАДАЧИ </a:t>
            </a:r>
            <a:r>
              <a:rPr lang="ru-RU" dirty="0" err="1"/>
              <a:t>САЕ</a:t>
            </a:r>
            <a:r>
              <a:rPr lang="ru-RU" dirty="0"/>
              <a:t> </a:t>
            </a:r>
            <a:r>
              <a:rPr lang="ru-RU" dirty="0" err="1"/>
              <a:t>ЦП</a:t>
            </a:r>
            <a:r>
              <a:rPr lang="ru-RU" dirty="0"/>
              <a:t> «</a:t>
            </a:r>
            <a:r>
              <a:rPr lang="ru-RU" dirty="0" err="1"/>
              <a:t>ППТ</a:t>
            </a:r>
            <a:r>
              <a:rPr lang="ru-RU" dirty="0"/>
              <a:t>»</a:t>
            </a:r>
            <a:endParaRPr lang="en-GB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310909" y="987005"/>
            <a:ext cx="6696364" cy="5404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u="sng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разработка, развитие и </a:t>
            </a:r>
            <a:r>
              <a:rPr lang="ru-RU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применение передовых технологий 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в научно –образовательной, научно-исследовательской, инновационной, предпринимательской, организационной и международной деятельности;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выполнение мульти- и транс- дисциплинарных исследований и разработок в области </a:t>
            </a:r>
            <a:r>
              <a:rPr lang="ru-RU" sz="1400" dirty="0" err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ППТ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и смежных научных областях </a:t>
            </a:r>
            <a:r>
              <a:rPr lang="ru-RU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в интересах высокотехнологичной промышленности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подготовка</a:t>
            </a:r>
            <a:r>
              <a:rPr lang="ru-RU" sz="1400" dirty="0" smtClean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бакалавров, магистров, аспирантов, инженеров, обладающих </a:t>
            </a:r>
            <a:r>
              <a:rPr lang="ru-RU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компетенциями мирового уровня 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и способных работать в рамках разворачивающейся IV промышленной революции;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реализация модели обучения «(2+2)+2» </a:t>
            </a:r>
            <a:r>
              <a:rPr lang="ru-RU" sz="1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с принципиальной возможностью формирования гибких образовательных траекторий.</a:t>
            </a:r>
          </a:p>
          <a:p>
            <a:r>
              <a:rPr lang="ru-RU" sz="1400" dirty="0"/>
              <a:t>реализация моделей образования </a:t>
            </a:r>
            <a:r>
              <a:rPr lang="ru-RU" sz="1400" b="1" dirty="0"/>
              <a:t>STEM* и CDIO*; </a:t>
            </a:r>
            <a:endParaRPr lang="en-US" sz="1400" b="1" dirty="0" smtClean="0"/>
          </a:p>
          <a:p>
            <a:r>
              <a:rPr lang="ru-RU" sz="1400" b="1" dirty="0" smtClean="0"/>
              <a:t>реализация инновационной модели </a:t>
            </a:r>
            <a:r>
              <a:rPr lang="ru-RU" sz="1400" b="1" dirty="0"/>
              <a:t>D / С ==&gt; R / S ==&gt; Т / E</a:t>
            </a:r>
            <a:r>
              <a:rPr lang="ru-RU" sz="1400" dirty="0"/>
              <a:t>;</a:t>
            </a:r>
          </a:p>
          <a:p>
            <a:r>
              <a:rPr lang="ru-RU" sz="1400" dirty="0"/>
              <a:t>формирование Эталонного Испытательного полигона (</a:t>
            </a:r>
            <a:r>
              <a:rPr lang="ru-RU" sz="1400" dirty="0" err="1"/>
              <a:t>TestBed</a:t>
            </a:r>
            <a:r>
              <a:rPr lang="ru-RU" sz="1400" dirty="0"/>
              <a:t>) для создания </a:t>
            </a:r>
            <a:r>
              <a:rPr lang="ru-RU" sz="1400" b="1" dirty="0"/>
              <a:t>Цифровых Фабрик Будущего на основе разработанной концепции D-S-V </a:t>
            </a:r>
            <a:r>
              <a:rPr lang="ru-RU" sz="1400" b="1" dirty="0" err="1"/>
              <a:t>FoF</a:t>
            </a:r>
            <a:r>
              <a:rPr lang="ru-RU" sz="1400" dirty="0"/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/>
              <a:t>участие в учредительстве и развитии журнала </a:t>
            </a:r>
            <a:r>
              <a:rPr lang="ru-RU" sz="1400" b="1" dirty="0"/>
              <a:t>"Физика и механика материалов"</a:t>
            </a:r>
            <a:r>
              <a:rPr lang="ru-RU" sz="1400" dirty="0"/>
              <a:t> с IF ~ 1,00, зарегистрированным в Scopus, занимающим 2-е место среди российских журналов в области </a:t>
            </a:r>
            <a:r>
              <a:rPr lang="ru-RU" sz="1400" dirty="0" err="1"/>
              <a:t>Material</a:t>
            </a:r>
            <a:r>
              <a:rPr lang="ru-RU" sz="1400" dirty="0"/>
              <a:t> Science, 3-е - </a:t>
            </a:r>
            <a:r>
              <a:rPr lang="ru-RU" sz="1400" dirty="0" err="1"/>
              <a:t>Mechanical</a:t>
            </a:r>
            <a:r>
              <a:rPr lang="ru-RU" sz="1400" dirty="0"/>
              <a:t> </a:t>
            </a:r>
            <a:r>
              <a:rPr lang="ru-RU" sz="1400" dirty="0" smtClean="0"/>
              <a:t>Engineering</a:t>
            </a:r>
            <a:r>
              <a:rPr lang="en-US" sz="1400" dirty="0" smtClean="0"/>
              <a:t>;</a:t>
            </a:r>
            <a:r>
              <a:rPr lang="ru-RU" sz="1400" dirty="0"/>
              <a:t> </a:t>
            </a:r>
            <a:endParaRPr lang="en-US" sz="14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/>
              <a:t>развитие </a:t>
            </a:r>
            <a:r>
              <a:rPr lang="ru-RU" sz="1400" b="1" dirty="0"/>
              <a:t>Экосистемы инноваций и </a:t>
            </a:r>
            <a:r>
              <a:rPr lang="ru-RU" sz="1400" b="1" dirty="0" smtClean="0"/>
              <a:t>Технопарка</a:t>
            </a:r>
            <a:r>
              <a:rPr lang="ru-RU" sz="1400" dirty="0"/>
              <a:t> </a:t>
            </a:r>
            <a:r>
              <a:rPr lang="ru-RU" sz="1400" b="1" dirty="0" smtClean="0"/>
              <a:t>(Университет 3.0).</a:t>
            </a:r>
            <a:endParaRPr lang="ru-RU" sz="1400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69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3058" y="-9435"/>
            <a:ext cx="6124310" cy="874143"/>
          </a:xfrm>
        </p:spPr>
        <p:txBody>
          <a:bodyPr/>
          <a:lstStyle/>
          <a:p>
            <a:r>
              <a:rPr lang="ru-RU" dirty="0"/>
              <a:t>СТРУКТУРА И РЕСУРСНОЕ ОБЕСПЕЧЕНИЕ</a:t>
            </a:r>
            <a:endParaRPr lang="en-GB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59676" y="1654145"/>
            <a:ext cx="2535383" cy="3675654"/>
          </a:xfrm>
        </p:spPr>
        <p:txBody>
          <a:bodyPr/>
          <a:lstStyle/>
          <a:p>
            <a:pPr marL="59999" indent="0">
              <a:buNone/>
            </a:pPr>
            <a:r>
              <a:rPr lang="en-US" sz="1800" b="1" dirty="0">
                <a:latin typeface="+mn-lt"/>
              </a:rPr>
              <a:t>Training / Education</a:t>
            </a:r>
            <a:endParaRPr lang="ru-RU" sz="1800" b="1" dirty="0">
              <a:latin typeface="+mn-lt"/>
            </a:endParaRPr>
          </a:p>
          <a:p>
            <a:pPr marL="59999" indent="0">
              <a:buNone/>
            </a:pPr>
            <a:endParaRPr lang="ru-RU" sz="20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400" dirty="0">
                <a:latin typeface="+mn-lt"/>
              </a:rPr>
              <a:t>Институт передовых производственных технологий</a:t>
            </a:r>
          </a:p>
          <a:p>
            <a:pPr marL="402899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400" dirty="0">
                <a:latin typeface="+mn-lt"/>
              </a:rPr>
              <a:t>Высшая школа технологического предпринимательства</a:t>
            </a:r>
          </a:p>
          <a:p>
            <a:pPr marL="402899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400" dirty="0">
                <a:latin typeface="+mn-lt"/>
              </a:rPr>
              <a:t>Институт дополнительного образования*</a:t>
            </a:r>
          </a:p>
          <a:p>
            <a:pPr marL="402899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en-US" sz="1400" dirty="0">
                <a:latin typeface="+mn-lt"/>
              </a:rPr>
              <a:t>International Graduate School</a:t>
            </a:r>
            <a:r>
              <a:rPr lang="ru-RU" sz="1400" dirty="0">
                <a:latin typeface="+mn-lt"/>
              </a:rPr>
              <a:t> *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027055" y="1672199"/>
            <a:ext cx="4429727" cy="4692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ctr">
              <a:buNone/>
            </a:pPr>
            <a:r>
              <a:rPr lang="en-US" sz="1800" b="1" dirty="0">
                <a:latin typeface="+mn-lt"/>
              </a:rPr>
              <a:t>Research / Science</a:t>
            </a:r>
            <a:endParaRPr lang="ru-RU" sz="1800" b="1" dirty="0">
              <a:latin typeface="+mn-lt"/>
            </a:endParaRPr>
          </a:p>
          <a:p>
            <a:pPr marL="59999" indent="0">
              <a:buNone/>
            </a:pPr>
            <a:endParaRPr lang="ru-RU" sz="1400" dirty="0">
              <a:latin typeface="+mn-lt"/>
            </a:endParaRPr>
          </a:p>
          <a:p>
            <a:pPr marL="59999" indent="0">
              <a:buNone/>
            </a:pPr>
            <a:r>
              <a:rPr lang="ru-RU" sz="1400" dirty="0">
                <a:latin typeface="+mn-lt"/>
              </a:rPr>
              <a:t>Совместные научные центры и лаборатории по направлениям: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Компьютерный и суперкомпьютерный </a:t>
            </a:r>
            <a:r>
              <a:rPr lang="ru-RU" sz="1400" dirty="0" smtClean="0">
                <a:latin typeface="+mn-lt"/>
              </a:rPr>
              <a:t>инжиниринг; </a:t>
            </a:r>
            <a:r>
              <a:rPr lang="ru-RU" sz="1400" dirty="0"/>
              <a:t>высокопроизводительные </a:t>
            </a:r>
            <a:r>
              <a:rPr lang="ru-RU" sz="1400" dirty="0" smtClean="0"/>
              <a:t>вычисления;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/>
              <a:t>Национальный центр тестирования, </a:t>
            </a:r>
            <a:r>
              <a:rPr lang="ru-RU" sz="1400" dirty="0" smtClean="0"/>
              <a:t>верификации и валидации отечественного и зарубежного ПО;</a:t>
            </a: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Центр реверсивного инжиниринга;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Испытательный полигон (</a:t>
            </a:r>
            <a:r>
              <a:rPr lang="en-US" sz="1400" dirty="0" err="1" smtClean="0">
                <a:latin typeface="+mn-lt"/>
              </a:rPr>
              <a:t>TestBed</a:t>
            </a:r>
            <a:r>
              <a:rPr lang="en-US" sz="1400" dirty="0" smtClean="0">
                <a:latin typeface="+mn-lt"/>
              </a:rPr>
              <a:t>) </a:t>
            </a:r>
            <a:r>
              <a:rPr lang="ru-RU" sz="1400" dirty="0" smtClean="0">
                <a:latin typeface="+mn-lt"/>
              </a:rPr>
              <a:t>и 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/>
              <a:t>Цифровые </a:t>
            </a:r>
            <a:r>
              <a:rPr lang="ru-RU" sz="1400" dirty="0"/>
              <a:t>/ Умные / Виртуальные </a:t>
            </a:r>
            <a:r>
              <a:rPr lang="ru-RU" sz="1400" dirty="0" smtClean="0"/>
              <a:t>Фабрики Будущего; </a:t>
            </a: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Новые </a:t>
            </a:r>
            <a:r>
              <a:rPr lang="en-US" sz="1400" dirty="0" smtClean="0">
                <a:latin typeface="+mn-lt"/>
              </a:rPr>
              <a:t>“</a:t>
            </a:r>
            <a:r>
              <a:rPr lang="ru-RU" sz="1400" dirty="0" smtClean="0">
                <a:latin typeface="+mn-lt"/>
              </a:rPr>
              <a:t>цифровые</a:t>
            </a:r>
            <a:r>
              <a:rPr lang="en-US" sz="1400" dirty="0" smtClean="0">
                <a:latin typeface="+mn-lt"/>
              </a:rPr>
              <a:t>”</a:t>
            </a:r>
            <a:r>
              <a:rPr lang="ru-RU" sz="1400" dirty="0" smtClean="0">
                <a:latin typeface="+mn-lt"/>
              </a:rPr>
              <a:t> материалы;</a:t>
            </a: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Аддитивные </a:t>
            </a:r>
            <a:r>
              <a:rPr lang="ru-RU" sz="1400" dirty="0" smtClean="0">
                <a:latin typeface="+mn-lt"/>
              </a:rPr>
              <a:t>и гибридные технологии;</a:t>
            </a: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Обработка больших объемов данных</a:t>
            </a:r>
            <a:r>
              <a:rPr lang="ru-RU" sz="1400" dirty="0" smtClean="0">
                <a:latin typeface="+mn-lt"/>
              </a:rPr>
              <a:t>,;</a:t>
            </a: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Организация и управление ППТ,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индустриальный </a:t>
            </a:r>
            <a:r>
              <a:rPr lang="ru-RU" sz="1400" dirty="0">
                <a:latin typeface="+mn-lt"/>
              </a:rPr>
              <a:t>интернет;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Робототехника и </a:t>
            </a:r>
            <a:r>
              <a:rPr lang="ru-RU" sz="1400" dirty="0" err="1" smtClean="0">
                <a:latin typeface="+mn-lt"/>
              </a:rPr>
              <a:t>сенсорика</a:t>
            </a:r>
            <a:r>
              <a:rPr lang="ru-RU" sz="1400" dirty="0" smtClean="0">
                <a:latin typeface="+mn-lt"/>
              </a:rPr>
              <a:t>;</a:t>
            </a: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Технологическое предпринимательство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400" dirty="0">
              <a:latin typeface="+mn-lt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99851" y="1654145"/>
            <a:ext cx="3019204" cy="3509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>
              <a:buNone/>
            </a:pPr>
            <a:r>
              <a:rPr lang="en-US" sz="1800" b="1" dirty="0">
                <a:latin typeface="+mn-lt"/>
              </a:rPr>
              <a:t>Development / Consulting</a:t>
            </a:r>
          </a:p>
          <a:p>
            <a:pPr marL="59999" indent="0">
              <a:buNone/>
            </a:pPr>
            <a:endParaRPr lang="en-US" sz="2000" b="1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500" dirty="0" err="1">
                <a:latin typeface="+mn-lt"/>
              </a:rPr>
              <a:t>ИЦ</a:t>
            </a:r>
            <a:r>
              <a:rPr lang="ru-RU" sz="1500" dirty="0">
                <a:latin typeface="+mn-lt"/>
              </a:rPr>
              <a:t> «Центр компьютерного инжиниринга»</a:t>
            </a:r>
          </a:p>
          <a:p>
            <a:pPr marL="402899" indent="-342900">
              <a:buFont typeface="+mj-lt"/>
              <a:buAutoNum type="arabicPeriod"/>
            </a:pPr>
            <a:endParaRPr lang="ru-RU" sz="15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500" dirty="0">
                <a:latin typeface="+mn-lt"/>
              </a:rPr>
              <a:t>Объединенный научно-технологический институт*</a:t>
            </a:r>
          </a:p>
          <a:p>
            <a:pPr marL="402899" indent="-342900">
              <a:buFont typeface="+mj-lt"/>
              <a:buAutoNum type="arabicPeriod"/>
            </a:pPr>
            <a:endParaRPr lang="ru-RU" sz="15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500" dirty="0">
                <a:latin typeface="+mn-lt"/>
              </a:rPr>
              <a:t>Технопарк «Политехнический»</a:t>
            </a:r>
          </a:p>
          <a:p>
            <a:pPr marL="402899" indent="-342900">
              <a:buFont typeface="+mj-lt"/>
              <a:buAutoNum type="arabicPeriod"/>
            </a:pPr>
            <a:endParaRPr lang="ru-RU" sz="1500" dirty="0">
              <a:latin typeface="+mn-lt"/>
            </a:endParaRPr>
          </a:p>
          <a:p>
            <a:pPr marL="402899" indent="-342900">
              <a:buFont typeface="+mj-lt"/>
              <a:buAutoNum type="arabicPeriod"/>
            </a:pPr>
            <a:r>
              <a:rPr lang="ru-RU" sz="1500" dirty="0">
                <a:latin typeface="+mn-lt"/>
              </a:rPr>
              <a:t>Суперкомпьютерный центр*</a:t>
            </a:r>
          </a:p>
          <a:p>
            <a:pPr marL="402899" indent="-342900">
              <a:buFont typeface="+mj-lt"/>
              <a:buAutoNum type="arabicPeriod"/>
            </a:pPr>
            <a:endParaRPr lang="ru-RU" sz="1500" dirty="0">
              <a:latin typeface="+mn-lt"/>
            </a:endParaRPr>
          </a:p>
          <a:p>
            <a:pPr marL="59999" indent="0">
              <a:buNone/>
            </a:pPr>
            <a:endParaRPr lang="ru-RU" sz="1500" dirty="0">
              <a:latin typeface="+mn-lt"/>
            </a:endParaRPr>
          </a:p>
          <a:p>
            <a:pPr marL="59999" indent="0">
              <a:buNone/>
            </a:pPr>
            <a:endParaRPr lang="ru-RU" sz="1500" dirty="0">
              <a:latin typeface="+mn-lt"/>
            </a:endParaRPr>
          </a:p>
          <a:p>
            <a:pPr marL="59999" indent="0">
              <a:buNone/>
            </a:pPr>
            <a:endParaRPr lang="ru-RU" sz="1500" dirty="0">
              <a:latin typeface="+mn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19056" y="1708725"/>
            <a:ext cx="258618" cy="1385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678920" y="1684508"/>
            <a:ext cx="258618" cy="1385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824" y="1025108"/>
            <a:ext cx="6537158" cy="3648491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КОМПЬЮТЕРНЫЙ ИНЖИНИРИНГ / СУПЕРКОМПЬЮТЕРНЫЙ ИНЖИНИРИНГ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БИОНИЧЕСКИЙ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ЦИФРОВЫЕ/ УМНЫЕ / ВИРТУАЛЬНЫЕ ФАБРИКИ,</a:t>
            </a:r>
            <a:endParaRPr lang="ru-RU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НОВЫЕ МАТЕРИАЛЫ</a:t>
            </a:r>
            <a:r>
              <a:rPr lang="uk-UA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(наноматериалы, </a:t>
            </a:r>
            <a:r>
              <a:rPr lang="uk-UA" sz="14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композиты</a:t>
            </a:r>
            <a:r>
              <a:rPr lang="uk-UA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метаматериалы…)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АДДИТИВНЫЕ ТЕХНОЛОГИИ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БОЛЬШИХ ОБЪЕМОВ ДАННЫХ, ВЫСОКОПРОИЗВОДИТЕЛЬНЫЕ КОМПЬЮТЕРНЫЕ ВЫЧИСЛЕНИЯ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УПРАВЛЕНИЕ ППТ,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ИНДУСТРИАЛЬНЫЙ ИНТЕРНЕТ</a:t>
            </a:r>
            <a:endParaRPr lang="uk-UA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 СЕНСОРИКА</a:t>
            </a:r>
            <a:endParaRPr lang="uk-UA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ТЕХНОЛОГИЧЕСКОЕ ПРЕДПРИНИМАТЕЛЬСТВО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3964" y="-9435"/>
            <a:ext cx="8756072" cy="874143"/>
          </a:xfrm>
        </p:spPr>
        <p:txBody>
          <a:bodyPr/>
          <a:lstStyle/>
          <a:p>
            <a:r>
              <a:rPr lang="ru-RU" sz="1600" dirty="0"/>
              <a:t>НАУЧНО-ИССЛЕДОВАТЕЛЬСКИЕ И ОБРАЗОВАТЕЛЬНЫЕ НАПРАВЛЕНИЯ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САЕ </a:t>
            </a:r>
            <a:r>
              <a:rPr lang="ru-RU" sz="1600" dirty="0"/>
              <a:t>ЦП «ППТ»</a:t>
            </a:r>
            <a:endParaRPr lang="en-GB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4688" y="978991"/>
            <a:ext cx="4176329" cy="53824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tx1"/>
                </a:solidFill>
              </a:rPr>
              <a:t>Ключевые проекты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1.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Разработка кузова автомобиля модульной платформы для первых лиц «Кортеж», 2014-2015 г. </a:t>
            </a:r>
            <a:r>
              <a:rPr lang="ru-RU" sz="1400" b="1" dirty="0">
                <a:solidFill>
                  <a:schemeClr val="tx1"/>
                </a:solidFill>
              </a:rPr>
              <a:t>120 млн.руб.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НАМИ,  рук. </a:t>
            </a:r>
            <a:r>
              <a:rPr lang="ru-RU" sz="1400" b="1" dirty="0">
                <a:solidFill>
                  <a:schemeClr val="tx1"/>
                </a:solidFill>
              </a:rPr>
              <a:t>Боровков </a:t>
            </a:r>
            <a:r>
              <a:rPr lang="ru-RU" sz="1400" b="1" dirty="0" err="1">
                <a:solidFill>
                  <a:schemeClr val="tx1"/>
                </a:solidFill>
              </a:rPr>
              <a:t>А.И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2. Система компьютерного инжиниринга для аддитивного производства композитных конструкций высокотехнологичных отраслей, 2014-2016 г., </a:t>
            </a:r>
            <a:r>
              <a:rPr lang="ru-RU" sz="1400" b="1" dirty="0">
                <a:solidFill>
                  <a:schemeClr val="tx1"/>
                </a:solidFill>
              </a:rPr>
              <a:t>342 млн.руб.</a:t>
            </a:r>
            <a:r>
              <a:rPr lang="ru-RU" sz="1400" dirty="0">
                <a:solidFill>
                  <a:schemeClr val="tx1"/>
                </a:solidFill>
              </a:rPr>
              <a:t>, рук. </a:t>
            </a:r>
            <a:r>
              <a:rPr lang="ru-RU" sz="1400" b="1" dirty="0">
                <a:solidFill>
                  <a:schemeClr val="tx1"/>
                </a:solidFill>
              </a:rPr>
              <a:t>Боровков </a:t>
            </a:r>
            <a:r>
              <a:rPr lang="ru-RU" sz="1400" b="1" dirty="0" err="1">
                <a:solidFill>
                  <a:schemeClr val="tx1"/>
                </a:solidFill>
              </a:rPr>
              <a:t>А.И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3. Установка по аддитивному выращиванию  металлических компонентов авиационных двигателей, 2014-2016 г., </a:t>
            </a:r>
            <a:r>
              <a:rPr lang="ru-RU" sz="1400" b="1" dirty="0">
                <a:solidFill>
                  <a:schemeClr val="tx1"/>
                </a:solidFill>
              </a:rPr>
              <a:t>209 млн.руб.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ОДК</a:t>
            </a:r>
            <a:r>
              <a:rPr lang="ru-RU" sz="1400" dirty="0">
                <a:solidFill>
                  <a:schemeClr val="tx1"/>
                </a:solidFill>
              </a:rPr>
              <a:t>, «Кузнецов», рук. </a:t>
            </a:r>
            <a:r>
              <a:rPr lang="ru-RU" sz="1400" b="1" dirty="0">
                <a:solidFill>
                  <a:schemeClr val="tx1"/>
                </a:solidFill>
              </a:rPr>
              <a:t>Туричин </a:t>
            </a:r>
            <a:r>
              <a:rPr lang="ru-RU" sz="1400" b="1" dirty="0" err="1">
                <a:solidFill>
                  <a:schemeClr val="tx1"/>
                </a:solidFill>
              </a:rPr>
              <a:t>Г.А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4. Современное производство компримирующих газов для транспортных систем, 2015-2017 гг., </a:t>
            </a:r>
            <a:r>
              <a:rPr lang="ru-RU" sz="1400" b="1" dirty="0">
                <a:solidFill>
                  <a:schemeClr val="tx1"/>
                </a:solidFill>
              </a:rPr>
              <a:t>113 млн.руб.</a:t>
            </a:r>
            <a:r>
              <a:rPr lang="ru-RU" sz="1400" dirty="0">
                <a:solidFill>
                  <a:schemeClr val="tx1"/>
                </a:solidFill>
              </a:rPr>
              <a:t>, «Искра-</a:t>
            </a:r>
            <a:r>
              <a:rPr lang="ru-RU" sz="1400" dirty="0" err="1">
                <a:solidFill>
                  <a:schemeClr val="tx1"/>
                </a:solidFill>
              </a:rPr>
              <a:t>Авигаз</a:t>
            </a:r>
            <a:r>
              <a:rPr lang="ru-RU" sz="1400" dirty="0">
                <a:solidFill>
                  <a:schemeClr val="tx1"/>
                </a:solidFill>
              </a:rPr>
              <a:t>», рук. </a:t>
            </a:r>
            <a:r>
              <a:rPr lang="ru-RU" sz="1400" b="1" dirty="0">
                <a:solidFill>
                  <a:schemeClr val="tx1"/>
                </a:solidFill>
              </a:rPr>
              <a:t>Галеркин </a:t>
            </a:r>
            <a:r>
              <a:rPr lang="ru-RU" sz="1400" b="1" dirty="0" err="1">
                <a:solidFill>
                  <a:schemeClr val="tx1"/>
                </a:solidFill>
              </a:rPr>
              <a:t>Ю.Б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5. Изготовление фотонных интегральных схем лазеров с пассивной синхронизацией мод диапазона 1300-1500 </a:t>
            </a:r>
            <a:r>
              <a:rPr lang="ru-RU" sz="1400" dirty="0" err="1">
                <a:solidFill>
                  <a:schemeClr val="tx1"/>
                </a:solidFill>
              </a:rPr>
              <a:t>нм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40 млн.руб.</a:t>
            </a:r>
            <a:r>
              <a:rPr lang="ru-RU" sz="1400" dirty="0">
                <a:solidFill>
                  <a:schemeClr val="tx1"/>
                </a:solidFill>
              </a:rPr>
              <a:t>, «</a:t>
            </a:r>
            <a:r>
              <a:rPr lang="ru-RU" sz="1400" dirty="0" err="1">
                <a:solidFill>
                  <a:schemeClr val="tx1"/>
                </a:solidFill>
              </a:rPr>
              <a:t>РТИ</a:t>
            </a:r>
            <a:r>
              <a:rPr lang="ru-RU" sz="1400" dirty="0">
                <a:solidFill>
                  <a:schemeClr val="tx1"/>
                </a:solidFill>
              </a:rPr>
              <a:t>», рук. </a:t>
            </a:r>
            <a:r>
              <a:rPr lang="ru-RU" sz="1400" b="1" dirty="0" err="1">
                <a:solidFill>
                  <a:schemeClr val="tx1"/>
                </a:solidFill>
              </a:rPr>
              <a:t>Одноблюдов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М.А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marL="228600" indent="-228600" algn="just">
              <a:spcAft>
                <a:spcPts val="600"/>
              </a:spcAft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824" y="4741704"/>
            <a:ext cx="6537158" cy="1705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</a:rPr>
              <a:t>Ключевые исполнители (Н</a:t>
            </a:r>
            <a:r>
              <a:rPr lang="en-US" sz="1200" b="1" dirty="0" err="1">
                <a:solidFill>
                  <a:schemeClr val="tx1"/>
                </a:solidFill>
              </a:rPr>
              <a:t>i</a:t>
            </a:r>
            <a:r>
              <a:rPr lang="ru-RU" sz="1200" b="1" dirty="0">
                <a:solidFill>
                  <a:schemeClr val="tx1"/>
                </a:solidFill>
              </a:rPr>
              <a:t>)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Валиев Р.З. (</a:t>
            </a:r>
            <a:r>
              <a:rPr lang="en-US" sz="1200" dirty="0">
                <a:solidFill>
                  <a:schemeClr val="tx1"/>
                </a:solidFill>
              </a:rPr>
              <a:t>Hi=</a:t>
            </a:r>
            <a:r>
              <a:rPr lang="ru-RU" sz="1200" dirty="0">
                <a:solidFill>
                  <a:schemeClr val="tx1"/>
                </a:solidFill>
              </a:rPr>
              <a:t>78)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Устинов </a:t>
            </a:r>
            <a:r>
              <a:rPr lang="ru-RU" sz="1200" dirty="0" err="1">
                <a:solidFill>
                  <a:schemeClr val="tx1"/>
                </a:solidFill>
              </a:rPr>
              <a:t>В.М</a:t>
            </a:r>
            <a:r>
              <a:rPr lang="ru-RU" sz="1200" dirty="0">
                <a:solidFill>
                  <a:schemeClr val="tx1"/>
                </a:solidFill>
              </a:rPr>
              <a:t>. 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57)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Жуков А.Е. 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46)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Качанов </a:t>
            </a:r>
            <a:r>
              <a:rPr lang="ru-RU" sz="1200" dirty="0" err="1">
                <a:solidFill>
                  <a:schemeClr val="tx1"/>
                </a:solidFill>
              </a:rPr>
              <a:t>М.Л</a:t>
            </a:r>
            <a:r>
              <a:rPr lang="ru-RU" sz="1200" dirty="0">
                <a:solidFill>
                  <a:schemeClr val="tx1"/>
                </a:solidFill>
              </a:rPr>
              <a:t>.(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34)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Овидько </a:t>
            </a:r>
            <a:r>
              <a:rPr lang="ru-RU" sz="1200" dirty="0" err="1">
                <a:solidFill>
                  <a:schemeClr val="tx1"/>
                </a:solidFill>
              </a:rPr>
              <a:t>И.А</a:t>
            </a:r>
            <a:r>
              <a:rPr lang="ru-RU" sz="1200" dirty="0">
                <a:solidFill>
                  <a:schemeClr val="tx1"/>
                </a:solidFill>
              </a:rPr>
              <a:t>.(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33);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Жиляев</a:t>
            </a:r>
            <a:r>
              <a:rPr lang="ru-RU" sz="1200" dirty="0">
                <a:solidFill>
                  <a:schemeClr val="tx1"/>
                </a:solidFill>
              </a:rPr>
              <a:t> А.П. 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29)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Гуткин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М.Ю</a:t>
            </a:r>
            <a:r>
              <a:rPr lang="ru-RU" sz="1200" dirty="0">
                <a:solidFill>
                  <a:schemeClr val="tx1"/>
                </a:solidFill>
              </a:rPr>
              <a:t>.(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26)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Шейнерман</a:t>
            </a:r>
            <a:r>
              <a:rPr lang="ru-RU" sz="1200" dirty="0">
                <a:solidFill>
                  <a:schemeClr val="tx1"/>
                </a:solidFill>
              </a:rPr>
              <a:t> А.Г. 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20)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Назаров С.А. (</a:t>
            </a:r>
            <a:r>
              <a:rPr lang="en-US" sz="1200" dirty="0">
                <a:solidFill>
                  <a:schemeClr val="tx1"/>
                </a:solidFill>
              </a:rPr>
              <a:t>Hi= </a:t>
            </a:r>
            <a:r>
              <a:rPr lang="ru-RU" sz="1200" dirty="0">
                <a:solidFill>
                  <a:schemeClr val="tx1"/>
                </a:solidFill>
              </a:rPr>
              <a:t>19)</a:t>
            </a:r>
          </a:p>
          <a:p>
            <a:r>
              <a:rPr lang="ru-RU" sz="1200" dirty="0" err="1">
                <a:solidFill>
                  <a:schemeClr val="tx1"/>
                </a:solidFill>
              </a:rPr>
              <a:t>Гелдерен</a:t>
            </a:r>
            <a:r>
              <a:rPr lang="ru-RU" sz="1200" dirty="0">
                <a:solidFill>
                  <a:schemeClr val="tx1"/>
                </a:solidFill>
              </a:rPr>
              <a:t> М. </a:t>
            </a:r>
            <a:r>
              <a:rPr lang="en-US" sz="1200" dirty="0">
                <a:solidFill>
                  <a:schemeClr val="tx1"/>
                </a:solidFill>
              </a:rPr>
              <a:t>(Hi= </a:t>
            </a:r>
            <a:r>
              <a:rPr lang="ru-RU" sz="1200" dirty="0">
                <a:solidFill>
                  <a:schemeClr val="tx1"/>
                </a:solidFill>
              </a:rPr>
              <a:t>18)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Кратцер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Я. </a:t>
            </a:r>
            <a:r>
              <a:rPr lang="en-US" sz="1200" dirty="0">
                <a:solidFill>
                  <a:schemeClr val="tx1"/>
                </a:solidFill>
              </a:rPr>
              <a:t>(Hi= </a:t>
            </a:r>
            <a:r>
              <a:rPr lang="ru-RU" sz="1200" dirty="0">
                <a:solidFill>
                  <a:schemeClr val="tx1"/>
                </a:solidFill>
              </a:rPr>
              <a:t>18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err="1">
                <a:solidFill>
                  <a:schemeClr val="tx1"/>
                </a:solidFill>
              </a:rPr>
              <a:t>Одноблюдов</a:t>
            </a:r>
            <a:r>
              <a:rPr lang="ru-RU" sz="1200" dirty="0">
                <a:solidFill>
                  <a:schemeClr val="tx1"/>
                </a:solidFill>
              </a:rPr>
              <a:t> М.А. </a:t>
            </a:r>
            <a:r>
              <a:rPr lang="en-US" sz="1200" dirty="0">
                <a:solidFill>
                  <a:schemeClr val="tx1"/>
                </a:solidFill>
              </a:rPr>
              <a:t>(Hi=</a:t>
            </a:r>
            <a:r>
              <a:rPr lang="ru-RU" sz="1200" dirty="0">
                <a:solidFill>
                  <a:schemeClr val="tx1"/>
                </a:solidFill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37838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589060"/>
            <a:ext cx="2438400" cy="268941"/>
          </a:xfrm>
        </p:spPr>
        <p:txBody>
          <a:bodyPr/>
          <a:lstStyle/>
          <a:p>
            <a:fld id="{97287377-14E3-4894-AA8F-BE84AE0495D3}" type="slidenum">
              <a:rPr lang="ru-RU" sz="1100" smtClean="0">
                <a:solidFill>
                  <a:schemeClr val="tx2"/>
                </a:solidFill>
                <a:latin typeface="Trebuchet MS" panose="020B0603020202020204" pitchFamily="34" charset="0"/>
              </a:rPr>
              <a:t>5</a:t>
            </a:fld>
            <a:endParaRPr lang="ru-RU" sz="110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04801" y="196619"/>
            <a:ext cx="87596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err="1" smtClean="0">
                <a:latin typeface="Trebuchet MS" panose="020B0603020202020204" pitchFamily="34" charset="0"/>
              </a:rPr>
              <a:t>ТехНет</a:t>
            </a:r>
            <a:r>
              <a:rPr lang="ru-RU" sz="2400" b="1" dirty="0" smtClean="0">
                <a:latin typeface="Trebuchet MS" panose="020B0603020202020204" pitchFamily="34" charset="0"/>
              </a:rPr>
              <a:t> в контексте НТИ</a:t>
            </a:r>
          </a:p>
        </p:txBody>
      </p:sp>
      <p:grpSp>
        <p:nvGrpSpPr>
          <p:cNvPr id="87" name="Group 473"/>
          <p:cNvGrpSpPr>
            <a:grpSpLocks noChangeAspect="1"/>
          </p:cNvGrpSpPr>
          <p:nvPr/>
        </p:nvGrpSpPr>
        <p:grpSpPr bwMode="auto">
          <a:xfrm>
            <a:off x="640202" y="2003787"/>
            <a:ext cx="11104033" cy="3698875"/>
            <a:chOff x="1046" y="830"/>
            <a:chExt cx="5246" cy="2330"/>
          </a:xfrm>
        </p:grpSpPr>
        <p:sp>
          <p:nvSpPr>
            <p:cNvPr id="88" name="Rectangle 474"/>
            <p:cNvSpPr>
              <a:spLocks noChangeArrowheads="1"/>
            </p:cNvSpPr>
            <p:nvPr/>
          </p:nvSpPr>
          <p:spPr bwMode="auto">
            <a:xfrm>
              <a:off x="1507" y="869"/>
              <a:ext cx="4311" cy="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Oval 475"/>
            <p:cNvSpPr>
              <a:spLocks noChangeArrowheads="1"/>
            </p:cNvSpPr>
            <p:nvPr/>
          </p:nvSpPr>
          <p:spPr bwMode="auto">
            <a:xfrm>
              <a:off x="1440" y="837"/>
              <a:ext cx="134" cy="132"/>
            </a:xfrm>
            <a:prstGeom prst="ellipse">
              <a:avLst/>
            </a:prstGeom>
            <a:solidFill>
              <a:schemeClr val="tx1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476"/>
            <p:cNvSpPr>
              <a:spLocks noChangeArrowheads="1"/>
            </p:cNvSpPr>
            <p:nvPr/>
          </p:nvSpPr>
          <p:spPr bwMode="auto">
            <a:xfrm>
              <a:off x="1490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cheme Lt" panose="020F0303030000020003" pitchFamily="34" charset="-52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Oval 477"/>
            <p:cNvSpPr>
              <a:spLocks noChangeArrowheads="1"/>
            </p:cNvSpPr>
            <p:nvPr/>
          </p:nvSpPr>
          <p:spPr bwMode="auto">
            <a:xfrm>
              <a:off x="1920" y="837"/>
              <a:ext cx="132" cy="132"/>
            </a:xfrm>
            <a:prstGeom prst="ellipse">
              <a:avLst/>
            </a:prstGeom>
            <a:solidFill>
              <a:schemeClr val="tx1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478"/>
            <p:cNvSpPr>
              <a:spLocks noChangeArrowheads="1"/>
            </p:cNvSpPr>
            <p:nvPr/>
          </p:nvSpPr>
          <p:spPr bwMode="auto">
            <a:xfrm>
              <a:off x="1965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cheme Lt" panose="020F0303030000020003" pitchFamily="34" charset="-52"/>
                </a:rPr>
                <a:t>2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Oval 479"/>
            <p:cNvSpPr>
              <a:spLocks noChangeArrowheads="1"/>
            </p:cNvSpPr>
            <p:nvPr/>
          </p:nvSpPr>
          <p:spPr bwMode="auto">
            <a:xfrm>
              <a:off x="2399" y="837"/>
              <a:ext cx="132" cy="132"/>
            </a:xfrm>
            <a:prstGeom prst="ellipse">
              <a:avLst/>
            </a:prstGeom>
            <a:solidFill>
              <a:schemeClr val="tx1"/>
            </a:solidFill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480"/>
            <p:cNvSpPr>
              <a:spLocks noChangeArrowheads="1"/>
            </p:cNvSpPr>
            <p:nvPr/>
          </p:nvSpPr>
          <p:spPr bwMode="auto">
            <a:xfrm>
              <a:off x="2445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Scheme Lt" panose="020F0303030000020003" pitchFamily="34" charset="-52"/>
                </a:rPr>
                <a:t>3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Oval 481"/>
            <p:cNvSpPr>
              <a:spLocks noChangeArrowheads="1"/>
            </p:cNvSpPr>
            <p:nvPr/>
          </p:nvSpPr>
          <p:spPr bwMode="auto">
            <a:xfrm>
              <a:off x="2878" y="837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482"/>
            <p:cNvSpPr>
              <a:spLocks noChangeArrowheads="1"/>
            </p:cNvSpPr>
            <p:nvPr/>
          </p:nvSpPr>
          <p:spPr bwMode="auto">
            <a:xfrm>
              <a:off x="2924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4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97" name="Oval 483"/>
            <p:cNvSpPr>
              <a:spLocks noChangeArrowheads="1"/>
            </p:cNvSpPr>
            <p:nvPr/>
          </p:nvSpPr>
          <p:spPr bwMode="auto">
            <a:xfrm>
              <a:off x="3357" y="837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484"/>
            <p:cNvSpPr>
              <a:spLocks noChangeArrowheads="1"/>
            </p:cNvSpPr>
            <p:nvPr/>
          </p:nvSpPr>
          <p:spPr bwMode="auto">
            <a:xfrm>
              <a:off x="3403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99" name="Oval 485"/>
            <p:cNvSpPr>
              <a:spLocks noChangeArrowheads="1"/>
            </p:cNvSpPr>
            <p:nvPr/>
          </p:nvSpPr>
          <p:spPr bwMode="auto">
            <a:xfrm>
              <a:off x="3835" y="837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486"/>
            <p:cNvSpPr>
              <a:spLocks noChangeArrowheads="1"/>
            </p:cNvSpPr>
            <p:nvPr/>
          </p:nvSpPr>
          <p:spPr bwMode="auto">
            <a:xfrm>
              <a:off x="3882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102" name="Oval 487"/>
            <p:cNvSpPr>
              <a:spLocks noChangeArrowheads="1"/>
            </p:cNvSpPr>
            <p:nvPr/>
          </p:nvSpPr>
          <p:spPr bwMode="auto">
            <a:xfrm>
              <a:off x="4314" y="837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488"/>
            <p:cNvSpPr>
              <a:spLocks noChangeArrowheads="1"/>
            </p:cNvSpPr>
            <p:nvPr/>
          </p:nvSpPr>
          <p:spPr bwMode="auto">
            <a:xfrm>
              <a:off x="4365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107" name="Oval 489"/>
            <p:cNvSpPr>
              <a:spLocks noChangeArrowheads="1"/>
            </p:cNvSpPr>
            <p:nvPr/>
          </p:nvSpPr>
          <p:spPr bwMode="auto">
            <a:xfrm>
              <a:off x="4793" y="837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490"/>
            <p:cNvSpPr>
              <a:spLocks noChangeArrowheads="1"/>
            </p:cNvSpPr>
            <p:nvPr/>
          </p:nvSpPr>
          <p:spPr bwMode="auto">
            <a:xfrm>
              <a:off x="4839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110" name="Oval 491"/>
            <p:cNvSpPr>
              <a:spLocks noChangeArrowheads="1"/>
            </p:cNvSpPr>
            <p:nvPr/>
          </p:nvSpPr>
          <p:spPr bwMode="auto">
            <a:xfrm>
              <a:off x="5272" y="837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492"/>
            <p:cNvSpPr>
              <a:spLocks noChangeArrowheads="1"/>
            </p:cNvSpPr>
            <p:nvPr/>
          </p:nvSpPr>
          <p:spPr bwMode="auto">
            <a:xfrm>
              <a:off x="5323" y="86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112" name="Oval 493"/>
            <p:cNvSpPr>
              <a:spLocks noChangeArrowheads="1"/>
            </p:cNvSpPr>
            <p:nvPr/>
          </p:nvSpPr>
          <p:spPr bwMode="auto">
            <a:xfrm>
              <a:off x="5751" y="835"/>
              <a:ext cx="133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Rectangle 494"/>
            <p:cNvSpPr>
              <a:spLocks noChangeArrowheads="1"/>
            </p:cNvSpPr>
            <p:nvPr/>
          </p:nvSpPr>
          <p:spPr bwMode="auto">
            <a:xfrm>
              <a:off x="5781" y="861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effectLst/>
                  <a:latin typeface="Scheme Lt" panose="020F0303030000020003" pitchFamily="34" charset="-52"/>
                </a:rPr>
                <a:t>10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</a:endParaRPr>
            </a:p>
          </p:txBody>
        </p:sp>
        <p:sp>
          <p:nvSpPr>
            <p:cNvPr id="114" name="Rectangle 495"/>
            <p:cNvSpPr>
              <a:spLocks noChangeArrowheads="1"/>
            </p:cNvSpPr>
            <p:nvPr/>
          </p:nvSpPr>
          <p:spPr bwMode="auto">
            <a:xfrm>
              <a:off x="1507" y="3051"/>
              <a:ext cx="4311" cy="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496"/>
            <p:cNvSpPr>
              <a:spLocks noChangeArrowheads="1"/>
            </p:cNvSpPr>
            <p:nvPr/>
          </p:nvSpPr>
          <p:spPr bwMode="auto">
            <a:xfrm>
              <a:off x="1440" y="302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497"/>
            <p:cNvSpPr>
              <a:spLocks noChangeArrowheads="1"/>
            </p:cNvSpPr>
            <p:nvPr/>
          </p:nvSpPr>
          <p:spPr bwMode="auto">
            <a:xfrm>
              <a:off x="1490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1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17" name="Oval 498"/>
            <p:cNvSpPr>
              <a:spLocks noChangeArrowheads="1"/>
            </p:cNvSpPr>
            <p:nvPr/>
          </p:nvSpPr>
          <p:spPr bwMode="auto">
            <a:xfrm>
              <a:off x="1920" y="302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499"/>
            <p:cNvSpPr>
              <a:spLocks noChangeArrowheads="1"/>
            </p:cNvSpPr>
            <p:nvPr/>
          </p:nvSpPr>
          <p:spPr bwMode="auto">
            <a:xfrm>
              <a:off x="1965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2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19" name="Oval 500"/>
            <p:cNvSpPr>
              <a:spLocks noChangeArrowheads="1"/>
            </p:cNvSpPr>
            <p:nvPr/>
          </p:nvSpPr>
          <p:spPr bwMode="auto">
            <a:xfrm>
              <a:off x="2399" y="302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0" name="Rectangle 501"/>
            <p:cNvSpPr>
              <a:spLocks noChangeArrowheads="1"/>
            </p:cNvSpPr>
            <p:nvPr/>
          </p:nvSpPr>
          <p:spPr bwMode="auto">
            <a:xfrm>
              <a:off x="2445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1" name="Oval 502"/>
            <p:cNvSpPr>
              <a:spLocks noChangeArrowheads="1"/>
            </p:cNvSpPr>
            <p:nvPr/>
          </p:nvSpPr>
          <p:spPr bwMode="auto">
            <a:xfrm>
              <a:off x="2878" y="302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503"/>
            <p:cNvSpPr>
              <a:spLocks noChangeArrowheads="1"/>
            </p:cNvSpPr>
            <p:nvPr/>
          </p:nvSpPr>
          <p:spPr bwMode="auto">
            <a:xfrm>
              <a:off x="2924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3" name="Oval 504"/>
            <p:cNvSpPr>
              <a:spLocks noChangeArrowheads="1"/>
            </p:cNvSpPr>
            <p:nvPr/>
          </p:nvSpPr>
          <p:spPr bwMode="auto">
            <a:xfrm>
              <a:off x="3357" y="302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Rectangle 505"/>
            <p:cNvSpPr>
              <a:spLocks noChangeArrowheads="1"/>
            </p:cNvSpPr>
            <p:nvPr/>
          </p:nvSpPr>
          <p:spPr bwMode="auto">
            <a:xfrm>
              <a:off x="3403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5" name="Oval 506"/>
            <p:cNvSpPr>
              <a:spLocks noChangeArrowheads="1"/>
            </p:cNvSpPr>
            <p:nvPr/>
          </p:nvSpPr>
          <p:spPr bwMode="auto">
            <a:xfrm>
              <a:off x="3835" y="302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507"/>
            <p:cNvSpPr>
              <a:spLocks noChangeArrowheads="1"/>
            </p:cNvSpPr>
            <p:nvPr/>
          </p:nvSpPr>
          <p:spPr bwMode="auto">
            <a:xfrm>
              <a:off x="3882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7" name="Oval 508"/>
            <p:cNvSpPr>
              <a:spLocks noChangeArrowheads="1"/>
            </p:cNvSpPr>
            <p:nvPr/>
          </p:nvSpPr>
          <p:spPr bwMode="auto">
            <a:xfrm>
              <a:off x="4314" y="302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509"/>
            <p:cNvSpPr>
              <a:spLocks noChangeArrowheads="1"/>
            </p:cNvSpPr>
            <p:nvPr/>
          </p:nvSpPr>
          <p:spPr bwMode="auto">
            <a:xfrm>
              <a:off x="4365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29" name="Oval 510"/>
            <p:cNvSpPr>
              <a:spLocks noChangeArrowheads="1"/>
            </p:cNvSpPr>
            <p:nvPr/>
          </p:nvSpPr>
          <p:spPr bwMode="auto">
            <a:xfrm>
              <a:off x="4793" y="302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511"/>
            <p:cNvSpPr>
              <a:spLocks noChangeArrowheads="1"/>
            </p:cNvSpPr>
            <p:nvPr/>
          </p:nvSpPr>
          <p:spPr bwMode="auto">
            <a:xfrm>
              <a:off x="4839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31" name="Oval 512"/>
            <p:cNvSpPr>
              <a:spLocks noChangeArrowheads="1"/>
            </p:cNvSpPr>
            <p:nvPr/>
          </p:nvSpPr>
          <p:spPr bwMode="auto">
            <a:xfrm>
              <a:off x="5272" y="302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513"/>
            <p:cNvSpPr>
              <a:spLocks noChangeArrowheads="1"/>
            </p:cNvSpPr>
            <p:nvPr/>
          </p:nvSpPr>
          <p:spPr bwMode="auto">
            <a:xfrm>
              <a:off x="5323" y="3046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33" name="Oval 514"/>
            <p:cNvSpPr>
              <a:spLocks noChangeArrowheads="1"/>
            </p:cNvSpPr>
            <p:nvPr/>
          </p:nvSpPr>
          <p:spPr bwMode="auto">
            <a:xfrm>
              <a:off x="5751" y="3021"/>
              <a:ext cx="133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515"/>
            <p:cNvSpPr>
              <a:spLocks noChangeArrowheads="1"/>
            </p:cNvSpPr>
            <p:nvPr/>
          </p:nvSpPr>
          <p:spPr bwMode="auto">
            <a:xfrm>
              <a:off x="5781" y="3046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Scheme Lt" panose="020F0303030000020003" pitchFamily="34" charset="-52"/>
                </a:rPr>
                <a:t>10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135" name="Rectangle 516"/>
            <p:cNvSpPr>
              <a:spLocks noChangeArrowheads="1"/>
            </p:cNvSpPr>
            <p:nvPr/>
          </p:nvSpPr>
          <p:spPr bwMode="auto">
            <a:xfrm>
              <a:off x="1085" y="1130"/>
              <a:ext cx="68" cy="1731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517"/>
            <p:cNvSpPr>
              <a:spLocks noChangeArrowheads="1"/>
            </p:cNvSpPr>
            <p:nvPr/>
          </p:nvSpPr>
          <p:spPr bwMode="auto">
            <a:xfrm>
              <a:off x="1053" y="278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Oval 518"/>
            <p:cNvSpPr>
              <a:spLocks noChangeArrowheads="1"/>
            </p:cNvSpPr>
            <p:nvPr/>
          </p:nvSpPr>
          <p:spPr bwMode="auto">
            <a:xfrm>
              <a:off x="1053" y="2591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Oval 519"/>
            <p:cNvSpPr>
              <a:spLocks noChangeArrowheads="1"/>
            </p:cNvSpPr>
            <p:nvPr/>
          </p:nvSpPr>
          <p:spPr bwMode="auto">
            <a:xfrm>
              <a:off x="1053" y="2401"/>
              <a:ext cx="134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Oval 520"/>
            <p:cNvSpPr>
              <a:spLocks noChangeArrowheads="1"/>
            </p:cNvSpPr>
            <p:nvPr/>
          </p:nvSpPr>
          <p:spPr bwMode="auto">
            <a:xfrm>
              <a:off x="1053" y="2212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Oval 521"/>
            <p:cNvSpPr>
              <a:spLocks noChangeArrowheads="1"/>
            </p:cNvSpPr>
            <p:nvPr/>
          </p:nvSpPr>
          <p:spPr bwMode="auto">
            <a:xfrm>
              <a:off x="1053" y="2022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Oval 522"/>
            <p:cNvSpPr>
              <a:spLocks noChangeArrowheads="1"/>
            </p:cNvSpPr>
            <p:nvPr/>
          </p:nvSpPr>
          <p:spPr bwMode="auto">
            <a:xfrm>
              <a:off x="1053" y="1452"/>
              <a:ext cx="134" cy="133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523"/>
            <p:cNvSpPr>
              <a:spLocks noChangeArrowheads="1"/>
            </p:cNvSpPr>
            <p:nvPr/>
          </p:nvSpPr>
          <p:spPr bwMode="auto">
            <a:xfrm>
              <a:off x="1053" y="1831"/>
              <a:ext cx="134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524"/>
            <p:cNvSpPr>
              <a:spLocks noChangeArrowheads="1"/>
            </p:cNvSpPr>
            <p:nvPr/>
          </p:nvSpPr>
          <p:spPr bwMode="auto">
            <a:xfrm>
              <a:off x="1053" y="1641"/>
              <a:ext cx="134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Oval 525"/>
            <p:cNvSpPr>
              <a:spLocks noChangeArrowheads="1"/>
            </p:cNvSpPr>
            <p:nvPr/>
          </p:nvSpPr>
          <p:spPr bwMode="auto">
            <a:xfrm>
              <a:off x="1053" y="1072"/>
              <a:ext cx="134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Oval 526"/>
            <p:cNvSpPr>
              <a:spLocks noChangeArrowheads="1"/>
            </p:cNvSpPr>
            <p:nvPr/>
          </p:nvSpPr>
          <p:spPr bwMode="auto">
            <a:xfrm>
              <a:off x="1053" y="1262"/>
              <a:ext cx="134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F7593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527"/>
            <p:cNvSpPr>
              <a:spLocks noChangeArrowheads="1"/>
            </p:cNvSpPr>
            <p:nvPr/>
          </p:nvSpPr>
          <p:spPr bwMode="auto">
            <a:xfrm>
              <a:off x="1099" y="1097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1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47" name="Rectangle 528"/>
            <p:cNvSpPr>
              <a:spLocks noChangeArrowheads="1"/>
            </p:cNvSpPr>
            <p:nvPr/>
          </p:nvSpPr>
          <p:spPr bwMode="auto">
            <a:xfrm>
              <a:off x="1099" y="1287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48" name="Rectangle 529"/>
            <p:cNvSpPr>
              <a:spLocks noChangeArrowheads="1"/>
            </p:cNvSpPr>
            <p:nvPr/>
          </p:nvSpPr>
          <p:spPr bwMode="auto">
            <a:xfrm>
              <a:off x="1099" y="1479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49" name="Rectangle 530"/>
            <p:cNvSpPr>
              <a:spLocks noChangeArrowheads="1"/>
            </p:cNvSpPr>
            <p:nvPr/>
          </p:nvSpPr>
          <p:spPr bwMode="auto">
            <a:xfrm>
              <a:off x="1099" y="1670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0" name="Rectangle 531"/>
            <p:cNvSpPr>
              <a:spLocks noChangeArrowheads="1"/>
            </p:cNvSpPr>
            <p:nvPr/>
          </p:nvSpPr>
          <p:spPr bwMode="auto">
            <a:xfrm>
              <a:off x="1099" y="1860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1" name="Rectangle 532"/>
            <p:cNvSpPr>
              <a:spLocks noChangeArrowheads="1"/>
            </p:cNvSpPr>
            <p:nvPr/>
          </p:nvSpPr>
          <p:spPr bwMode="auto">
            <a:xfrm>
              <a:off x="1099" y="2052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2" name="Rectangle 533"/>
            <p:cNvSpPr>
              <a:spLocks noChangeArrowheads="1"/>
            </p:cNvSpPr>
            <p:nvPr/>
          </p:nvSpPr>
          <p:spPr bwMode="auto">
            <a:xfrm>
              <a:off x="1104" y="224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3" name="Rectangle 534"/>
            <p:cNvSpPr>
              <a:spLocks noChangeArrowheads="1"/>
            </p:cNvSpPr>
            <p:nvPr/>
          </p:nvSpPr>
          <p:spPr bwMode="auto">
            <a:xfrm>
              <a:off x="1104" y="2429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4" name="Rectangle 535"/>
            <p:cNvSpPr>
              <a:spLocks noChangeArrowheads="1"/>
            </p:cNvSpPr>
            <p:nvPr/>
          </p:nvSpPr>
          <p:spPr bwMode="auto">
            <a:xfrm>
              <a:off x="1099" y="2615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5" name="Rectangle 536"/>
            <p:cNvSpPr>
              <a:spLocks noChangeArrowheads="1"/>
            </p:cNvSpPr>
            <p:nvPr/>
          </p:nvSpPr>
          <p:spPr bwMode="auto">
            <a:xfrm>
              <a:off x="1083" y="2810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rgbClr val="F75931"/>
                  </a:solidFill>
                  <a:effectLst/>
                  <a:latin typeface="Scheme Lt" panose="020F0303030000020003" pitchFamily="34" charset="-52"/>
                </a:rPr>
                <a:t>10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75931"/>
                </a:solidFill>
                <a:effectLst/>
              </a:endParaRPr>
            </a:p>
          </p:txBody>
        </p:sp>
        <p:sp>
          <p:nvSpPr>
            <p:cNvPr id="156" name="Rectangle 537"/>
            <p:cNvSpPr>
              <a:spLocks noChangeArrowheads="1"/>
            </p:cNvSpPr>
            <p:nvPr/>
          </p:nvSpPr>
          <p:spPr bwMode="auto">
            <a:xfrm>
              <a:off x="6187" y="1130"/>
              <a:ext cx="67" cy="17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Oval 538"/>
            <p:cNvSpPr>
              <a:spLocks noChangeArrowheads="1"/>
            </p:cNvSpPr>
            <p:nvPr/>
          </p:nvSpPr>
          <p:spPr bwMode="auto">
            <a:xfrm>
              <a:off x="6155" y="278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Oval 539"/>
            <p:cNvSpPr>
              <a:spLocks noChangeArrowheads="1"/>
            </p:cNvSpPr>
            <p:nvPr/>
          </p:nvSpPr>
          <p:spPr bwMode="auto">
            <a:xfrm>
              <a:off x="6155" y="2591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Oval 540"/>
            <p:cNvSpPr>
              <a:spLocks noChangeArrowheads="1"/>
            </p:cNvSpPr>
            <p:nvPr/>
          </p:nvSpPr>
          <p:spPr bwMode="auto">
            <a:xfrm>
              <a:off x="6155" y="2401"/>
              <a:ext cx="132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Oval 541"/>
            <p:cNvSpPr>
              <a:spLocks noChangeArrowheads="1"/>
            </p:cNvSpPr>
            <p:nvPr/>
          </p:nvSpPr>
          <p:spPr bwMode="auto">
            <a:xfrm>
              <a:off x="6155" y="2212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Oval 542"/>
            <p:cNvSpPr>
              <a:spLocks noChangeArrowheads="1"/>
            </p:cNvSpPr>
            <p:nvPr/>
          </p:nvSpPr>
          <p:spPr bwMode="auto">
            <a:xfrm>
              <a:off x="6155" y="2022"/>
              <a:ext cx="132" cy="132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Oval 543"/>
            <p:cNvSpPr>
              <a:spLocks noChangeArrowheads="1"/>
            </p:cNvSpPr>
            <p:nvPr/>
          </p:nvSpPr>
          <p:spPr bwMode="auto">
            <a:xfrm>
              <a:off x="6155" y="1452"/>
              <a:ext cx="132" cy="133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Oval 544"/>
            <p:cNvSpPr>
              <a:spLocks noChangeArrowheads="1"/>
            </p:cNvSpPr>
            <p:nvPr/>
          </p:nvSpPr>
          <p:spPr bwMode="auto">
            <a:xfrm>
              <a:off x="6155" y="1831"/>
              <a:ext cx="132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545"/>
            <p:cNvSpPr>
              <a:spLocks noChangeArrowheads="1"/>
            </p:cNvSpPr>
            <p:nvPr/>
          </p:nvSpPr>
          <p:spPr bwMode="auto">
            <a:xfrm>
              <a:off x="6155" y="1641"/>
              <a:ext cx="132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Oval 546"/>
            <p:cNvSpPr>
              <a:spLocks noChangeArrowheads="1"/>
            </p:cNvSpPr>
            <p:nvPr/>
          </p:nvSpPr>
          <p:spPr bwMode="auto">
            <a:xfrm>
              <a:off x="6155" y="1072"/>
              <a:ext cx="132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Oval 547"/>
            <p:cNvSpPr>
              <a:spLocks noChangeArrowheads="1"/>
            </p:cNvSpPr>
            <p:nvPr/>
          </p:nvSpPr>
          <p:spPr bwMode="auto">
            <a:xfrm>
              <a:off x="6155" y="1262"/>
              <a:ext cx="132" cy="134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548"/>
            <p:cNvSpPr>
              <a:spLocks noChangeArrowheads="1"/>
            </p:cNvSpPr>
            <p:nvPr/>
          </p:nvSpPr>
          <p:spPr bwMode="auto">
            <a:xfrm>
              <a:off x="6201" y="1097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1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3" name="Rectangle 549"/>
            <p:cNvSpPr>
              <a:spLocks noChangeArrowheads="1"/>
            </p:cNvSpPr>
            <p:nvPr/>
          </p:nvSpPr>
          <p:spPr bwMode="auto">
            <a:xfrm>
              <a:off x="6201" y="1287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5" name="Rectangle 550"/>
            <p:cNvSpPr>
              <a:spLocks noChangeArrowheads="1"/>
            </p:cNvSpPr>
            <p:nvPr/>
          </p:nvSpPr>
          <p:spPr bwMode="auto">
            <a:xfrm>
              <a:off x="6201" y="1479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6" name="Rectangle 551"/>
            <p:cNvSpPr>
              <a:spLocks noChangeArrowheads="1"/>
            </p:cNvSpPr>
            <p:nvPr/>
          </p:nvSpPr>
          <p:spPr bwMode="auto">
            <a:xfrm>
              <a:off x="6201" y="1670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7" name="Rectangle 552"/>
            <p:cNvSpPr>
              <a:spLocks noChangeArrowheads="1"/>
            </p:cNvSpPr>
            <p:nvPr/>
          </p:nvSpPr>
          <p:spPr bwMode="auto">
            <a:xfrm>
              <a:off x="6201" y="1862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8" name="Rectangle 553"/>
            <p:cNvSpPr>
              <a:spLocks noChangeArrowheads="1"/>
            </p:cNvSpPr>
            <p:nvPr/>
          </p:nvSpPr>
          <p:spPr bwMode="auto">
            <a:xfrm>
              <a:off x="6201" y="2052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9" name="Rectangle 554"/>
            <p:cNvSpPr>
              <a:spLocks noChangeArrowheads="1"/>
            </p:cNvSpPr>
            <p:nvPr/>
          </p:nvSpPr>
          <p:spPr bwMode="auto">
            <a:xfrm>
              <a:off x="6206" y="2243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0" name="Rectangle 555"/>
            <p:cNvSpPr>
              <a:spLocks noChangeArrowheads="1"/>
            </p:cNvSpPr>
            <p:nvPr/>
          </p:nvSpPr>
          <p:spPr bwMode="auto">
            <a:xfrm>
              <a:off x="6206" y="2429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8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1" name="Rectangle 556"/>
            <p:cNvSpPr>
              <a:spLocks noChangeArrowheads="1"/>
            </p:cNvSpPr>
            <p:nvPr/>
          </p:nvSpPr>
          <p:spPr bwMode="auto">
            <a:xfrm>
              <a:off x="6201" y="2615"/>
              <a:ext cx="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9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2" name="Rectangle 557"/>
            <p:cNvSpPr>
              <a:spLocks noChangeArrowheads="1"/>
            </p:cNvSpPr>
            <p:nvPr/>
          </p:nvSpPr>
          <p:spPr bwMode="auto">
            <a:xfrm>
              <a:off x="6185" y="2810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Scheme Lt" panose="020F0303030000020003" pitchFamily="34" charset="-52"/>
                </a:rPr>
                <a:t>10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3" name="Rectangle 558"/>
            <p:cNvSpPr>
              <a:spLocks noChangeArrowheads="1"/>
            </p:cNvSpPr>
            <p:nvPr/>
          </p:nvSpPr>
          <p:spPr bwMode="auto">
            <a:xfrm>
              <a:off x="1266" y="1045"/>
              <a:ext cx="4796" cy="1897"/>
            </a:xfrm>
            <a:prstGeom prst="rect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Line 559"/>
            <p:cNvSpPr>
              <a:spLocks noChangeShapeType="1"/>
            </p:cNvSpPr>
            <p:nvPr/>
          </p:nvSpPr>
          <p:spPr bwMode="auto">
            <a:xfrm>
              <a:off x="1745" y="1038"/>
              <a:ext cx="0" cy="1897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Line 560"/>
            <p:cNvSpPr>
              <a:spLocks noChangeShapeType="1"/>
            </p:cNvSpPr>
            <p:nvPr/>
          </p:nvSpPr>
          <p:spPr bwMode="auto">
            <a:xfrm>
              <a:off x="2224" y="1038"/>
              <a:ext cx="0" cy="1897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Line 561"/>
            <p:cNvSpPr>
              <a:spLocks noChangeShapeType="1"/>
            </p:cNvSpPr>
            <p:nvPr/>
          </p:nvSpPr>
          <p:spPr bwMode="auto">
            <a:xfrm>
              <a:off x="2705" y="1040"/>
              <a:ext cx="0" cy="1896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Line 562"/>
            <p:cNvSpPr>
              <a:spLocks noChangeShapeType="1"/>
            </p:cNvSpPr>
            <p:nvPr/>
          </p:nvSpPr>
          <p:spPr bwMode="auto">
            <a:xfrm>
              <a:off x="3185" y="1042"/>
              <a:ext cx="0" cy="1896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Line 563"/>
            <p:cNvSpPr>
              <a:spLocks noChangeShapeType="1"/>
            </p:cNvSpPr>
            <p:nvPr/>
          </p:nvSpPr>
          <p:spPr bwMode="auto">
            <a:xfrm>
              <a:off x="3664" y="1043"/>
              <a:ext cx="0" cy="1897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Line 564"/>
            <p:cNvSpPr>
              <a:spLocks noChangeShapeType="1"/>
            </p:cNvSpPr>
            <p:nvPr/>
          </p:nvSpPr>
          <p:spPr bwMode="auto">
            <a:xfrm>
              <a:off x="4143" y="1045"/>
              <a:ext cx="0" cy="1897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Line 565"/>
            <p:cNvSpPr>
              <a:spLocks noChangeShapeType="1"/>
            </p:cNvSpPr>
            <p:nvPr/>
          </p:nvSpPr>
          <p:spPr bwMode="auto">
            <a:xfrm>
              <a:off x="4622" y="1045"/>
              <a:ext cx="0" cy="1897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Line 566"/>
            <p:cNvSpPr>
              <a:spLocks noChangeShapeType="1"/>
            </p:cNvSpPr>
            <p:nvPr/>
          </p:nvSpPr>
          <p:spPr bwMode="auto">
            <a:xfrm>
              <a:off x="5103" y="1047"/>
              <a:ext cx="0" cy="1896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Line 567"/>
            <p:cNvSpPr>
              <a:spLocks noChangeShapeType="1"/>
            </p:cNvSpPr>
            <p:nvPr/>
          </p:nvSpPr>
          <p:spPr bwMode="auto">
            <a:xfrm>
              <a:off x="5582" y="1049"/>
              <a:ext cx="0" cy="1896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Line 568"/>
            <p:cNvSpPr>
              <a:spLocks noChangeShapeType="1"/>
            </p:cNvSpPr>
            <p:nvPr/>
          </p:nvSpPr>
          <p:spPr bwMode="auto">
            <a:xfrm>
              <a:off x="1266" y="1236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Line 569"/>
            <p:cNvSpPr>
              <a:spLocks noChangeShapeType="1"/>
            </p:cNvSpPr>
            <p:nvPr/>
          </p:nvSpPr>
          <p:spPr bwMode="auto">
            <a:xfrm>
              <a:off x="1266" y="1426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Line 570"/>
            <p:cNvSpPr>
              <a:spLocks noChangeShapeType="1"/>
            </p:cNvSpPr>
            <p:nvPr/>
          </p:nvSpPr>
          <p:spPr bwMode="auto">
            <a:xfrm>
              <a:off x="1266" y="1616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Line 571"/>
            <p:cNvSpPr>
              <a:spLocks noChangeShapeType="1"/>
            </p:cNvSpPr>
            <p:nvPr/>
          </p:nvSpPr>
          <p:spPr bwMode="auto">
            <a:xfrm>
              <a:off x="1266" y="1807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Line 572"/>
            <p:cNvSpPr>
              <a:spLocks noChangeShapeType="1"/>
            </p:cNvSpPr>
            <p:nvPr/>
          </p:nvSpPr>
          <p:spPr bwMode="auto">
            <a:xfrm>
              <a:off x="1305" y="1997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Line 573"/>
            <p:cNvSpPr>
              <a:spLocks noChangeShapeType="1"/>
            </p:cNvSpPr>
            <p:nvPr/>
          </p:nvSpPr>
          <p:spPr bwMode="auto">
            <a:xfrm>
              <a:off x="1266" y="2187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Line 574"/>
            <p:cNvSpPr>
              <a:spLocks noChangeShapeType="1"/>
            </p:cNvSpPr>
            <p:nvPr/>
          </p:nvSpPr>
          <p:spPr bwMode="auto">
            <a:xfrm>
              <a:off x="1266" y="2379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Line 575"/>
            <p:cNvSpPr>
              <a:spLocks noChangeShapeType="1"/>
            </p:cNvSpPr>
            <p:nvPr/>
          </p:nvSpPr>
          <p:spPr bwMode="auto">
            <a:xfrm>
              <a:off x="1266" y="2570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Line 576"/>
            <p:cNvSpPr>
              <a:spLocks noChangeShapeType="1"/>
            </p:cNvSpPr>
            <p:nvPr/>
          </p:nvSpPr>
          <p:spPr bwMode="auto">
            <a:xfrm>
              <a:off x="1266" y="2755"/>
              <a:ext cx="4796" cy="0"/>
            </a:xfrm>
            <a:prstGeom prst="line">
              <a:avLst/>
            </a:prstGeom>
            <a:noFill/>
            <a:ln w="6350" cap="flat">
              <a:solidFill>
                <a:srgbClr val="C6C6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Rectangle 577"/>
            <p:cNvSpPr>
              <a:spLocks noChangeArrowheads="1"/>
            </p:cNvSpPr>
            <p:nvPr/>
          </p:nvSpPr>
          <p:spPr bwMode="auto">
            <a:xfrm>
              <a:off x="1337" y="1617"/>
              <a:ext cx="117" cy="762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75931"/>
                </a:solidFill>
              </a:endParaRPr>
            </a:p>
          </p:txBody>
        </p:sp>
        <p:sp>
          <p:nvSpPr>
            <p:cNvPr id="210" name="Rectangle 578"/>
            <p:cNvSpPr>
              <a:spLocks noChangeArrowheads="1"/>
            </p:cNvSpPr>
            <p:nvPr/>
          </p:nvSpPr>
          <p:spPr bwMode="auto">
            <a:xfrm>
              <a:off x="5834" y="1616"/>
              <a:ext cx="124" cy="7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Rectangle 579"/>
            <p:cNvSpPr>
              <a:spLocks noChangeArrowheads="1"/>
            </p:cNvSpPr>
            <p:nvPr/>
          </p:nvSpPr>
          <p:spPr bwMode="auto">
            <a:xfrm>
              <a:off x="3184" y="1089"/>
              <a:ext cx="959" cy="1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Rectangle 580"/>
            <p:cNvSpPr>
              <a:spLocks noChangeArrowheads="1"/>
            </p:cNvSpPr>
            <p:nvPr/>
          </p:nvSpPr>
          <p:spPr bwMode="auto">
            <a:xfrm>
              <a:off x="3189" y="2792"/>
              <a:ext cx="954" cy="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581"/>
            <p:cNvSpPr>
              <a:spLocks/>
            </p:cNvSpPr>
            <p:nvPr/>
          </p:nvSpPr>
          <p:spPr bwMode="auto">
            <a:xfrm>
              <a:off x="1072" y="830"/>
              <a:ext cx="122" cy="120"/>
            </a:xfrm>
            <a:custGeom>
              <a:avLst/>
              <a:gdLst>
                <a:gd name="T0" fmla="*/ 0 w 69"/>
                <a:gd name="T1" fmla="*/ 15 h 68"/>
                <a:gd name="T2" fmla="*/ 54 w 69"/>
                <a:gd name="T3" fmla="*/ 15 h 68"/>
                <a:gd name="T4" fmla="*/ 54 w 69"/>
                <a:gd name="T5" fmla="*/ 68 h 68"/>
                <a:gd name="T6" fmla="*/ 0 w 69"/>
                <a:gd name="T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0" y="15"/>
                  </a:moveTo>
                  <a:cubicBezTo>
                    <a:pt x="15" y="0"/>
                    <a:pt x="39" y="0"/>
                    <a:pt x="54" y="15"/>
                  </a:cubicBezTo>
                  <a:cubicBezTo>
                    <a:pt x="69" y="30"/>
                    <a:pt x="69" y="54"/>
                    <a:pt x="54" y="68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582"/>
            <p:cNvSpPr>
              <a:spLocks/>
            </p:cNvSpPr>
            <p:nvPr/>
          </p:nvSpPr>
          <p:spPr bwMode="auto">
            <a:xfrm>
              <a:off x="1048" y="857"/>
              <a:ext cx="119" cy="119"/>
            </a:xfrm>
            <a:custGeom>
              <a:avLst/>
              <a:gdLst>
                <a:gd name="T0" fmla="*/ 68 w 68"/>
                <a:gd name="T1" fmla="*/ 53 h 68"/>
                <a:gd name="T2" fmla="*/ 14 w 68"/>
                <a:gd name="T3" fmla="*/ 53 h 68"/>
                <a:gd name="T4" fmla="*/ 14 w 68"/>
                <a:gd name="T5" fmla="*/ 0 h 68"/>
                <a:gd name="T6" fmla="*/ 68 w 68"/>
                <a:gd name="T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53"/>
                  </a:moveTo>
                  <a:cubicBezTo>
                    <a:pt x="53" y="68"/>
                    <a:pt x="29" y="68"/>
                    <a:pt x="14" y="53"/>
                  </a:cubicBezTo>
                  <a:cubicBezTo>
                    <a:pt x="0" y="39"/>
                    <a:pt x="0" y="15"/>
                    <a:pt x="14" y="0"/>
                  </a:cubicBezTo>
                  <a:lnTo>
                    <a:pt x="68" y="53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583"/>
            <p:cNvSpPr>
              <a:spLocks/>
            </p:cNvSpPr>
            <p:nvPr/>
          </p:nvSpPr>
          <p:spPr bwMode="auto">
            <a:xfrm>
              <a:off x="6146" y="830"/>
              <a:ext cx="122" cy="120"/>
            </a:xfrm>
            <a:custGeom>
              <a:avLst/>
              <a:gdLst>
                <a:gd name="T0" fmla="*/ 69 w 69"/>
                <a:gd name="T1" fmla="*/ 15 h 68"/>
                <a:gd name="T2" fmla="*/ 15 w 69"/>
                <a:gd name="T3" fmla="*/ 15 h 68"/>
                <a:gd name="T4" fmla="*/ 15 w 69"/>
                <a:gd name="T5" fmla="*/ 68 h 68"/>
                <a:gd name="T6" fmla="*/ 69 w 69"/>
                <a:gd name="T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69" y="15"/>
                  </a:moveTo>
                  <a:cubicBezTo>
                    <a:pt x="54" y="0"/>
                    <a:pt x="30" y="0"/>
                    <a:pt x="15" y="15"/>
                  </a:cubicBezTo>
                  <a:cubicBezTo>
                    <a:pt x="0" y="30"/>
                    <a:pt x="0" y="54"/>
                    <a:pt x="15" y="68"/>
                  </a:cubicBezTo>
                  <a:lnTo>
                    <a:pt x="69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584"/>
            <p:cNvSpPr>
              <a:spLocks/>
            </p:cNvSpPr>
            <p:nvPr/>
          </p:nvSpPr>
          <p:spPr bwMode="auto">
            <a:xfrm>
              <a:off x="6173" y="857"/>
              <a:ext cx="119" cy="119"/>
            </a:xfrm>
            <a:custGeom>
              <a:avLst/>
              <a:gdLst>
                <a:gd name="T0" fmla="*/ 0 w 68"/>
                <a:gd name="T1" fmla="*/ 53 h 68"/>
                <a:gd name="T2" fmla="*/ 54 w 68"/>
                <a:gd name="T3" fmla="*/ 53 h 68"/>
                <a:gd name="T4" fmla="*/ 54 w 68"/>
                <a:gd name="T5" fmla="*/ 0 h 68"/>
                <a:gd name="T6" fmla="*/ 0 w 68"/>
                <a:gd name="T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0" y="53"/>
                  </a:moveTo>
                  <a:cubicBezTo>
                    <a:pt x="15" y="68"/>
                    <a:pt x="39" y="68"/>
                    <a:pt x="54" y="53"/>
                  </a:cubicBezTo>
                  <a:cubicBezTo>
                    <a:pt x="68" y="39"/>
                    <a:pt x="68" y="15"/>
                    <a:pt x="54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585"/>
            <p:cNvSpPr>
              <a:spLocks/>
            </p:cNvSpPr>
            <p:nvPr/>
          </p:nvSpPr>
          <p:spPr bwMode="auto">
            <a:xfrm>
              <a:off x="1046" y="3014"/>
              <a:ext cx="120" cy="120"/>
            </a:xfrm>
            <a:custGeom>
              <a:avLst/>
              <a:gdLst>
                <a:gd name="T0" fmla="*/ 68 w 68"/>
                <a:gd name="T1" fmla="*/ 15 h 68"/>
                <a:gd name="T2" fmla="*/ 15 w 68"/>
                <a:gd name="T3" fmla="*/ 15 h 68"/>
                <a:gd name="T4" fmla="*/ 15 w 68"/>
                <a:gd name="T5" fmla="*/ 68 h 68"/>
                <a:gd name="T6" fmla="*/ 68 w 68"/>
                <a:gd name="T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15"/>
                  </a:moveTo>
                  <a:cubicBezTo>
                    <a:pt x="53" y="0"/>
                    <a:pt x="29" y="0"/>
                    <a:pt x="15" y="15"/>
                  </a:cubicBezTo>
                  <a:cubicBezTo>
                    <a:pt x="0" y="29"/>
                    <a:pt x="0" y="53"/>
                    <a:pt x="15" y="68"/>
                  </a:cubicBezTo>
                  <a:lnTo>
                    <a:pt x="68" y="15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586"/>
            <p:cNvSpPr>
              <a:spLocks/>
            </p:cNvSpPr>
            <p:nvPr/>
          </p:nvSpPr>
          <p:spPr bwMode="auto">
            <a:xfrm>
              <a:off x="1072" y="3040"/>
              <a:ext cx="120" cy="120"/>
            </a:xfrm>
            <a:custGeom>
              <a:avLst/>
              <a:gdLst>
                <a:gd name="T0" fmla="*/ 0 w 68"/>
                <a:gd name="T1" fmla="*/ 53 h 68"/>
                <a:gd name="T2" fmla="*/ 53 w 68"/>
                <a:gd name="T3" fmla="*/ 53 h 68"/>
                <a:gd name="T4" fmla="*/ 53 w 68"/>
                <a:gd name="T5" fmla="*/ 0 h 68"/>
                <a:gd name="T6" fmla="*/ 0 w 68"/>
                <a:gd name="T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0" y="53"/>
                  </a:moveTo>
                  <a:cubicBezTo>
                    <a:pt x="14" y="68"/>
                    <a:pt x="38" y="68"/>
                    <a:pt x="53" y="53"/>
                  </a:cubicBezTo>
                  <a:cubicBezTo>
                    <a:pt x="68" y="38"/>
                    <a:pt x="68" y="14"/>
                    <a:pt x="53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587"/>
            <p:cNvSpPr>
              <a:spLocks/>
            </p:cNvSpPr>
            <p:nvPr/>
          </p:nvSpPr>
          <p:spPr bwMode="auto">
            <a:xfrm>
              <a:off x="6171" y="3014"/>
              <a:ext cx="121" cy="120"/>
            </a:xfrm>
            <a:custGeom>
              <a:avLst/>
              <a:gdLst>
                <a:gd name="T0" fmla="*/ 0 w 69"/>
                <a:gd name="T1" fmla="*/ 15 h 68"/>
                <a:gd name="T2" fmla="*/ 54 w 69"/>
                <a:gd name="T3" fmla="*/ 15 h 68"/>
                <a:gd name="T4" fmla="*/ 54 w 69"/>
                <a:gd name="T5" fmla="*/ 68 h 68"/>
                <a:gd name="T6" fmla="*/ 0 w 69"/>
                <a:gd name="T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8">
                  <a:moveTo>
                    <a:pt x="0" y="15"/>
                  </a:moveTo>
                  <a:cubicBezTo>
                    <a:pt x="15" y="0"/>
                    <a:pt x="39" y="0"/>
                    <a:pt x="54" y="15"/>
                  </a:cubicBezTo>
                  <a:cubicBezTo>
                    <a:pt x="69" y="29"/>
                    <a:pt x="69" y="53"/>
                    <a:pt x="54" y="68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588"/>
            <p:cNvSpPr>
              <a:spLocks/>
            </p:cNvSpPr>
            <p:nvPr/>
          </p:nvSpPr>
          <p:spPr bwMode="auto">
            <a:xfrm>
              <a:off x="6146" y="3040"/>
              <a:ext cx="120" cy="120"/>
            </a:xfrm>
            <a:custGeom>
              <a:avLst/>
              <a:gdLst>
                <a:gd name="T0" fmla="*/ 68 w 68"/>
                <a:gd name="T1" fmla="*/ 53 h 68"/>
                <a:gd name="T2" fmla="*/ 14 w 68"/>
                <a:gd name="T3" fmla="*/ 53 h 68"/>
                <a:gd name="T4" fmla="*/ 14 w 68"/>
                <a:gd name="T5" fmla="*/ 0 h 68"/>
                <a:gd name="T6" fmla="*/ 68 w 68"/>
                <a:gd name="T7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53"/>
                  </a:moveTo>
                  <a:cubicBezTo>
                    <a:pt x="53" y="68"/>
                    <a:pt x="29" y="68"/>
                    <a:pt x="14" y="53"/>
                  </a:cubicBezTo>
                  <a:cubicBezTo>
                    <a:pt x="0" y="38"/>
                    <a:pt x="0" y="14"/>
                    <a:pt x="14" y="0"/>
                  </a:cubicBezTo>
                  <a:lnTo>
                    <a:pt x="68" y="53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Line 589"/>
            <p:cNvSpPr>
              <a:spLocks noChangeShapeType="1"/>
            </p:cNvSpPr>
            <p:nvPr/>
          </p:nvSpPr>
          <p:spPr bwMode="auto">
            <a:xfrm>
              <a:off x="1268" y="1045"/>
              <a:ext cx="525" cy="0"/>
            </a:xfrm>
            <a:prstGeom prst="line">
              <a:avLst/>
            </a:prstGeom>
            <a:noFill/>
            <a:ln w="1111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590"/>
            <p:cNvSpPr>
              <a:spLocks/>
            </p:cNvSpPr>
            <p:nvPr/>
          </p:nvSpPr>
          <p:spPr bwMode="auto">
            <a:xfrm>
              <a:off x="1793" y="1020"/>
              <a:ext cx="26" cy="53"/>
            </a:xfrm>
            <a:custGeom>
              <a:avLst/>
              <a:gdLst>
                <a:gd name="T0" fmla="*/ 0 w 26"/>
                <a:gd name="T1" fmla="*/ 53 h 53"/>
                <a:gd name="T2" fmla="*/ 26 w 26"/>
                <a:gd name="T3" fmla="*/ 27 h 53"/>
                <a:gd name="T4" fmla="*/ 0 w 26"/>
                <a:gd name="T5" fmla="*/ 0 h 53"/>
                <a:gd name="T6" fmla="*/ 0 w 26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26" y="27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Line 591"/>
            <p:cNvSpPr>
              <a:spLocks noChangeShapeType="1"/>
            </p:cNvSpPr>
            <p:nvPr/>
          </p:nvSpPr>
          <p:spPr bwMode="auto">
            <a:xfrm>
              <a:off x="1264" y="1042"/>
              <a:ext cx="0" cy="530"/>
            </a:xfrm>
            <a:prstGeom prst="line">
              <a:avLst/>
            </a:prstGeom>
            <a:noFill/>
            <a:ln w="11113" cap="flat">
              <a:solidFill>
                <a:srgbClr val="F759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592"/>
            <p:cNvSpPr>
              <a:spLocks/>
            </p:cNvSpPr>
            <p:nvPr/>
          </p:nvSpPr>
          <p:spPr bwMode="auto">
            <a:xfrm>
              <a:off x="1240" y="1572"/>
              <a:ext cx="52" cy="27"/>
            </a:xfrm>
            <a:custGeom>
              <a:avLst/>
              <a:gdLst>
                <a:gd name="T0" fmla="*/ 52 w 52"/>
                <a:gd name="T1" fmla="*/ 0 h 27"/>
                <a:gd name="T2" fmla="*/ 26 w 52"/>
                <a:gd name="T3" fmla="*/ 27 h 27"/>
                <a:gd name="T4" fmla="*/ 0 w 52"/>
                <a:gd name="T5" fmla="*/ 0 h 27"/>
                <a:gd name="T6" fmla="*/ 52 w 52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7">
                  <a:moveTo>
                    <a:pt x="52" y="0"/>
                  </a:moveTo>
                  <a:lnTo>
                    <a:pt x="26" y="27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Line 593"/>
            <p:cNvSpPr>
              <a:spLocks noChangeShapeType="1"/>
            </p:cNvSpPr>
            <p:nvPr/>
          </p:nvSpPr>
          <p:spPr bwMode="auto">
            <a:xfrm flipH="1">
              <a:off x="5535" y="1043"/>
              <a:ext cx="525" cy="0"/>
            </a:xfrm>
            <a:prstGeom prst="line">
              <a:avLst/>
            </a:prstGeom>
            <a:noFill/>
            <a:ln w="1111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594"/>
            <p:cNvSpPr>
              <a:spLocks/>
            </p:cNvSpPr>
            <p:nvPr/>
          </p:nvSpPr>
          <p:spPr bwMode="auto">
            <a:xfrm>
              <a:off x="5508" y="1019"/>
              <a:ext cx="27" cy="53"/>
            </a:xfrm>
            <a:custGeom>
              <a:avLst/>
              <a:gdLst>
                <a:gd name="T0" fmla="*/ 27 w 27"/>
                <a:gd name="T1" fmla="*/ 53 h 53"/>
                <a:gd name="T2" fmla="*/ 0 w 27"/>
                <a:gd name="T3" fmla="*/ 26 h 53"/>
                <a:gd name="T4" fmla="*/ 27 w 27"/>
                <a:gd name="T5" fmla="*/ 0 h 53"/>
                <a:gd name="T6" fmla="*/ 27 w 2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27" y="53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595"/>
            <p:cNvSpPr>
              <a:spLocks/>
            </p:cNvSpPr>
            <p:nvPr/>
          </p:nvSpPr>
          <p:spPr bwMode="auto">
            <a:xfrm>
              <a:off x="6063" y="1040"/>
              <a:ext cx="0" cy="530"/>
            </a:xfrm>
            <a:custGeom>
              <a:avLst/>
              <a:gdLst>
                <a:gd name="T0" fmla="*/ 0 h 530"/>
                <a:gd name="T1" fmla="*/ 530 h 530"/>
                <a:gd name="T2" fmla="*/ 0 h 5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30">
                  <a:moveTo>
                    <a:pt x="0" y="0"/>
                  </a:move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Line 596"/>
            <p:cNvSpPr>
              <a:spLocks noChangeShapeType="1"/>
            </p:cNvSpPr>
            <p:nvPr/>
          </p:nvSpPr>
          <p:spPr bwMode="auto">
            <a:xfrm>
              <a:off x="6063" y="1040"/>
              <a:ext cx="0" cy="530"/>
            </a:xfrm>
            <a:prstGeom prst="line">
              <a:avLst/>
            </a:prstGeom>
            <a:noFill/>
            <a:ln w="1111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597"/>
            <p:cNvSpPr>
              <a:spLocks/>
            </p:cNvSpPr>
            <p:nvPr/>
          </p:nvSpPr>
          <p:spPr bwMode="auto">
            <a:xfrm>
              <a:off x="6035" y="1570"/>
              <a:ext cx="53" cy="27"/>
            </a:xfrm>
            <a:custGeom>
              <a:avLst/>
              <a:gdLst>
                <a:gd name="T0" fmla="*/ 0 w 53"/>
                <a:gd name="T1" fmla="*/ 0 h 27"/>
                <a:gd name="T2" fmla="*/ 27 w 53"/>
                <a:gd name="T3" fmla="*/ 27 h 27"/>
                <a:gd name="T4" fmla="*/ 53 w 53"/>
                <a:gd name="T5" fmla="*/ 0 h 27"/>
                <a:gd name="T6" fmla="*/ 0 w 5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0" y="0"/>
                  </a:moveTo>
                  <a:lnTo>
                    <a:pt x="27" y="27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598"/>
            <p:cNvSpPr>
              <a:spLocks/>
            </p:cNvSpPr>
            <p:nvPr/>
          </p:nvSpPr>
          <p:spPr bwMode="auto">
            <a:xfrm>
              <a:off x="6062" y="2413"/>
              <a:ext cx="0" cy="525"/>
            </a:xfrm>
            <a:custGeom>
              <a:avLst/>
              <a:gdLst>
                <a:gd name="T0" fmla="*/ 525 h 525"/>
                <a:gd name="T1" fmla="*/ 0 h 525"/>
                <a:gd name="T2" fmla="*/ 525 h 5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5">
                  <a:moveTo>
                    <a:pt x="0" y="525"/>
                  </a:moveTo>
                  <a:lnTo>
                    <a:pt x="0" y="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Line 599"/>
            <p:cNvSpPr>
              <a:spLocks noChangeShapeType="1"/>
            </p:cNvSpPr>
            <p:nvPr/>
          </p:nvSpPr>
          <p:spPr bwMode="auto">
            <a:xfrm flipV="1">
              <a:off x="6062" y="2413"/>
              <a:ext cx="0" cy="525"/>
            </a:xfrm>
            <a:prstGeom prst="line">
              <a:avLst/>
            </a:prstGeom>
            <a:noFill/>
            <a:ln w="11113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600"/>
            <p:cNvSpPr>
              <a:spLocks/>
            </p:cNvSpPr>
            <p:nvPr/>
          </p:nvSpPr>
          <p:spPr bwMode="auto">
            <a:xfrm>
              <a:off x="6033" y="2386"/>
              <a:ext cx="53" cy="27"/>
            </a:xfrm>
            <a:custGeom>
              <a:avLst/>
              <a:gdLst>
                <a:gd name="T0" fmla="*/ 0 w 53"/>
                <a:gd name="T1" fmla="*/ 27 h 27"/>
                <a:gd name="T2" fmla="*/ 27 w 53"/>
                <a:gd name="T3" fmla="*/ 0 h 27"/>
                <a:gd name="T4" fmla="*/ 53 w 53"/>
                <a:gd name="T5" fmla="*/ 27 h 27"/>
                <a:gd name="T6" fmla="*/ 0 w 5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0" y="27"/>
                  </a:moveTo>
                  <a:lnTo>
                    <a:pt x="27" y="0"/>
                  </a:lnTo>
                  <a:lnTo>
                    <a:pt x="5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601"/>
            <p:cNvSpPr>
              <a:spLocks/>
            </p:cNvSpPr>
            <p:nvPr/>
          </p:nvSpPr>
          <p:spPr bwMode="auto">
            <a:xfrm>
              <a:off x="5535" y="2942"/>
              <a:ext cx="530" cy="0"/>
            </a:xfrm>
            <a:custGeom>
              <a:avLst/>
              <a:gdLst>
                <a:gd name="T0" fmla="*/ 530 w 530"/>
                <a:gd name="T1" fmla="*/ 0 w 530"/>
                <a:gd name="T2" fmla="*/ 530 w 5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0">
                  <a:moveTo>
                    <a:pt x="530" y="0"/>
                  </a:moveTo>
                  <a:lnTo>
                    <a:pt x="0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Line 602"/>
            <p:cNvSpPr>
              <a:spLocks noChangeShapeType="1"/>
            </p:cNvSpPr>
            <p:nvPr/>
          </p:nvSpPr>
          <p:spPr bwMode="auto">
            <a:xfrm flipH="1">
              <a:off x="5535" y="2942"/>
              <a:ext cx="530" cy="0"/>
            </a:xfrm>
            <a:prstGeom prst="line">
              <a:avLst/>
            </a:prstGeom>
            <a:noFill/>
            <a:ln w="11113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603"/>
            <p:cNvSpPr>
              <a:spLocks/>
            </p:cNvSpPr>
            <p:nvPr/>
          </p:nvSpPr>
          <p:spPr bwMode="auto">
            <a:xfrm>
              <a:off x="5508" y="2913"/>
              <a:ext cx="27" cy="53"/>
            </a:xfrm>
            <a:custGeom>
              <a:avLst/>
              <a:gdLst>
                <a:gd name="T0" fmla="*/ 27 w 27"/>
                <a:gd name="T1" fmla="*/ 0 h 53"/>
                <a:gd name="T2" fmla="*/ 0 w 27"/>
                <a:gd name="T3" fmla="*/ 27 h 53"/>
                <a:gd name="T4" fmla="*/ 27 w 27"/>
                <a:gd name="T5" fmla="*/ 53 h 53"/>
                <a:gd name="T6" fmla="*/ 27 w 27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27" y="0"/>
                  </a:moveTo>
                  <a:lnTo>
                    <a:pt x="0" y="27"/>
                  </a:lnTo>
                  <a:lnTo>
                    <a:pt x="27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604"/>
            <p:cNvSpPr>
              <a:spLocks/>
            </p:cNvSpPr>
            <p:nvPr/>
          </p:nvSpPr>
          <p:spPr bwMode="auto">
            <a:xfrm>
              <a:off x="1266" y="2415"/>
              <a:ext cx="0" cy="525"/>
            </a:xfrm>
            <a:custGeom>
              <a:avLst/>
              <a:gdLst>
                <a:gd name="T0" fmla="*/ 525 h 525"/>
                <a:gd name="T1" fmla="*/ 0 h 525"/>
                <a:gd name="T2" fmla="*/ 525 h 5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25">
                  <a:moveTo>
                    <a:pt x="0" y="525"/>
                  </a:moveTo>
                  <a:lnTo>
                    <a:pt x="0" y="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Line 605"/>
            <p:cNvSpPr>
              <a:spLocks noChangeShapeType="1"/>
            </p:cNvSpPr>
            <p:nvPr/>
          </p:nvSpPr>
          <p:spPr bwMode="auto">
            <a:xfrm flipV="1">
              <a:off x="1266" y="2415"/>
              <a:ext cx="0" cy="525"/>
            </a:xfrm>
            <a:prstGeom prst="line">
              <a:avLst/>
            </a:prstGeom>
            <a:noFill/>
            <a:ln w="11113" cap="flat">
              <a:solidFill>
                <a:srgbClr val="F759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606"/>
            <p:cNvSpPr>
              <a:spLocks/>
            </p:cNvSpPr>
            <p:nvPr/>
          </p:nvSpPr>
          <p:spPr bwMode="auto">
            <a:xfrm>
              <a:off x="1241" y="2388"/>
              <a:ext cx="53" cy="27"/>
            </a:xfrm>
            <a:custGeom>
              <a:avLst/>
              <a:gdLst>
                <a:gd name="T0" fmla="*/ 53 w 53"/>
                <a:gd name="T1" fmla="*/ 27 h 27"/>
                <a:gd name="T2" fmla="*/ 27 w 53"/>
                <a:gd name="T3" fmla="*/ 0 h 27"/>
                <a:gd name="T4" fmla="*/ 0 w 53"/>
                <a:gd name="T5" fmla="*/ 27 h 27"/>
                <a:gd name="T6" fmla="*/ 53 w 5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53" y="27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607"/>
            <p:cNvSpPr>
              <a:spLocks/>
            </p:cNvSpPr>
            <p:nvPr/>
          </p:nvSpPr>
          <p:spPr bwMode="auto">
            <a:xfrm>
              <a:off x="1263" y="2943"/>
              <a:ext cx="530" cy="0"/>
            </a:xfrm>
            <a:custGeom>
              <a:avLst/>
              <a:gdLst>
                <a:gd name="T0" fmla="*/ 0 w 530"/>
                <a:gd name="T1" fmla="*/ 530 w 530"/>
                <a:gd name="T2" fmla="*/ 0 w 5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0">
                  <a:moveTo>
                    <a:pt x="0" y="0"/>
                  </a:moveTo>
                  <a:lnTo>
                    <a:pt x="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Line 608"/>
            <p:cNvSpPr>
              <a:spLocks noChangeShapeType="1"/>
            </p:cNvSpPr>
            <p:nvPr/>
          </p:nvSpPr>
          <p:spPr bwMode="auto">
            <a:xfrm>
              <a:off x="1263" y="2943"/>
              <a:ext cx="530" cy="0"/>
            </a:xfrm>
            <a:prstGeom prst="line">
              <a:avLst/>
            </a:prstGeom>
            <a:noFill/>
            <a:ln w="11113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609"/>
            <p:cNvSpPr>
              <a:spLocks/>
            </p:cNvSpPr>
            <p:nvPr/>
          </p:nvSpPr>
          <p:spPr bwMode="auto">
            <a:xfrm>
              <a:off x="1793" y="2915"/>
              <a:ext cx="26" cy="53"/>
            </a:xfrm>
            <a:custGeom>
              <a:avLst/>
              <a:gdLst>
                <a:gd name="T0" fmla="*/ 0 w 26"/>
                <a:gd name="T1" fmla="*/ 0 h 53"/>
                <a:gd name="T2" fmla="*/ 26 w 26"/>
                <a:gd name="T3" fmla="*/ 27 h 53"/>
                <a:gd name="T4" fmla="*/ 0 w 26"/>
                <a:gd name="T5" fmla="*/ 53 h 53"/>
                <a:gd name="T6" fmla="*/ 0 w 2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3">
                  <a:moveTo>
                    <a:pt x="0" y="0"/>
                  </a:moveTo>
                  <a:lnTo>
                    <a:pt x="26" y="27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2" name="Объект 2"/>
          <p:cNvSpPr txBox="1">
            <a:spLocks/>
          </p:cNvSpPr>
          <p:nvPr/>
        </p:nvSpPr>
        <p:spPr>
          <a:xfrm>
            <a:off x="944928" y="6177531"/>
            <a:ext cx="132527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Консьерж-служба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43" name="Объект 2"/>
          <p:cNvSpPr txBox="1">
            <a:spLocks/>
          </p:cNvSpPr>
          <p:nvPr/>
        </p:nvSpPr>
        <p:spPr>
          <a:xfrm>
            <a:off x="1812079" y="5707997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Развитие интеллектуальной собственности</a:t>
            </a:r>
          </a:p>
        </p:txBody>
      </p:sp>
      <p:sp>
        <p:nvSpPr>
          <p:cNvPr id="244" name="Объект 2"/>
          <p:cNvSpPr txBox="1">
            <a:spLocks/>
          </p:cNvSpPr>
          <p:nvPr/>
        </p:nvSpPr>
        <p:spPr>
          <a:xfrm>
            <a:off x="2676761" y="6177531"/>
            <a:ext cx="1988169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Стимулирование потребителей компаний НТИ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45" name="Объект 2"/>
          <p:cNvSpPr txBox="1">
            <a:spLocks/>
          </p:cNvSpPr>
          <p:nvPr/>
        </p:nvSpPr>
        <p:spPr>
          <a:xfrm>
            <a:off x="3725865" y="5744096"/>
            <a:ext cx="1878129" cy="38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Обеспечение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особых условий на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внутреннем рынке (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</a:rPr>
              <a:t>квазимонополии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46" name="Объект 2"/>
          <p:cNvSpPr txBox="1">
            <a:spLocks/>
          </p:cNvSpPr>
          <p:nvPr/>
        </p:nvSpPr>
        <p:spPr>
          <a:xfrm>
            <a:off x="4842010" y="6177531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Поддержка стратегического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роста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7" name="Объект 2"/>
          <p:cNvSpPr txBox="1">
            <a:spLocks/>
          </p:cNvSpPr>
          <p:nvPr/>
        </p:nvSpPr>
        <p:spPr>
          <a:xfrm>
            <a:off x="5835910" y="5707997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Налоговая система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sym typeface="Arial"/>
              </a:rPr>
              <a:t/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  <a:sym typeface="Arial"/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«0+Э»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8" name="Объект 2"/>
          <p:cNvSpPr txBox="1">
            <a:spLocks/>
          </p:cNvSpPr>
          <p:nvPr/>
        </p:nvSpPr>
        <p:spPr>
          <a:xfrm>
            <a:off x="6890346" y="6177531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Сетевой реестр компаний НТИ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49" name="Объект 2"/>
          <p:cNvSpPr txBox="1">
            <a:spLocks/>
          </p:cNvSpPr>
          <p:nvPr/>
        </p:nvSpPr>
        <p:spPr>
          <a:xfrm>
            <a:off x="7897071" y="5707997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Комфортная юрисдикция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50" name="Объект 2"/>
          <p:cNvSpPr txBox="1">
            <a:spLocks/>
          </p:cNvSpPr>
          <p:nvPr/>
        </p:nvSpPr>
        <p:spPr>
          <a:xfrm>
            <a:off x="8901829" y="6177531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Маркетинг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поддержка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экспорта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sym typeface="Arial"/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регионов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1" name="Объект 2"/>
          <p:cNvSpPr txBox="1">
            <a:spLocks/>
          </p:cNvSpPr>
          <p:nvPr/>
        </p:nvSpPr>
        <p:spPr>
          <a:xfrm>
            <a:off x="9912883" y="5707997"/>
            <a:ext cx="1681007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Поддержка продвижения стандартов</a:t>
            </a:r>
            <a:endParaRPr lang="en-US" sz="900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5452756" y="2392708"/>
            <a:ext cx="1428169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Технологии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**</a:t>
            </a:r>
            <a:endParaRPr lang="en-US" sz="1200" b="1" dirty="0">
              <a:solidFill>
                <a:srgbClr val="FFFFFF"/>
              </a:solidFill>
              <a:latin typeface="+mj-lt"/>
              <a:ea typeface="Tahoma" pitchFamily="34" charset="0"/>
              <a:cs typeface="Arial"/>
              <a:sym typeface="Arial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5519066" y="5080269"/>
            <a:ext cx="1295547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Сервисы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***</a:t>
            </a:r>
            <a:r>
              <a:rPr lang="ru-RU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*</a:t>
            </a:r>
            <a:endParaRPr lang="en-US" sz="1200" b="1" dirty="0">
              <a:solidFill>
                <a:srgbClr val="FFFFFF"/>
              </a:solidFill>
              <a:latin typeface="+mj-lt"/>
              <a:ea typeface="Tahoma" pitchFamily="34" charset="0"/>
              <a:cs typeface="Arial"/>
              <a:sym typeface="Arial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 rot="16200000">
            <a:off x="966761" y="3771435"/>
            <a:ext cx="837089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Рынки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*</a:t>
            </a:r>
            <a:endParaRPr lang="en-US" sz="1200" b="1" dirty="0">
              <a:solidFill>
                <a:srgbClr val="FFFFFF"/>
              </a:solidFill>
              <a:latin typeface="+mj-lt"/>
              <a:ea typeface="Tahoma" pitchFamily="34" charset="0"/>
              <a:cs typeface="Arial"/>
              <a:sym typeface="Arial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 rot="16200000">
            <a:off x="10319854" y="3771437"/>
            <a:ext cx="1192955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Таланты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Tahoma" pitchFamily="34" charset="0"/>
                <a:cs typeface="Arial"/>
                <a:sym typeface="Arial"/>
              </a:rPr>
              <a:t>***</a:t>
            </a:r>
            <a:endParaRPr lang="ru-RU" sz="1200" b="1" dirty="0">
              <a:solidFill>
                <a:srgbClr val="FFFFFF"/>
              </a:solidFill>
              <a:latin typeface="+mj-lt"/>
              <a:ea typeface="Tahoma" pitchFamily="34" charset="0"/>
              <a:cs typeface="Arial"/>
              <a:sym typeface="Arial"/>
            </a:endParaRPr>
          </a:p>
        </p:txBody>
      </p:sp>
      <p:sp>
        <p:nvSpPr>
          <p:cNvPr id="256" name="Объект 2"/>
          <p:cNvSpPr txBox="1">
            <a:spLocks/>
          </p:cNvSpPr>
          <p:nvPr/>
        </p:nvSpPr>
        <p:spPr>
          <a:xfrm>
            <a:off x="993781" y="1241718"/>
            <a:ext cx="1227571" cy="411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ea typeface="Scheme" charset="0"/>
                <a:cs typeface="Scheme" charset="0"/>
                <a:sym typeface="Arial"/>
              </a:rPr>
              <a:t>Большие</a:t>
            </a:r>
            <a:r>
              <a:rPr lang="en-US" sz="900" dirty="0">
                <a:ea typeface="Scheme" charset="0"/>
                <a:cs typeface="Scheme" charset="0"/>
                <a:sym typeface="Arial"/>
              </a:rPr>
              <a:t> </a:t>
            </a:r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данные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sp>
        <p:nvSpPr>
          <p:cNvPr id="257" name="Объект 2"/>
          <p:cNvSpPr txBox="1">
            <a:spLocks/>
          </p:cNvSpPr>
          <p:nvPr/>
        </p:nvSpPr>
        <p:spPr>
          <a:xfrm>
            <a:off x="1852054" y="1572179"/>
            <a:ext cx="1557073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>
                <a:ea typeface="Scheme" charset="0"/>
                <a:cs typeface="Scheme" charset="0"/>
                <a:sym typeface="Arial"/>
              </a:rPr>
              <a:t>Искусственный</a:t>
            </a:r>
            <a:r>
              <a:rPr lang="en-US" sz="900" dirty="0">
                <a:ea typeface="Scheme" charset="0"/>
                <a:cs typeface="Scheme" charset="0"/>
                <a:sym typeface="Arial"/>
              </a:rPr>
              <a:t> </a:t>
            </a:r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интеллект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sp>
        <p:nvSpPr>
          <p:cNvPr id="258" name="Объект 2"/>
          <p:cNvSpPr txBox="1">
            <a:spLocks/>
          </p:cNvSpPr>
          <p:nvPr/>
        </p:nvSpPr>
        <p:spPr>
          <a:xfrm>
            <a:off x="2605663" y="1241718"/>
            <a:ext cx="2007859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Системы </a:t>
            </a:r>
            <a:r>
              <a:rPr lang="ru-RU" sz="900" dirty="0" smtClean="0"/>
              <a:t>распределенного реестра</a:t>
            </a:r>
            <a:endParaRPr lang="en-US" sz="900" dirty="0">
              <a:sym typeface="Arial"/>
            </a:endParaRPr>
          </a:p>
        </p:txBody>
      </p:sp>
      <p:sp>
        <p:nvSpPr>
          <p:cNvPr id="259" name="Объект 2"/>
          <p:cNvSpPr txBox="1">
            <a:spLocks/>
          </p:cNvSpPr>
          <p:nvPr/>
        </p:nvSpPr>
        <p:spPr>
          <a:xfrm>
            <a:off x="3891636" y="1572179"/>
            <a:ext cx="1557073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Квантовые технологии</a:t>
            </a:r>
            <a:endParaRPr lang="en-US" sz="900" dirty="0">
              <a:sym typeface="Arial"/>
            </a:endParaRPr>
          </a:p>
        </p:txBody>
      </p:sp>
      <p:sp>
        <p:nvSpPr>
          <p:cNvPr id="260" name="Объект 2"/>
          <p:cNvSpPr txBox="1">
            <a:spLocks/>
          </p:cNvSpPr>
          <p:nvPr/>
        </p:nvSpPr>
        <p:spPr>
          <a:xfrm>
            <a:off x="4691876" y="1241718"/>
            <a:ext cx="1980419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Новые и </a:t>
            </a:r>
            <a:r>
              <a:rPr lang="ru-RU" sz="900" dirty="0" smtClean="0"/>
              <a:t>портативные </a:t>
            </a:r>
            <a:r>
              <a:rPr lang="ru-RU" sz="900" dirty="0"/>
              <a:t>источники </a:t>
            </a:r>
            <a:r>
              <a:rPr lang="ru-RU" sz="900" dirty="0" smtClean="0"/>
              <a:t>энергии</a:t>
            </a:r>
            <a:endParaRPr lang="en-US" sz="900" dirty="0">
              <a:sym typeface="Arial"/>
            </a:endParaRPr>
          </a:p>
        </p:txBody>
      </p:sp>
      <p:sp>
        <p:nvSpPr>
          <p:cNvPr id="261" name="Объект 2"/>
          <p:cNvSpPr txBox="1">
            <a:spLocks/>
          </p:cNvSpPr>
          <p:nvPr/>
        </p:nvSpPr>
        <p:spPr>
          <a:xfrm>
            <a:off x="5632200" y="1572179"/>
            <a:ext cx="2161329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Новые производственные технологии</a:t>
            </a:r>
            <a:endParaRPr lang="en-US" sz="900" dirty="0">
              <a:sym typeface="Arial"/>
            </a:endParaRPr>
          </a:p>
        </p:txBody>
      </p:sp>
      <p:sp>
        <p:nvSpPr>
          <p:cNvPr id="262" name="Объект 2"/>
          <p:cNvSpPr txBox="1">
            <a:spLocks/>
          </p:cNvSpPr>
          <p:nvPr/>
        </p:nvSpPr>
        <p:spPr>
          <a:xfrm>
            <a:off x="6692148" y="1241718"/>
            <a:ext cx="1968104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 err="1"/>
              <a:t>Сенсорика</a:t>
            </a:r>
            <a:r>
              <a:rPr lang="ru-RU" sz="900" dirty="0"/>
              <a:t> и компоненты робототехники</a:t>
            </a:r>
            <a:endParaRPr lang="en-US" sz="900" dirty="0">
              <a:sym typeface="Arial"/>
            </a:endParaRPr>
          </a:p>
        </p:txBody>
      </p:sp>
      <p:sp>
        <p:nvSpPr>
          <p:cNvPr id="263" name="Объект 2"/>
          <p:cNvSpPr txBox="1">
            <a:spLocks/>
          </p:cNvSpPr>
          <p:nvPr/>
        </p:nvSpPr>
        <p:spPr>
          <a:xfrm>
            <a:off x="7934631" y="1572179"/>
            <a:ext cx="1758555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Технологии беспроводной связи</a:t>
            </a:r>
            <a:endParaRPr lang="en-US" sz="900" dirty="0">
              <a:sym typeface="Arial"/>
            </a:endParaRPr>
          </a:p>
        </p:txBody>
      </p:sp>
      <p:sp>
        <p:nvSpPr>
          <p:cNvPr id="264" name="Объект 2"/>
          <p:cNvSpPr txBox="1">
            <a:spLocks/>
          </p:cNvSpPr>
          <p:nvPr/>
        </p:nvSpPr>
        <p:spPr>
          <a:xfrm>
            <a:off x="8406436" y="1241718"/>
            <a:ext cx="2739865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/>
              <a:t>Технологии управления свойствами биологических объектов</a:t>
            </a:r>
            <a:endParaRPr lang="en-US" sz="900" dirty="0">
              <a:sym typeface="Arial"/>
            </a:endParaRPr>
          </a:p>
        </p:txBody>
      </p:sp>
      <p:sp>
        <p:nvSpPr>
          <p:cNvPr id="265" name="Объект 2"/>
          <p:cNvSpPr txBox="1">
            <a:spLocks/>
          </p:cNvSpPr>
          <p:nvPr/>
        </p:nvSpPr>
        <p:spPr>
          <a:xfrm>
            <a:off x="9761837" y="1594124"/>
            <a:ext cx="2125363" cy="411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 err="1"/>
              <a:t>Нейротехнологии</a:t>
            </a:r>
            <a:r>
              <a:rPr lang="ru-RU" sz="900" dirty="0"/>
              <a:t> </a:t>
            </a:r>
            <a:r>
              <a:rPr lang="ru-RU" sz="900" dirty="0" smtClean="0"/>
              <a:t>и </a:t>
            </a:r>
            <a:r>
              <a:rPr lang="ru-RU" sz="900" dirty="0"/>
              <a:t>технологии виртуальной </a:t>
            </a:r>
            <a:r>
              <a:rPr lang="ru-RU" sz="900" dirty="0" smtClean="0"/>
              <a:t>и </a:t>
            </a:r>
            <a:r>
              <a:rPr lang="ru-RU" sz="900" dirty="0"/>
              <a:t>дополненной реальностей</a:t>
            </a:r>
            <a:endParaRPr lang="en-US" sz="900" dirty="0">
              <a:sym typeface="Arial"/>
            </a:endParaRPr>
          </a:p>
        </p:txBody>
      </p:sp>
      <p:grpSp>
        <p:nvGrpSpPr>
          <p:cNvPr id="266" name="Группа 265"/>
          <p:cNvGrpSpPr/>
          <p:nvPr/>
        </p:nvGrpSpPr>
        <p:grpSpPr>
          <a:xfrm>
            <a:off x="1607567" y="1671452"/>
            <a:ext cx="8119484" cy="345036"/>
            <a:chOff x="2455861" y="1338266"/>
            <a:chExt cx="6089613" cy="488339"/>
          </a:xfrm>
        </p:grpSpPr>
        <p:cxnSp>
          <p:nvCxnSpPr>
            <p:cNvPr id="267" name="Прямая соединительная линия 266"/>
            <p:cNvCxnSpPr/>
            <p:nvPr/>
          </p:nvCxnSpPr>
          <p:spPr>
            <a:xfrm>
              <a:off x="2455861" y="1338266"/>
              <a:ext cx="0" cy="4883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/>
            <p:cNvCxnSpPr/>
            <p:nvPr/>
          </p:nvCxnSpPr>
          <p:spPr>
            <a:xfrm>
              <a:off x="3980393" y="1338266"/>
              <a:ext cx="0" cy="4883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Прямая соединительная линия 268"/>
            <p:cNvCxnSpPr/>
            <p:nvPr/>
          </p:nvCxnSpPr>
          <p:spPr>
            <a:xfrm>
              <a:off x="5503825" y="1338266"/>
              <a:ext cx="0" cy="4883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Прямая соединительная линия 269"/>
            <p:cNvCxnSpPr/>
            <p:nvPr/>
          </p:nvCxnSpPr>
          <p:spPr>
            <a:xfrm>
              <a:off x="7024649" y="1338266"/>
              <a:ext cx="0" cy="4883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/>
            <p:cNvCxnSpPr/>
            <p:nvPr/>
          </p:nvCxnSpPr>
          <p:spPr>
            <a:xfrm>
              <a:off x="8545474" y="1338266"/>
              <a:ext cx="0" cy="4883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Группа 271"/>
          <p:cNvGrpSpPr/>
          <p:nvPr/>
        </p:nvGrpSpPr>
        <p:grpSpPr>
          <a:xfrm flipV="1">
            <a:off x="1607567" y="5700391"/>
            <a:ext cx="8119484" cy="372967"/>
            <a:chOff x="2455861" y="1284654"/>
            <a:chExt cx="6089613" cy="488339"/>
          </a:xfrm>
        </p:grpSpPr>
        <p:cxnSp>
          <p:nvCxnSpPr>
            <p:cNvPr id="273" name="Прямая соединительная линия 272"/>
            <p:cNvCxnSpPr/>
            <p:nvPr/>
          </p:nvCxnSpPr>
          <p:spPr>
            <a:xfrm>
              <a:off x="2455861" y="1284654"/>
              <a:ext cx="0" cy="48833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Прямая соединительная линия 273"/>
            <p:cNvCxnSpPr/>
            <p:nvPr/>
          </p:nvCxnSpPr>
          <p:spPr>
            <a:xfrm>
              <a:off x="3980393" y="1284654"/>
              <a:ext cx="0" cy="48833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Прямая соединительная линия 274"/>
            <p:cNvCxnSpPr/>
            <p:nvPr/>
          </p:nvCxnSpPr>
          <p:spPr>
            <a:xfrm>
              <a:off x="5503825" y="1284654"/>
              <a:ext cx="0" cy="48833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единительная линия 275"/>
            <p:cNvCxnSpPr/>
            <p:nvPr/>
          </p:nvCxnSpPr>
          <p:spPr>
            <a:xfrm>
              <a:off x="7024649" y="1284654"/>
              <a:ext cx="0" cy="48833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Прямая соединительная линия 276"/>
            <p:cNvCxnSpPr/>
            <p:nvPr/>
          </p:nvCxnSpPr>
          <p:spPr>
            <a:xfrm>
              <a:off x="8545474" y="1284654"/>
              <a:ext cx="0" cy="48833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/>
          <p:cNvSpPr txBox="1"/>
          <p:nvPr/>
        </p:nvSpPr>
        <p:spPr>
          <a:xfrm>
            <a:off x="1503802" y="2386895"/>
            <a:ext cx="2552700" cy="21544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r>
              <a:rPr lang="ru-RU" sz="800" dirty="0">
                <a:latin typeface="Calibri Light"/>
                <a:sym typeface="Arial"/>
              </a:rPr>
              <a:t>Приоритеты технологической политики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8306769" y="2388032"/>
            <a:ext cx="2310049" cy="21544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pPr algn="r"/>
            <a:r>
              <a:rPr lang="ru-RU" sz="800" dirty="0">
                <a:latin typeface="Calibri Light"/>
                <a:sym typeface="Arial"/>
              </a:rPr>
              <a:t>Приоритеты научной политики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8270786" y="5085063"/>
            <a:ext cx="2321549" cy="21544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pPr algn="r"/>
            <a:r>
              <a:rPr lang="ru-RU" sz="800" dirty="0">
                <a:latin typeface="Calibri Light"/>
                <a:sym typeface="Arial"/>
              </a:rPr>
              <a:t>Требования к институтам развития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503803" y="5085063"/>
            <a:ext cx="2578101" cy="21544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r>
              <a:rPr lang="ru-RU" sz="800" dirty="0">
                <a:latin typeface="Calibri Light"/>
                <a:sym typeface="Arial"/>
              </a:rPr>
              <a:t>Приоритеты экономической политики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2" name="TextBox 281"/>
          <p:cNvSpPr txBox="1"/>
          <p:nvPr/>
        </p:nvSpPr>
        <p:spPr>
          <a:xfrm rot="16200000">
            <a:off x="1452650" y="4529374"/>
            <a:ext cx="582782" cy="33855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r>
              <a:rPr lang="ru-RU" sz="800" dirty="0">
                <a:latin typeface="Calibri Light"/>
                <a:sym typeface="Arial"/>
              </a:rPr>
              <a:t>Запрос рынков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3" name="TextBox 282"/>
          <p:cNvSpPr txBox="1"/>
          <p:nvPr/>
        </p:nvSpPr>
        <p:spPr>
          <a:xfrm rot="16200000">
            <a:off x="1394480" y="2859392"/>
            <a:ext cx="699123" cy="33855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pPr algn="r"/>
            <a:r>
              <a:rPr lang="ru-RU" sz="800" dirty="0">
                <a:latin typeface="Calibri Light"/>
                <a:sym typeface="Arial"/>
              </a:rPr>
              <a:t>Запрос технологий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4" name="TextBox 283"/>
          <p:cNvSpPr txBox="1"/>
          <p:nvPr/>
        </p:nvSpPr>
        <p:spPr>
          <a:xfrm rot="16200000">
            <a:off x="9791110" y="4278078"/>
            <a:ext cx="962265" cy="461665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r>
              <a:rPr lang="ru-RU" sz="800" dirty="0">
                <a:latin typeface="Calibri Light"/>
                <a:sym typeface="Arial"/>
              </a:rPr>
              <a:t>Приоритеты образовательной политики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5" name="TextBox 284"/>
          <p:cNvSpPr txBox="1"/>
          <p:nvPr/>
        </p:nvSpPr>
        <p:spPr>
          <a:xfrm rot="16200000">
            <a:off x="9854803" y="2939766"/>
            <a:ext cx="875667" cy="338554"/>
          </a:xfrm>
          <a:prstGeom prst="rect">
            <a:avLst/>
          </a:prstGeom>
          <a:solidFill>
            <a:srgbClr val="FFFFFF">
              <a:alpha val="77255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Scheme Light" charset="0"/>
                <a:ea typeface="Scheme Light" charset="0"/>
                <a:cs typeface="Scheme Light" charset="0"/>
              </a:defRPr>
            </a:lvl1pPr>
          </a:lstStyle>
          <a:p>
            <a:pPr algn="r"/>
            <a:r>
              <a:rPr lang="ru-RU" sz="800" dirty="0">
                <a:latin typeface="Calibri Light"/>
                <a:sym typeface="Arial"/>
              </a:rPr>
              <a:t>Управление карьерами</a:t>
            </a:r>
            <a:endParaRPr lang="en-US" sz="800" dirty="0">
              <a:latin typeface="Calibri Light"/>
              <a:sym typeface="Arial"/>
            </a:endParaRPr>
          </a:p>
        </p:txBody>
      </p:sp>
      <p:sp>
        <p:nvSpPr>
          <p:cNvPr id="286" name="Правая фигурная скобка 285"/>
          <p:cNvSpPr/>
          <p:nvPr/>
        </p:nvSpPr>
        <p:spPr>
          <a:xfrm rot="16200000">
            <a:off x="2822554" y="-333478"/>
            <a:ext cx="86757" cy="3195680"/>
          </a:xfrm>
          <a:prstGeom prst="rightBrace">
            <a:avLst>
              <a:gd name="adj1" fmla="val 7302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равая фигурная скобка 286"/>
          <p:cNvSpPr/>
          <p:nvPr/>
        </p:nvSpPr>
        <p:spPr>
          <a:xfrm rot="16200000">
            <a:off x="6713739" y="-986428"/>
            <a:ext cx="97976" cy="4489584"/>
          </a:xfrm>
          <a:prstGeom prst="rightBrace">
            <a:avLst>
              <a:gd name="adj1" fmla="val 7302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Объект 2"/>
          <p:cNvSpPr txBox="1">
            <a:spLocks/>
          </p:cNvSpPr>
          <p:nvPr/>
        </p:nvSpPr>
        <p:spPr>
          <a:xfrm>
            <a:off x="5218095" y="1021124"/>
            <a:ext cx="3062720" cy="2057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 smtClean="0">
                <a:ea typeface="Scheme" charset="0"/>
                <a:cs typeface="Scheme" charset="0"/>
                <a:sym typeface="Arial"/>
              </a:rPr>
              <a:t>«Туманные технологии»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cxnSp>
        <p:nvCxnSpPr>
          <p:cNvPr id="289" name="Прямая соединительная линия 288"/>
          <p:cNvCxnSpPr/>
          <p:nvPr/>
        </p:nvCxnSpPr>
        <p:spPr>
          <a:xfrm>
            <a:off x="2119752" y="2949936"/>
            <a:ext cx="1013883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>
            <a:off x="2112899" y="4766036"/>
            <a:ext cx="5082620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/>
          <p:nvPr/>
        </p:nvCxnSpPr>
        <p:spPr>
          <a:xfrm>
            <a:off x="3116828" y="4158024"/>
            <a:ext cx="4078691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 flipV="1">
            <a:off x="2124141" y="2957080"/>
            <a:ext cx="0" cy="1808956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 flipV="1">
            <a:off x="3139711" y="2957080"/>
            <a:ext cx="0" cy="1200944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 flipV="1">
            <a:off x="7195519" y="4158025"/>
            <a:ext cx="0" cy="608013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Объект 2"/>
          <p:cNvSpPr txBox="1">
            <a:spLocks/>
          </p:cNvSpPr>
          <p:nvPr/>
        </p:nvSpPr>
        <p:spPr>
          <a:xfrm>
            <a:off x="3071835" y="4204446"/>
            <a:ext cx="3062720" cy="411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900" dirty="0" smtClean="0">
                <a:ea typeface="Scheme" charset="0"/>
                <a:cs typeface="Scheme" charset="0"/>
                <a:sym typeface="Arial"/>
              </a:rPr>
              <a:t>ТНК российского происхождения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cxnSp>
        <p:nvCxnSpPr>
          <p:cNvPr id="296" name="Прямая соединительная линия 295"/>
          <p:cNvCxnSpPr/>
          <p:nvPr/>
        </p:nvCxnSpPr>
        <p:spPr>
          <a:xfrm>
            <a:off x="4167972" y="2949936"/>
            <a:ext cx="1013883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V="1">
            <a:off x="5172097" y="2957081"/>
            <a:ext cx="0" cy="899319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>
            <a:off x="4167972" y="3856399"/>
            <a:ext cx="1013883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 flipV="1">
            <a:off x="4151752" y="2957081"/>
            <a:ext cx="0" cy="899319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Объект 2"/>
          <p:cNvSpPr txBox="1">
            <a:spLocks/>
          </p:cNvSpPr>
          <p:nvPr/>
        </p:nvSpPr>
        <p:spPr>
          <a:xfrm>
            <a:off x="4260297" y="3134168"/>
            <a:ext cx="902319" cy="411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Большие</a:t>
            </a:r>
            <a:br>
              <a:rPr lang="ru-RU" sz="900" dirty="0" smtClean="0">
                <a:ea typeface="Scheme" charset="0"/>
                <a:cs typeface="Scheme" charset="0"/>
                <a:sym typeface="Arial"/>
              </a:rPr>
            </a:br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вызовы</a:t>
            </a:r>
            <a:br>
              <a:rPr lang="ru-RU" sz="900" dirty="0" smtClean="0">
                <a:ea typeface="Scheme" charset="0"/>
                <a:cs typeface="Scheme" charset="0"/>
                <a:sym typeface="Arial"/>
              </a:rPr>
            </a:br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науки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cxnSp>
        <p:nvCxnSpPr>
          <p:cNvPr id="301" name="Прямая соединительная линия 300"/>
          <p:cNvCxnSpPr/>
          <p:nvPr/>
        </p:nvCxnSpPr>
        <p:spPr>
          <a:xfrm>
            <a:off x="7609854" y="3565706"/>
            <a:ext cx="1209959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flipV="1">
            <a:off x="8819812" y="3565706"/>
            <a:ext cx="0" cy="1197157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>
            <a:off x="7609854" y="4762862"/>
            <a:ext cx="1204055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flipV="1">
            <a:off x="7593633" y="3565706"/>
            <a:ext cx="0" cy="1197157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Объект 2"/>
          <p:cNvSpPr txBox="1">
            <a:spLocks/>
          </p:cNvSpPr>
          <p:nvPr/>
        </p:nvSpPr>
        <p:spPr>
          <a:xfrm>
            <a:off x="7802298" y="3957022"/>
            <a:ext cx="1144181" cy="411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Большие</a:t>
            </a:r>
            <a:br>
              <a:rPr lang="ru-RU" sz="900" dirty="0" smtClean="0">
                <a:ea typeface="Scheme" charset="0"/>
                <a:cs typeface="Scheme" charset="0"/>
                <a:sym typeface="Arial"/>
              </a:rPr>
            </a:br>
            <a:r>
              <a:rPr lang="ru-RU" sz="900" dirty="0" smtClean="0">
                <a:ea typeface="Scheme" charset="0"/>
                <a:cs typeface="Scheme" charset="0"/>
                <a:sym typeface="Arial"/>
              </a:rPr>
              <a:t>проекты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grpSp>
        <p:nvGrpSpPr>
          <p:cNvPr id="306" name="Группа 305"/>
          <p:cNvGrpSpPr/>
          <p:nvPr/>
        </p:nvGrpSpPr>
        <p:grpSpPr>
          <a:xfrm>
            <a:off x="7973634" y="2949937"/>
            <a:ext cx="1895233" cy="301625"/>
            <a:chOff x="6827541" y="2787697"/>
            <a:chExt cx="2373054" cy="301625"/>
          </a:xfrm>
        </p:grpSpPr>
        <p:cxnSp>
          <p:nvCxnSpPr>
            <p:cNvPr id="307" name="Прямая соединительная линия 306"/>
            <p:cNvCxnSpPr/>
            <p:nvPr/>
          </p:nvCxnSpPr>
          <p:spPr>
            <a:xfrm>
              <a:off x="6827541" y="2787697"/>
              <a:ext cx="2373054" cy="0"/>
            </a:xfrm>
            <a:prstGeom prst="line">
              <a:avLst/>
            </a:prstGeom>
            <a:ln w="12700">
              <a:solidFill>
                <a:schemeClr val="tx1">
                  <a:lumMod val="90000"/>
                  <a:lumOff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Прямая соединительная линия 307"/>
            <p:cNvCxnSpPr/>
            <p:nvPr/>
          </p:nvCxnSpPr>
          <p:spPr>
            <a:xfrm>
              <a:off x="6827541" y="3089322"/>
              <a:ext cx="1570011" cy="0"/>
            </a:xfrm>
            <a:prstGeom prst="line">
              <a:avLst/>
            </a:prstGeom>
            <a:ln w="12700">
              <a:solidFill>
                <a:schemeClr val="tx1">
                  <a:lumMod val="90000"/>
                  <a:lumOff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9" name="Прямая соединительная линия 308"/>
          <p:cNvCxnSpPr/>
          <p:nvPr/>
        </p:nvCxnSpPr>
        <p:spPr>
          <a:xfrm flipV="1">
            <a:off x="7973633" y="2949937"/>
            <a:ext cx="0" cy="301625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" name="Группа 309"/>
          <p:cNvGrpSpPr/>
          <p:nvPr/>
        </p:nvGrpSpPr>
        <p:grpSpPr>
          <a:xfrm>
            <a:off x="9227519" y="2957080"/>
            <a:ext cx="641348" cy="1812132"/>
            <a:chOff x="7577147" y="2794841"/>
            <a:chExt cx="481011" cy="1842294"/>
          </a:xfrm>
        </p:grpSpPr>
        <p:cxnSp>
          <p:nvCxnSpPr>
            <p:cNvPr id="311" name="Прямая соединительная линия 310"/>
            <p:cNvCxnSpPr/>
            <p:nvPr/>
          </p:nvCxnSpPr>
          <p:spPr>
            <a:xfrm flipV="1">
              <a:off x="8058158" y="2794841"/>
              <a:ext cx="0" cy="1842294"/>
            </a:xfrm>
            <a:prstGeom prst="line">
              <a:avLst/>
            </a:prstGeom>
            <a:ln w="12700">
              <a:solidFill>
                <a:schemeClr val="tx1">
                  <a:lumMod val="90000"/>
                  <a:lumOff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Прямая соединительная линия 311"/>
            <p:cNvCxnSpPr/>
            <p:nvPr/>
          </p:nvCxnSpPr>
          <p:spPr>
            <a:xfrm flipV="1">
              <a:off x="7577147" y="3089322"/>
              <a:ext cx="0" cy="1547813"/>
            </a:xfrm>
            <a:prstGeom prst="line">
              <a:avLst/>
            </a:prstGeom>
            <a:ln w="12700">
              <a:solidFill>
                <a:schemeClr val="tx1">
                  <a:lumMod val="90000"/>
                  <a:lumOff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3" name="Прямая соединительная линия 312"/>
          <p:cNvCxnSpPr/>
          <p:nvPr/>
        </p:nvCxnSpPr>
        <p:spPr>
          <a:xfrm>
            <a:off x="9213824" y="4762862"/>
            <a:ext cx="655043" cy="0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Объект 2"/>
          <p:cNvSpPr txBox="1">
            <a:spLocks/>
          </p:cNvSpPr>
          <p:nvPr/>
        </p:nvSpPr>
        <p:spPr>
          <a:xfrm>
            <a:off x="8187791" y="2906688"/>
            <a:ext cx="1854620" cy="4115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lvl="0" indent="0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>
                <a:latin typeface="+mj-lt"/>
                <a:ea typeface="Calibri" charset="0"/>
                <a:cs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+mj-lt"/>
                <a:ea typeface="Calibri" charset="0"/>
                <a:cs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+mj-lt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900" dirty="0" smtClean="0">
                <a:ea typeface="Scheme" charset="0"/>
                <a:cs typeface="Scheme" charset="0"/>
                <a:sym typeface="Arial"/>
              </a:rPr>
              <a:t>Университеты НТИ</a:t>
            </a:r>
            <a:endParaRPr lang="en-US" sz="900" dirty="0">
              <a:ea typeface="Scheme" charset="0"/>
              <a:cs typeface="Scheme" charset="0"/>
              <a:sym typeface="Arial"/>
            </a:endParaRPr>
          </a:p>
        </p:txBody>
      </p:sp>
      <p:grpSp>
        <p:nvGrpSpPr>
          <p:cNvPr id="315" name="Группа 314"/>
          <p:cNvGrpSpPr>
            <a:grpSpLocks noChangeAspect="1"/>
          </p:cNvGrpSpPr>
          <p:nvPr/>
        </p:nvGrpSpPr>
        <p:grpSpPr>
          <a:xfrm>
            <a:off x="3914537" y="2455337"/>
            <a:ext cx="4522023" cy="2959108"/>
            <a:chOff x="1836994" y="1832191"/>
            <a:chExt cx="5112569" cy="4460731"/>
          </a:xfrm>
        </p:grpSpPr>
        <p:sp>
          <p:nvSpPr>
            <p:cNvPr id="316" name="Овал 315"/>
            <p:cNvSpPr/>
            <p:nvPr/>
          </p:nvSpPr>
          <p:spPr>
            <a:xfrm>
              <a:off x="1836994" y="3293975"/>
              <a:ext cx="3032542" cy="2998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>
                <a:solidFill>
                  <a:prstClr val="white"/>
                </a:solidFill>
              </a:endParaRPr>
            </a:p>
          </p:txBody>
        </p:sp>
        <p:sp>
          <p:nvSpPr>
            <p:cNvPr id="317" name="Овал 316"/>
            <p:cNvSpPr/>
            <p:nvPr/>
          </p:nvSpPr>
          <p:spPr>
            <a:xfrm>
              <a:off x="3917020" y="3293975"/>
              <a:ext cx="3032543" cy="2998947"/>
            </a:xfrm>
            <a:prstGeom prst="ellipse">
              <a:avLst/>
            </a:prstGeom>
            <a:solidFill>
              <a:srgbClr val="D99694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>
                <a:solidFill>
                  <a:prstClr val="white"/>
                </a:solidFill>
              </a:endParaRPr>
            </a:p>
          </p:txBody>
        </p:sp>
        <p:sp>
          <p:nvSpPr>
            <p:cNvPr id="318" name="Овал 317"/>
            <p:cNvSpPr/>
            <p:nvPr/>
          </p:nvSpPr>
          <p:spPr>
            <a:xfrm>
              <a:off x="2779715" y="1832191"/>
              <a:ext cx="3032543" cy="2998947"/>
            </a:xfrm>
            <a:prstGeom prst="ellipse">
              <a:avLst/>
            </a:prstGeom>
            <a:solidFill>
              <a:srgbClr val="33CCF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>
                <a:solidFill>
                  <a:prstClr val="white"/>
                </a:solidFill>
              </a:endParaRPr>
            </a:p>
          </p:txBody>
        </p:sp>
        <p:sp>
          <p:nvSpPr>
            <p:cNvPr id="319" name="Овал 318"/>
            <p:cNvSpPr/>
            <p:nvPr/>
          </p:nvSpPr>
          <p:spPr>
            <a:xfrm>
              <a:off x="3050147" y="2815241"/>
              <a:ext cx="2599322" cy="2570525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>
                <a:solidFill>
                  <a:prstClr val="white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3463118" y="3549335"/>
              <a:ext cx="1905355" cy="1159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94994"/>
              <a:r>
                <a:rPr lang="ru-RU" sz="22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«Фабрика </a:t>
              </a:r>
            </a:p>
            <a:p>
              <a:pPr algn="ctr" defTabSz="494994"/>
              <a:r>
                <a:rPr lang="ru-RU" sz="22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будущего»</a:t>
              </a:r>
            </a:p>
          </p:txBody>
        </p:sp>
        <p:sp>
          <p:nvSpPr>
            <p:cNvPr id="321" name="Прямоугольник 320"/>
            <p:cNvSpPr/>
            <p:nvPr/>
          </p:nvSpPr>
          <p:spPr>
            <a:xfrm>
              <a:off x="2155200" y="5087632"/>
              <a:ext cx="2248889" cy="742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40" marR="5080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</a:t>
              </a:r>
            </a:p>
            <a:p>
              <a:pPr marL="12640" marR="5080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материалы</a:t>
              </a:r>
              <a:endParaRPr lang="ru-RU" sz="1300" baseline="300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Круговая стрелка 321"/>
            <p:cNvSpPr/>
            <p:nvPr/>
          </p:nvSpPr>
          <p:spPr>
            <a:xfrm rot="20625460">
              <a:off x="2625122" y="2385663"/>
              <a:ext cx="3465762" cy="3427368"/>
            </a:xfrm>
            <a:prstGeom prst="circularArrow">
              <a:avLst>
                <a:gd name="adj1" fmla="val 2305"/>
                <a:gd name="adj2" fmla="val 922747"/>
                <a:gd name="adj3" fmla="val 20511160"/>
                <a:gd name="adj4" fmla="val 21566066"/>
                <a:gd name="adj5" fmla="val 7545"/>
              </a:avLst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>
                <a:solidFill>
                  <a:srgbClr val="0C0C0C"/>
                </a:solidFill>
              </a:endParaRPr>
            </a:p>
          </p:txBody>
        </p:sp>
        <p:sp>
          <p:nvSpPr>
            <p:cNvPr id="323" name="Прямоугольник 322"/>
            <p:cNvSpPr/>
            <p:nvPr/>
          </p:nvSpPr>
          <p:spPr>
            <a:xfrm>
              <a:off x="3908764" y="5143723"/>
              <a:ext cx="2766140" cy="742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40" marR="5080" algn="r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Цифровое моделирование и проектирование</a:t>
              </a:r>
            </a:p>
          </p:txBody>
        </p:sp>
        <p:sp>
          <p:nvSpPr>
            <p:cNvPr id="324" name="Овал 323"/>
            <p:cNvSpPr>
              <a:spLocks noChangeAspect="1"/>
            </p:cNvSpPr>
            <p:nvPr/>
          </p:nvSpPr>
          <p:spPr>
            <a:xfrm>
              <a:off x="5477926" y="2118989"/>
              <a:ext cx="752475" cy="755999"/>
            </a:xfrm>
            <a:prstGeom prst="ellipse">
              <a:avLst/>
            </a:prstGeom>
            <a:solidFill>
              <a:srgbClr val="0555F5">
                <a:alpha val="30196"/>
              </a:srgb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5548629" y="2197649"/>
              <a:ext cx="649182" cy="5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94994"/>
              <a:r>
                <a:rPr lang="ru-RU" sz="900" b="1" dirty="0" err="1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Сенсо</a:t>
              </a:r>
              <a:r>
                <a:rPr lang="ru-RU" sz="9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defTabSz="494994"/>
              <a:r>
                <a:rPr lang="ru-RU" sz="900" b="1" dirty="0" err="1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рика</a:t>
              </a:r>
              <a:endParaRPr lang="ru-RU" sz="900" b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Овал 325"/>
            <p:cNvSpPr>
              <a:spLocks noChangeAspect="1"/>
            </p:cNvSpPr>
            <p:nvPr/>
          </p:nvSpPr>
          <p:spPr>
            <a:xfrm>
              <a:off x="2634784" y="1911443"/>
              <a:ext cx="752475" cy="756000"/>
            </a:xfrm>
            <a:prstGeom prst="ellipse">
              <a:avLst/>
            </a:prstGeom>
            <a:solidFill>
              <a:srgbClr val="0555F5">
                <a:alpha val="29020"/>
              </a:srgb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692287" y="2015921"/>
              <a:ext cx="721676" cy="5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94994"/>
              <a:r>
                <a:rPr lang="ru-RU" sz="900" b="1" dirty="0" err="1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Робото</a:t>
              </a:r>
              <a:r>
                <a:rPr lang="ru-RU" sz="9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defTabSz="494994"/>
              <a:r>
                <a:rPr lang="ru-RU" sz="9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техника</a:t>
              </a:r>
            </a:p>
          </p:txBody>
        </p:sp>
        <p:sp>
          <p:nvSpPr>
            <p:cNvPr id="328" name="Прямоугольник 327"/>
            <p:cNvSpPr/>
            <p:nvPr/>
          </p:nvSpPr>
          <p:spPr>
            <a:xfrm>
              <a:off x="3258898" y="1966496"/>
              <a:ext cx="2208185" cy="742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40" marR="5080" algn="ctr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Аддитивные </a:t>
              </a:r>
            </a:p>
            <a:p>
              <a:pPr marL="12640" marR="5080" algn="ctr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технологии</a:t>
              </a:r>
            </a:p>
          </p:txBody>
        </p:sp>
        <p:sp>
          <p:nvSpPr>
            <p:cNvPr id="329" name="Прямоугольник 328"/>
            <p:cNvSpPr/>
            <p:nvPr/>
          </p:nvSpPr>
          <p:spPr>
            <a:xfrm rot="20878799">
              <a:off x="3059425" y="2837434"/>
              <a:ext cx="2542144" cy="2693466"/>
            </a:xfrm>
            <a:prstGeom prst="rect">
              <a:avLst/>
            </a:prstGeom>
          </p:spPr>
          <p:txBody>
            <a:bodyPr wrap="square">
              <a:prstTxWarp prst="textArchUp">
                <a:avLst>
                  <a:gd name="adj" fmla="val 7577762"/>
                </a:avLst>
              </a:prstTxWarp>
              <a:spAutoFit/>
            </a:bodyPr>
            <a:lstStyle/>
            <a:p>
              <a:pPr algn="ctr" defTabSz="494994"/>
              <a:r>
                <a:rPr lang="ru-RU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Индустриальный Интернет;                </a:t>
              </a:r>
              <a:r>
                <a:rPr lang="en-US" sz="1300" b="1" dirty="0">
                  <a:solidFill>
                    <a:srgbClr val="0C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</a:t>
              </a:r>
            </a:p>
          </p:txBody>
        </p:sp>
        <p:sp>
          <p:nvSpPr>
            <p:cNvPr id="330" name="Овал 329"/>
            <p:cNvSpPr>
              <a:spLocks noChangeAspect="1"/>
            </p:cNvSpPr>
            <p:nvPr/>
          </p:nvSpPr>
          <p:spPr>
            <a:xfrm>
              <a:off x="2155199" y="2572674"/>
              <a:ext cx="752475" cy="755999"/>
            </a:xfrm>
            <a:prstGeom prst="ellipse">
              <a:avLst/>
            </a:prstGeom>
            <a:solidFill>
              <a:srgbClr val="0555F5">
                <a:alpha val="30196"/>
              </a:srgbClr>
            </a:soli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4994"/>
              <a:r>
                <a:rPr lang="en-US" sz="2100" b="1" dirty="0" smtClean="0">
                  <a:solidFill>
                    <a:srgbClr val="0C0C0C"/>
                  </a:solidFill>
                </a:rPr>
                <a:t>…</a:t>
              </a:r>
              <a:endParaRPr lang="ru-RU" sz="2100" b="1" dirty="0">
                <a:solidFill>
                  <a:srgbClr val="0C0C0C"/>
                </a:solidFill>
              </a:endParaRPr>
            </a:p>
          </p:txBody>
        </p:sp>
      </p:grpSp>
      <p:sp>
        <p:nvSpPr>
          <p:cNvPr id="331" name="TextBox 330"/>
          <p:cNvSpPr txBox="1"/>
          <p:nvPr/>
        </p:nvSpPr>
        <p:spPr>
          <a:xfrm>
            <a:off x="8741622" y="2707497"/>
            <a:ext cx="1950628" cy="110702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90951" tIns="45475" rIns="90951" bIns="45475" rtlCol="0">
            <a:noAutofit/>
          </a:bodyPr>
          <a:lstStyle>
            <a:defPPr>
              <a:defRPr lang="ru-RU"/>
            </a:defPPr>
            <a:lvl1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494994"/>
            <a:r>
              <a:rPr lang="ru-RU" sz="800" b="1" dirty="0"/>
              <a:t>Типы </a:t>
            </a:r>
            <a:r>
              <a:rPr lang="en-US" sz="800" b="1" dirty="0"/>
              <a:t/>
            </a:r>
            <a:br>
              <a:rPr lang="en-US" sz="800" b="1" dirty="0"/>
            </a:br>
            <a:r>
              <a:rPr lang="en-US" sz="800" b="1" dirty="0"/>
              <a:t>“</a:t>
            </a:r>
            <a:r>
              <a:rPr lang="ru-RU" sz="800" b="1" dirty="0"/>
              <a:t>Фабрик Будущего</a:t>
            </a:r>
            <a:r>
              <a:rPr lang="en-US" sz="800" b="1" dirty="0"/>
              <a:t>”</a:t>
            </a:r>
            <a:r>
              <a:rPr lang="ru-RU" sz="800" b="1" dirty="0"/>
              <a:t>:</a:t>
            </a:r>
            <a:endParaRPr lang="en-US" sz="800" b="1" dirty="0"/>
          </a:p>
          <a:p>
            <a:pPr defTabSz="494994"/>
            <a:r>
              <a:rPr lang="en-US" sz="800" b="1" dirty="0"/>
              <a:t>I. </a:t>
            </a:r>
            <a:r>
              <a:rPr lang="ru-RU" sz="800" b="1" dirty="0"/>
              <a:t>Цифровая фабрика (</a:t>
            </a:r>
            <a:r>
              <a:rPr lang="en-US" sz="800" b="1" dirty="0"/>
              <a:t>Digital Factory)</a:t>
            </a:r>
            <a:endParaRPr lang="ru-RU" sz="800" b="1" dirty="0"/>
          </a:p>
          <a:p>
            <a:pPr defTabSz="494994"/>
            <a:r>
              <a:rPr lang="en-US" sz="800" b="1" dirty="0"/>
              <a:t>II. “</a:t>
            </a:r>
            <a:r>
              <a:rPr lang="ru-RU" sz="800" b="1" dirty="0"/>
              <a:t>Умная</a:t>
            </a:r>
            <a:r>
              <a:rPr lang="en-US" sz="800" b="1" dirty="0"/>
              <a:t>”</a:t>
            </a:r>
            <a:r>
              <a:rPr lang="ru-RU" sz="800" b="1" dirty="0"/>
              <a:t> фабрика (</a:t>
            </a:r>
            <a:r>
              <a:rPr lang="en-US" sz="800" b="1" dirty="0"/>
              <a:t>Smart Factory)</a:t>
            </a:r>
            <a:endParaRPr lang="ru-RU" sz="800" b="1" dirty="0"/>
          </a:p>
          <a:p>
            <a:pPr defTabSz="494994"/>
            <a:r>
              <a:rPr lang="en-US" sz="800" b="1" dirty="0"/>
              <a:t>III. </a:t>
            </a:r>
            <a:r>
              <a:rPr lang="ru-RU" sz="800" b="1" dirty="0"/>
              <a:t>Виртуальная фабрика </a:t>
            </a:r>
            <a:br>
              <a:rPr lang="ru-RU" sz="800" b="1" dirty="0"/>
            </a:br>
            <a:r>
              <a:rPr lang="ru-RU" sz="800" b="1" dirty="0"/>
              <a:t>(</a:t>
            </a:r>
            <a:r>
              <a:rPr lang="en-US" sz="800" b="1" dirty="0"/>
              <a:t>Virtual Factory)</a:t>
            </a:r>
            <a:endParaRPr lang="ru-RU" sz="800" b="1" dirty="0"/>
          </a:p>
        </p:txBody>
      </p:sp>
      <p:sp>
        <p:nvSpPr>
          <p:cNvPr id="332" name="TextBox 331"/>
          <p:cNvSpPr txBox="1"/>
          <p:nvPr/>
        </p:nvSpPr>
        <p:spPr>
          <a:xfrm>
            <a:off x="8741623" y="3869230"/>
            <a:ext cx="1996460" cy="1537668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90951" tIns="45475" rIns="90951" bIns="45475" rtlCol="0">
            <a:noAutofit/>
          </a:bodyPr>
          <a:lstStyle>
            <a:defPPr>
              <a:defRPr lang="ru-RU"/>
            </a:defPPr>
            <a:lvl1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494994"/>
            <a:r>
              <a:rPr lang="ru-RU" sz="800" b="1" dirty="0"/>
              <a:t>Уровни полигонов (</a:t>
            </a:r>
            <a:r>
              <a:rPr lang="en-US" sz="800" b="1" dirty="0"/>
              <a:t>TestBeds)</a:t>
            </a:r>
            <a:r>
              <a:rPr lang="ru-RU" sz="800" b="1" dirty="0"/>
              <a:t> </a:t>
            </a:r>
          </a:p>
          <a:p>
            <a:pPr algn="ctr" defTabSz="494994"/>
            <a:r>
              <a:rPr lang="en-US" sz="800" b="1" dirty="0"/>
              <a:t>“</a:t>
            </a:r>
            <a:r>
              <a:rPr lang="ru-RU" sz="800" b="1" dirty="0"/>
              <a:t>Фабрик Будущего</a:t>
            </a:r>
            <a:r>
              <a:rPr lang="en-US" sz="800" b="1" dirty="0"/>
              <a:t>”</a:t>
            </a:r>
            <a:r>
              <a:rPr lang="ru-RU" sz="800" b="1" dirty="0"/>
              <a:t>:</a:t>
            </a:r>
            <a:endParaRPr lang="en-US" sz="800" b="1" dirty="0"/>
          </a:p>
          <a:p>
            <a:pPr defTabSz="494994"/>
            <a:r>
              <a:rPr lang="en-US" sz="800" b="1" dirty="0"/>
              <a:t>I. </a:t>
            </a:r>
            <a:r>
              <a:rPr lang="ru-RU" sz="800" b="1" dirty="0"/>
              <a:t>Промышленность </a:t>
            </a:r>
            <a:endParaRPr lang="en-US" sz="800" b="1" dirty="0"/>
          </a:p>
          <a:p>
            <a:pPr defTabSz="494994"/>
            <a:r>
              <a:rPr lang="en-US" sz="800" b="1" dirty="0"/>
              <a:t>   </a:t>
            </a:r>
            <a:r>
              <a:rPr lang="ru-RU" sz="800" b="1" dirty="0"/>
              <a:t>(НПО </a:t>
            </a:r>
            <a:r>
              <a:rPr lang="en-US" sz="800" b="1" dirty="0"/>
              <a:t>“</a:t>
            </a:r>
            <a:r>
              <a:rPr lang="ru-RU" sz="800" b="1" dirty="0"/>
              <a:t>Сатурн</a:t>
            </a:r>
            <a:r>
              <a:rPr lang="en-US" sz="800" b="1" dirty="0"/>
              <a:t>”, …</a:t>
            </a:r>
            <a:r>
              <a:rPr lang="ru-RU" sz="800" b="1" dirty="0"/>
              <a:t>)</a:t>
            </a:r>
          </a:p>
          <a:p>
            <a:pPr defTabSz="494994"/>
            <a:r>
              <a:rPr lang="en-US" sz="800" b="1" dirty="0"/>
              <a:t>II. </a:t>
            </a:r>
            <a:r>
              <a:rPr lang="ru-RU" sz="800" b="1" dirty="0"/>
              <a:t>Университет </a:t>
            </a:r>
            <a:r>
              <a:rPr lang="en-US" sz="800" b="1" dirty="0"/>
              <a:t/>
            </a:r>
            <a:br>
              <a:rPr lang="en-US" sz="800" b="1" dirty="0"/>
            </a:br>
            <a:r>
              <a:rPr lang="en-US" sz="800" b="1" dirty="0"/>
              <a:t>     </a:t>
            </a:r>
            <a:r>
              <a:rPr lang="ru-RU" sz="800" b="1" dirty="0"/>
              <a:t>(ИППТ</a:t>
            </a:r>
            <a:r>
              <a:rPr lang="en-US" sz="800" b="1" dirty="0"/>
              <a:t> </a:t>
            </a:r>
            <a:r>
              <a:rPr lang="ru-RU" sz="800" b="1" dirty="0"/>
              <a:t>СПбПУ</a:t>
            </a:r>
            <a:r>
              <a:rPr lang="en-US" sz="800" b="1" dirty="0"/>
              <a:t>, …</a:t>
            </a:r>
            <a:r>
              <a:rPr lang="ru-RU" sz="800" b="1" dirty="0"/>
              <a:t>)</a:t>
            </a:r>
          </a:p>
          <a:p>
            <a:pPr defTabSz="494994"/>
            <a:r>
              <a:rPr lang="en-US" sz="800" b="1" dirty="0"/>
              <a:t>III. </a:t>
            </a:r>
            <a:r>
              <a:rPr lang="ru-RU" sz="800" b="1" dirty="0"/>
              <a:t>Центр сертификации </a:t>
            </a:r>
          </a:p>
          <a:p>
            <a:pPr defTabSz="494994"/>
            <a:r>
              <a:rPr lang="ru-RU" sz="800" b="1" dirty="0"/>
              <a:t>(</a:t>
            </a:r>
            <a:r>
              <a:rPr lang="ru-RU" sz="800" b="1" dirty="0" err="1"/>
              <a:t>Сколтех</a:t>
            </a:r>
            <a:r>
              <a:rPr lang="en-US" sz="800" b="1" dirty="0"/>
              <a:t>/</a:t>
            </a:r>
            <a:r>
              <a:rPr lang="ru-RU" sz="800" b="1" dirty="0"/>
              <a:t>МГУ,…)</a:t>
            </a:r>
          </a:p>
          <a:p>
            <a:pPr defTabSz="494994"/>
            <a:r>
              <a:rPr lang="en-US" sz="800" b="1" dirty="0"/>
              <a:t>IV </a:t>
            </a:r>
            <a:r>
              <a:rPr lang="ru-RU" sz="800" b="1" dirty="0" err="1"/>
              <a:t>Мейкерство</a:t>
            </a:r>
            <a:r>
              <a:rPr lang="ru-RU" sz="800" b="1" dirty="0"/>
              <a:t>, </a:t>
            </a:r>
            <a:r>
              <a:rPr lang="en-US" sz="800" b="1" dirty="0" err="1"/>
              <a:t>FabLab</a:t>
            </a:r>
            <a:r>
              <a:rPr lang="en-US" sz="800" b="1" dirty="0"/>
              <a:t>*,</a:t>
            </a:r>
            <a:r>
              <a:rPr lang="ru-RU" sz="800" b="1" dirty="0"/>
              <a:t> инжиниринговый центр, акселератор,</a:t>
            </a:r>
            <a:r>
              <a:rPr lang="en-US" sz="800" b="1" dirty="0"/>
              <a:t> WS*, STEM</a:t>
            </a:r>
            <a:r>
              <a:rPr lang="ru-RU" sz="800" b="1" dirty="0"/>
              <a:t>*</a:t>
            </a:r>
            <a:r>
              <a:rPr lang="en-US" sz="800" b="1" dirty="0"/>
              <a:t>,  CDIO*, …</a:t>
            </a:r>
            <a:endParaRPr lang="ru-RU" sz="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30" y="2942640"/>
            <a:ext cx="2510327" cy="13661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68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589060"/>
            <a:ext cx="2438400" cy="268941"/>
          </a:xfrm>
        </p:spPr>
        <p:txBody>
          <a:bodyPr/>
          <a:lstStyle/>
          <a:p>
            <a:pPr algn="r"/>
            <a:fld id="{97287377-14E3-4894-AA8F-BE84AE0495D3}" type="slidenum">
              <a:rPr lang="ru-RU" sz="1100" b="1" smtClean="0">
                <a:solidFill>
                  <a:schemeClr val="tx2"/>
                </a:solidFill>
                <a:latin typeface="Trebuchet MS" panose="020B0603020202020204" pitchFamily="34" charset="0"/>
              </a:rPr>
              <a:pPr algn="r"/>
              <a:t>6</a:t>
            </a:fld>
            <a:endParaRPr lang="ru-RU" sz="11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04801" y="11953"/>
            <a:ext cx="875968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latin typeface="Trebuchet MS" panose="020B0603020202020204" pitchFamily="34" charset="0"/>
              </a:rPr>
              <a:t>В России есть опыт создания элементов современной Фабрики Будущего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55010"/>
            <a:ext cx="11732029" cy="3830630"/>
          </a:xfrm>
          <a:prstGeom prst="rect">
            <a:avLst/>
          </a:prstGeom>
        </p:spPr>
      </p:pic>
      <p:sp>
        <p:nvSpPr>
          <p:cNvPr id="181" name="Прямоугольник 180"/>
          <p:cNvSpPr/>
          <p:nvPr/>
        </p:nvSpPr>
        <p:spPr>
          <a:xfrm>
            <a:off x="1180409" y="1227428"/>
            <a:ext cx="2233353" cy="526550"/>
          </a:xfrm>
          <a:prstGeom prst="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1" tIns="45475" rIns="90951" bIns="45475" rtlCol="0" anchor="ctr"/>
          <a:lstStyle/>
          <a:p>
            <a:pPr algn="ctr" defTabSz="981399"/>
            <a:r>
              <a:rPr lang="en-US" sz="1500" b="1" dirty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500" b="1" dirty="0" smtClean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en-US" sz="1500" b="1" dirty="0">
              <a:solidFill>
                <a:srgbClr val="645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106579" y="1227428"/>
            <a:ext cx="2128471" cy="5248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1" tIns="45475" rIns="90951" bIns="45475" rtlCol="0" anchor="ctr"/>
          <a:lstStyle/>
          <a:p>
            <a:pPr algn="ctr" defTabSz="981399"/>
            <a:r>
              <a:rPr lang="en-US" sz="1500" b="1" dirty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500" b="1" dirty="0" smtClean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ru-RU" sz="1500" b="1" dirty="0">
              <a:solidFill>
                <a:srgbClr val="645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8876593" y="1215034"/>
            <a:ext cx="2241688" cy="514525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51" tIns="45475" rIns="90951" bIns="45475" rtlCol="0" anchor="ctr"/>
          <a:lstStyle/>
          <a:p>
            <a:pPr algn="ctr" defTabSz="981399"/>
            <a:r>
              <a:rPr lang="en-US" sz="1500" b="1" dirty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US" sz="1500" b="1" dirty="0" smtClean="0">
                <a:solidFill>
                  <a:srgbClr val="645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ru-RU" sz="1500" b="1" dirty="0">
              <a:solidFill>
                <a:srgbClr val="645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5812382"/>
            <a:ext cx="1129976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Automotive Digital-Smart-Virtual Factory </a:t>
            </a:r>
            <a:r>
              <a:rPr lang="en-US" sz="2000" b="1" dirty="0"/>
              <a:t>of the </a:t>
            </a:r>
            <a:r>
              <a:rPr lang="en-US" sz="2000" b="1" dirty="0" smtClean="0"/>
              <a:t>Future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1100" b="1" dirty="0" smtClean="0"/>
              <a:t>(реализуется совместно Инжиниринговым центром «Центр компьютерного инжиниринга» СПбПУ, </a:t>
            </a:r>
            <a:br>
              <a:rPr lang="ru-RU" sz="1100" b="1" dirty="0" smtClean="0"/>
            </a:br>
            <a:r>
              <a:rPr lang="ru-RU" sz="1100" b="1" dirty="0" smtClean="0"/>
              <a:t>Институтом передовых производственных технологий СПбПУ, </a:t>
            </a:r>
            <a:br>
              <a:rPr lang="ru-RU" sz="1100" b="1" dirty="0" smtClean="0"/>
            </a:br>
            <a:r>
              <a:rPr lang="ru-RU" sz="1100" b="1" dirty="0" smtClean="0"/>
              <a:t>ООО «Политех-Инжиниринг</a:t>
            </a:r>
            <a:r>
              <a:rPr lang="ru-RU" sz="1100" b="1" dirty="0"/>
              <a:t>» </a:t>
            </a:r>
            <a:r>
              <a:rPr lang="ru-RU" sz="1100" b="1" dirty="0" smtClean="0"/>
              <a:t>и ООО </a:t>
            </a:r>
            <a:r>
              <a:rPr lang="ru-RU" sz="1100" b="1" dirty="0"/>
              <a:t>Лаборатория "Вычислительная механика" (CompMechLab</a:t>
            </a:r>
            <a:r>
              <a:rPr lang="ru-RU" sz="1100" b="1" dirty="0" smtClean="0"/>
              <a:t>®</a:t>
            </a:r>
            <a:r>
              <a:rPr lang="en-US" sz="1100" b="1" dirty="0" smtClean="0"/>
              <a:t>)</a:t>
            </a:r>
            <a:r>
              <a:rPr lang="ru-RU" sz="1100" b="1" dirty="0" smtClean="0"/>
              <a:t>            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953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Научно-исследовательские проекты «5-100»</a:t>
            </a:r>
          </a:p>
        </p:txBody>
      </p:sp>
      <p:sp>
        <p:nvSpPr>
          <p:cNvPr id="4" name="Номер слайда 10"/>
          <p:cNvSpPr txBox="1">
            <a:spLocks/>
          </p:cNvSpPr>
          <p:nvPr/>
        </p:nvSpPr>
        <p:spPr>
          <a:xfrm>
            <a:off x="8610600" y="57652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fld id="{2516DAA9-D3D2-4384-B4EA-BC14FB3332B9}" type="slidenum">
              <a:rPr lang="ru-RU" sz="2000" smtClean="0"/>
              <a:pPr/>
              <a:t>7</a:t>
            </a:fld>
            <a:endParaRPr lang="ru-RU" sz="20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6620" y="1651979"/>
            <a:ext cx="0" cy="34560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55234" y="990310"/>
            <a:ext cx="386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Требования к проектам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2745" y="990310"/>
            <a:ext cx="4500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Преимущества получат проекты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954" y="1571153"/>
            <a:ext cx="55010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b="1" u="sng" dirty="0"/>
              <a:t>Связь с научными тематиками САЕ, получившими поддержку</a:t>
            </a:r>
            <a:r>
              <a:rPr lang="ru-RU" sz="1800" dirty="0"/>
              <a:t> (должен быть инициирован соответсвующей САЕ)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1800" dirty="0"/>
              <a:t>Новизна и актуальность научного исследования, </a:t>
            </a:r>
            <a:r>
              <a:rPr lang="ru-RU" sz="1800" b="1" u="sng" dirty="0"/>
              <a:t>соответствие глобальной научной повестке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Мировая значимость и/или </a:t>
            </a:r>
            <a:r>
              <a:rPr lang="ru-RU" sz="1800" b="1" u="sng" dirty="0"/>
              <a:t>превосходство результатов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u="sng" dirty="0"/>
              <a:t>Создание центров превосходства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/>
              <a:t>Не менее </a:t>
            </a:r>
            <a:r>
              <a:rPr lang="ru-RU" sz="1800" b="1" u="sng" dirty="0"/>
              <a:t>50 % софинансирования </a:t>
            </a:r>
            <a:r>
              <a:rPr lang="ru-RU" sz="1800" dirty="0"/>
              <a:t>от университета и партнеров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986" y="1571153"/>
            <a:ext cx="567426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1800" dirty="0"/>
              <a:t>Реализуемые совместно: </a:t>
            </a:r>
          </a:p>
          <a:p>
            <a:pPr marL="234950" lvl="0" indent="-23495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800" dirty="0"/>
              <a:t>С</a:t>
            </a:r>
            <a:r>
              <a:rPr lang="ru-RU" sz="1800" b="1" dirty="0"/>
              <a:t> ведущими мировыми  университетами</a:t>
            </a:r>
            <a:r>
              <a:rPr lang="ru-RU" sz="1800" dirty="0"/>
              <a:t> (TOP-100 предметных рейтингов THE, QS или ARWU)</a:t>
            </a:r>
          </a:p>
          <a:p>
            <a:pPr marL="234950" lvl="0" indent="-23495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800" dirty="0"/>
              <a:t>С </a:t>
            </a:r>
            <a:r>
              <a:rPr lang="ru-RU" sz="1800" b="1" u="sng" dirty="0"/>
              <a:t>международными исследовательскими организациями</a:t>
            </a:r>
            <a:r>
              <a:rPr lang="ru-RU" sz="1800" dirty="0"/>
              <a:t> в рамках крупных проектов</a:t>
            </a:r>
          </a:p>
          <a:p>
            <a:pPr marL="234950" lvl="0" indent="-23495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800" dirty="0"/>
              <a:t>С </a:t>
            </a:r>
            <a:r>
              <a:rPr lang="ru-RU" sz="1800" b="1" u="sng" dirty="0"/>
              <a:t>крупными индустриальными партнерами </a:t>
            </a:r>
            <a:r>
              <a:rPr lang="ru-RU" sz="1800" dirty="0"/>
              <a:t>в рамках долгосрочных программ сотрудничества</a:t>
            </a:r>
          </a:p>
          <a:p>
            <a:pPr marL="234950" lvl="0" indent="-23495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800" dirty="0"/>
              <a:t>С </a:t>
            </a:r>
            <a:r>
              <a:rPr lang="ru-RU" sz="1800" b="1" u="sng" dirty="0"/>
              <a:t>другими университетами-участниками проекта повышения конкурентоспособности</a:t>
            </a:r>
            <a:r>
              <a:rPr lang="ru-RU" sz="1800" dirty="0"/>
              <a:t>, в том числе другими САЕ, получившими поддержку </a:t>
            </a:r>
          </a:p>
          <a:p>
            <a:pPr marL="234950" indent="-234950">
              <a:buFont typeface="+mj-lt"/>
              <a:buAutoNum type="arabicPeriod"/>
            </a:pPr>
            <a:endParaRPr lang="ru-RU" sz="1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10335" y="5206680"/>
            <a:ext cx="11212287" cy="192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65050" y="1470828"/>
            <a:ext cx="11212287" cy="192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671" y="5207000"/>
            <a:ext cx="10876665" cy="10156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800" b="1" i="1" u="sng" dirty="0">
                <a:solidFill>
                  <a:srgbClr val="C00000"/>
                </a:solidFill>
              </a:rPr>
              <a:t>Принципиально: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исключение дублирования с другими проектами университета, реализуемыми при поддержке Министерства: Постановления №№ 218 и 220, инжиниринговые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55727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3058" y="-9435"/>
            <a:ext cx="6124310" cy="874143"/>
          </a:xfrm>
        </p:spPr>
        <p:txBody>
          <a:bodyPr/>
          <a:lstStyle/>
          <a:p>
            <a:r>
              <a:rPr lang="ru-RU" dirty="0"/>
              <a:t>УКРУПНЕННЫЙ ПЛАН РАБОТ НА 2016 г.</a:t>
            </a:r>
            <a:endParaRPr lang="en-GB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121888" y="1549707"/>
            <a:ext cx="2115129" cy="120827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130552" y="1412448"/>
            <a:ext cx="1703210" cy="425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just">
              <a:spcAft>
                <a:spcPts val="600"/>
              </a:spcAft>
              <a:buNone/>
            </a:pPr>
            <a:r>
              <a:rPr lang="ru-RU" sz="1200" dirty="0">
                <a:solidFill>
                  <a:schemeClr val="tx2"/>
                </a:solidFill>
              </a:rPr>
              <a:t>Формирование органов управления</a:t>
            </a:r>
            <a:endParaRPr lang="en-GB" sz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645751"/>
              </p:ext>
            </p:extLst>
          </p:nvPr>
        </p:nvGraphicFramePr>
        <p:xfrm>
          <a:off x="3121888" y="975735"/>
          <a:ext cx="7486073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439">
                  <a:extLst>
                    <a:ext uri="{9D8B030D-6E8A-4147-A177-3AD203B41FA5}">
                      <a16:colId xmlns="" xmlns:a16="http://schemas.microsoft.com/office/drawing/2014/main" val="2899455381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3531375430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2961398073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1022170081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2890058320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3870237717"/>
                    </a:ext>
                  </a:extLst>
                </a:gridCol>
                <a:gridCol w="1069439">
                  <a:extLst>
                    <a:ext uri="{9D8B030D-6E8A-4147-A177-3AD203B41FA5}">
                      <a16:colId xmlns="" xmlns:a16="http://schemas.microsoft.com/office/drawing/2014/main" val="2350159346"/>
                    </a:ext>
                  </a:extLst>
                </a:gridCol>
              </a:tblGrid>
              <a:tr h="2775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июнь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июль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август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декабрь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1288725"/>
                  </a:ext>
                </a:extLst>
              </a:tr>
            </a:tbl>
          </a:graphicData>
        </a:graphic>
      </p:graphicFrame>
      <p:sp>
        <p:nvSpPr>
          <p:cNvPr id="7" name="Объект 1"/>
          <p:cNvSpPr txBox="1">
            <a:spLocks/>
          </p:cNvSpPr>
          <p:nvPr/>
        </p:nvSpPr>
        <p:spPr>
          <a:xfrm>
            <a:off x="1130551" y="1952546"/>
            <a:ext cx="2170545" cy="425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>
              <a:spcAft>
                <a:spcPts val="600"/>
              </a:spcAft>
              <a:buNone/>
            </a:pPr>
            <a:r>
              <a:rPr lang="ru-RU" sz="1200" dirty="0">
                <a:solidFill>
                  <a:schemeClr val="tx2"/>
                </a:solidFill>
              </a:rPr>
              <a:t>Размещение основных подразделений в НИК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36023" y="2060733"/>
            <a:ext cx="4233722" cy="109071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130552" y="2457039"/>
            <a:ext cx="1703209" cy="425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just">
              <a:spcAft>
                <a:spcPts val="600"/>
              </a:spcAft>
              <a:buNone/>
            </a:pPr>
            <a:r>
              <a:rPr lang="ru-RU" sz="1200" dirty="0">
                <a:solidFill>
                  <a:schemeClr val="tx2"/>
                </a:solidFill>
              </a:rPr>
              <a:t>Передача </a:t>
            </a:r>
            <a:r>
              <a:rPr lang="ru-RU" sz="1200" dirty="0" err="1">
                <a:solidFill>
                  <a:schemeClr val="tx2"/>
                </a:solidFill>
              </a:rPr>
              <a:t>МТБ</a:t>
            </a:r>
            <a:r>
              <a:rPr lang="ru-RU" sz="1200" dirty="0">
                <a:solidFill>
                  <a:schemeClr val="tx2"/>
                </a:solidFill>
              </a:rPr>
              <a:t> в </a:t>
            </a:r>
            <a:r>
              <a:rPr lang="ru-RU" sz="1200" dirty="0" err="1">
                <a:solidFill>
                  <a:schemeClr val="tx2"/>
                </a:solidFill>
              </a:rPr>
              <a:t>САЕ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>
                <a:solidFill>
                  <a:schemeClr val="tx2"/>
                </a:solidFill>
              </a:rPr>
              <a:t>ЦП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>
                <a:solidFill>
                  <a:schemeClr val="tx2"/>
                </a:solidFill>
              </a:rPr>
              <a:t>ППТ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1120" y="2600849"/>
            <a:ext cx="4350331" cy="137847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75926" y="3069698"/>
            <a:ext cx="2443922" cy="11957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just">
              <a:spcAft>
                <a:spcPts val="600"/>
              </a:spcAft>
              <a:buNone/>
            </a:pPr>
            <a:r>
              <a:rPr lang="ru-RU" sz="1200" dirty="0">
                <a:solidFill>
                  <a:schemeClr val="tx2"/>
                </a:solidFill>
              </a:rPr>
              <a:t>Развитие образовательной деятельности: </a:t>
            </a:r>
            <a:r>
              <a:rPr lang="ru-RU" sz="1050" dirty="0" err="1">
                <a:solidFill>
                  <a:schemeClr val="tx2"/>
                </a:solidFill>
              </a:rPr>
              <a:t>СОС</a:t>
            </a:r>
            <a:r>
              <a:rPr lang="ru-RU" sz="1050" dirty="0">
                <a:solidFill>
                  <a:schemeClr val="tx2"/>
                </a:solidFill>
              </a:rPr>
              <a:t>, Аккредитация, Двойные дипломы, </a:t>
            </a:r>
            <a:r>
              <a:rPr lang="ru-RU" sz="1050" dirty="0" err="1">
                <a:solidFill>
                  <a:schemeClr val="tx2"/>
                </a:solidFill>
              </a:rPr>
              <a:t>МООС</a:t>
            </a:r>
            <a:r>
              <a:rPr lang="ru-RU" sz="1050" dirty="0">
                <a:solidFill>
                  <a:schemeClr val="tx2"/>
                </a:solidFill>
              </a:rPr>
              <a:t>, новые подходы в образовании, Олимпиада </a:t>
            </a:r>
            <a:r>
              <a:rPr lang="ru-RU" sz="1050" dirty="0" err="1">
                <a:solidFill>
                  <a:schemeClr val="tx2"/>
                </a:solidFill>
              </a:rPr>
              <a:t>НТИ</a:t>
            </a:r>
            <a:r>
              <a:rPr lang="ru-RU" sz="1050" dirty="0">
                <a:solidFill>
                  <a:schemeClr val="tx2"/>
                </a:solidFill>
              </a:rPr>
              <a:t>, 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236023" y="3569572"/>
            <a:ext cx="6191345" cy="147638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375926" y="4221837"/>
            <a:ext cx="2443922" cy="9329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just">
              <a:spcAft>
                <a:spcPts val="600"/>
              </a:spcAft>
              <a:buNone/>
            </a:pPr>
            <a:r>
              <a:rPr lang="ru-RU" sz="1200" dirty="0">
                <a:solidFill>
                  <a:schemeClr val="tx2"/>
                </a:solidFill>
              </a:rPr>
              <a:t>«Полигоны-демонстраторы», разработка и доведение до реализации технологий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TRL7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3768433" y="4688316"/>
            <a:ext cx="6658936" cy="140442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376214" y="6178933"/>
            <a:ext cx="3149600" cy="2234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 algn="just">
              <a:spcAft>
                <a:spcPts val="600"/>
              </a:spcAft>
              <a:buNone/>
            </a:pPr>
            <a:r>
              <a:rPr lang="ru-RU" sz="1200" dirty="0" err="1">
                <a:solidFill>
                  <a:schemeClr val="tx2"/>
                </a:solidFill>
              </a:rPr>
              <a:t>НТИ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>
                <a:solidFill>
                  <a:schemeClr val="tx2"/>
                </a:solidFill>
              </a:rPr>
              <a:t>ППТ</a:t>
            </a:r>
            <a:r>
              <a:rPr lang="ru-RU" sz="1200" dirty="0">
                <a:solidFill>
                  <a:schemeClr val="tx2"/>
                </a:solidFill>
              </a:rPr>
              <a:t> «</a:t>
            </a:r>
            <a:r>
              <a:rPr lang="ru-RU" sz="1200" dirty="0" err="1">
                <a:solidFill>
                  <a:schemeClr val="tx2"/>
                </a:solidFill>
              </a:rPr>
              <a:t>ТехНэт</a:t>
            </a:r>
            <a:r>
              <a:rPr lang="ru-RU" sz="1200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3172688" y="6203354"/>
            <a:ext cx="7254681" cy="119134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375926" y="5355167"/>
            <a:ext cx="2457836" cy="636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531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99" indent="0">
              <a:spcAft>
                <a:spcPts val="600"/>
              </a:spcAft>
              <a:buNone/>
            </a:pPr>
            <a:r>
              <a:rPr lang="ru-RU" sz="1200" dirty="0"/>
              <a:t>Национальный центр тестирования, верификации, </a:t>
            </a:r>
            <a:r>
              <a:rPr lang="ru-RU" sz="1200" dirty="0" err="1"/>
              <a:t>валидации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768433" y="5664687"/>
            <a:ext cx="6658936" cy="140442"/>
          </a:xfrm>
          <a:prstGeom prst="homePlate">
            <a:avLst/>
          </a:prstGeom>
          <a:solidFill>
            <a:srgbClr val="46B654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740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olytech-43" id="{9A460D0A-6C14-C94F-BBE8-3EE0A4029E07}" vid="{8584E016-AE18-9B41-80FF-BC88C17723AD}"/>
    </a:ext>
  </a:extLst>
</a:theme>
</file>

<file path=ppt/theme/theme2.xml><?xml version="1.0" encoding="utf-8"?>
<a:theme xmlns:a="http://schemas.openxmlformats.org/drawingml/2006/main" name="Custom Design">
  <a:themeElements>
    <a:clrScheme name="Autodes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58A8"/>
      </a:accent1>
      <a:accent2>
        <a:srgbClr val="87BC40"/>
      </a:accent2>
      <a:accent3>
        <a:srgbClr val="32BCAD"/>
      </a:accent3>
      <a:accent4>
        <a:srgbClr val="0696D7"/>
      </a:accent4>
      <a:accent5>
        <a:srgbClr val="005E30"/>
      </a:accent5>
      <a:accent6>
        <a:srgbClr val="007272"/>
      </a:accent6>
      <a:hlink>
        <a:srgbClr val="007272"/>
      </a:hlink>
      <a:folHlink>
        <a:srgbClr val="00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olytech-43" id="{9A460D0A-6C14-C94F-BBE8-3EE0A4029E07}" vid="{FD3392EC-DF04-5148-BE1D-1CC33D1739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polytech-43</Template>
  <TotalTime>4497</TotalTime>
  <Words>1061</Words>
  <Application>Microsoft Office PowerPoint</Application>
  <PresentationFormat>Custom</PresentationFormat>
  <Paragraphs>231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presentation</vt:lpstr>
      <vt:lpstr>Custom Design</vt:lpstr>
      <vt:lpstr>САЕ Центр превосходства «Передовые производственные технологии»</vt:lpstr>
      <vt:lpstr>ЦЕЛИ И ЗАДАЧИ САЕ ЦП «ППТ»</vt:lpstr>
      <vt:lpstr>СТРУКТУРА И РЕСУРСНОЕ ОБЕСПЕЧЕНИЕ</vt:lpstr>
      <vt:lpstr>НАУЧНО-ИССЛЕДОВАТЕЛЬСКИЕ И ОБРАЗОВАТЕЛЬНЫЕ НАПРАВЛЕНИЯ  САЕ ЦП «ППТ»</vt:lpstr>
      <vt:lpstr>PowerPoint Presentation</vt:lpstr>
      <vt:lpstr>PowerPoint Presentation</vt:lpstr>
      <vt:lpstr>Научно-исследовательские проекты «5-100»</vt:lpstr>
      <vt:lpstr>УКРУПНЕННЫЙ ПЛАН РАБОТ НА 2016 г.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Ректорское совещание</dc:title>
  <dc:subject>П-5-100</dc:subject>
  <dc:creator>Салкуцан С.</dc:creator>
  <cp:keywords>САЕ</cp:keywords>
  <dc:description>Presentation is formatted to display Arial font</dc:description>
  <cp:lastModifiedBy>WebT</cp:lastModifiedBy>
  <cp:revision>423</cp:revision>
  <cp:lastPrinted>2016-06-01T07:52:47Z</cp:lastPrinted>
  <dcterms:created xsi:type="dcterms:W3CDTF">2015-11-26T00:47:35Z</dcterms:created>
  <dcterms:modified xsi:type="dcterms:W3CDTF">2016-06-22T10:00:02Z</dcterms:modified>
</cp:coreProperties>
</file>