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30"/>
  </p:notesMasterIdLst>
  <p:sldIdLst>
    <p:sldId id="259" r:id="rId8"/>
    <p:sldId id="288" r:id="rId9"/>
    <p:sldId id="305" r:id="rId10"/>
    <p:sldId id="306" r:id="rId11"/>
    <p:sldId id="296" r:id="rId12"/>
    <p:sldId id="297" r:id="rId13"/>
    <p:sldId id="298" r:id="rId14"/>
    <p:sldId id="299" r:id="rId15"/>
    <p:sldId id="300" r:id="rId16"/>
    <p:sldId id="301" r:id="rId17"/>
    <p:sldId id="269" r:id="rId18"/>
    <p:sldId id="295" r:id="rId19"/>
    <p:sldId id="307" r:id="rId20"/>
    <p:sldId id="276" r:id="rId21"/>
    <p:sldId id="279" r:id="rId22"/>
    <p:sldId id="280" r:id="rId23"/>
    <p:sldId id="281" r:id="rId24"/>
    <p:sldId id="308" r:id="rId25"/>
    <p:sldId id="283" r:id="rId26"/>
    <p:sldId id="303" r:id="rId27"/>
    <p:sldId id="304" r:id="rId28"/>
    <p:sldId id="294" r:id="rId29"/>
  </p:sldIdLst>
  <p:sldSz cx="9906000" cy="6858000" type="A4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AB1D4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1474" autoAdjust="0"/>
  </p:normalViewPr>
  <p:slideViewPr>
    <p:cSldViewPr>
      <p:cViewPr varScale="1">
        <p:scale>
          <a:sx n="67" d="100"/>
          <a:sy n="67" d="100"/>
        </p:scale>
        <p:origin x="-1338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&#1044;&#1072;&#1085;&#1085;&#1099;&#1077;%20&#1079;&#1072;%202013%20&#1087;&#1086;%20&#1048;&#1060;&#1053;&#1080;&#1058;%20(1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G:\&#1044;&#1072;&#1085;&#1085;&#1099;&#1077;%20&#1079;&#1072;%202013%20&#1087;&#1086;%20&#1048;&#1060;&#1053;&#1080;&#1058;%20(1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G:\&#1044;&#1072;&#1085;&#1085;&#1099;&#1077;%20&#1079;&#1072;%202013%20&#1087;&#1086;%20&#1048;&#1060;&#1053;&#1080;&#1058;%20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99327714735092"/>
          <c:y val="8.1022904361977802E-2"/>
          <c:w val="0.8796829048379381"/>
          <c:h val="0.77272795515213022"/>
        </c:manualLayout>
      </c:layout>
      <c:barChart>
        <c:barDir val="col"/>
        <c:grouping val="stacked"/>
        <c:varyColors val="0"/>
        <c:ser>
          <c:idx val="0"/>
          <c:order val="0"/>
          <c:tx>
            <c:v>НИОКР</c:v>
          </c:tx>
          <c:invertIfNegative val="0"/>
          <c:cat>
            <c:strRef>
              <c:f>'фин. соодные данные и диаграммы'!$B$4:$B$19</c:f>
              <c:strCache>
                <c:ptCount val="16"/>
                <c:pt idx="0">
                  <c:v>ФП</c:v>
                </c:pt>
                <c:pt idx="1">
                  <c:v>КИ</c:v>
                </c:pt>
                <c:pt idx="2">
                  <c:v>ФиТН</c:v>
                </c:pt>
                <c:pt idx="3">
                  <c:v>ЭФ</c:v>
                </c:pt>
                <c:pt idx="4">
                  <c:v>ЭЯФ</c:v>
                </c:pt>
                <c:pt idx="5">
                  <c:v>ТФ</c:v>
                </c:pt>
                <c:pt idx="6">
                  <c:v>БФ</c:v>
                </c:pt>
                <c:pt idx="7">
                  <c:v>РФ</c:v>
                </c:pt>
                <c:pt idx="8">
                  <c:v>КЭ</c:v>
                </c:pt>
                <c:pt idx="9">
                  <c:v>ФЭ</c:v>
                </c:pt>
                <c:pt idx="10">
                  <c:v>РЭСЗИ</c:v>
                </c:pt>
                <c:pt idx="11">
                  <c:v>РТиТК</c:v>
                </c:pt>
                <c:pt idx="12">
                  <c:v>ИЭ</c:v>
                </c:pt>
                <c:pt idx="13">
                  <c:v>ФПиНЭ</c:v>
                </c:pt>
                <c:pt idx="14">
                  <c:v>ФХБКиМТ</c:v>
                </c:pt>
                <c:pt idx="15">
                  <c:v>ФХОМБ</c:v>
                </c:pt>
              </c:strCache>
            </c:strRef>
          </c:cat>
          <c:val>
            <c:numRef>
              <c:f>'фин. соодные данные и диаграммы'!$L$4:$L$19</c:f>
              <c:numCache>
                <c:formatCode>0.00</c:formatCode>
                <c:ptCount val="16"/>
                <c:pt idx="0">
                  <c:v>635.18181818181813</c:v>
                </c:pt>
                <c:pt idx="1">
                  <c:v>0</c:v>
                </c:pt>
                <c:pt idx="2">
                  <c:v>438.58823529411762</c:v>
                </c:pt>
                <c:pt idx="3">
                  <c:v>12.813132955974842</c:v>
                </c:pt>
                <c:pt idx="4">
                  <c:v>204.13114754098362</c:v>
                </c:pt>
                <c:pt idx="5">
                  <c:v>381.62318181818176</c:v>
                </c:pt>
                <c:pt idx="6">
                  <c:v>109.80392156862744</c:v>
                </c:pt>
                <c:pt idx="7">
                  <c:v>330.14031500000004</c:v>
                </c:pt>
                <c:pt idx="8">
                  <c:v>492.75362318840581</c:v>
                </c:pt>
                <c:pt idx="9">
                  <c:v>422.95041206896548</c:v>
                </c:pt>
                <c:pt idx="10">
                  <c:v>2023.2794366197184</c:v>
                </c:pt>
                <c:pt idx="11">
                  <c:v>255.76923076923077</c:v>
                </c:pt>
                <c:pt idx="12">
                  <c:v>235.71428571428572</c:v>
                </c:pt>
                <c:pt idx="13">
                  <c:v>557.34693877551024</c:v>
                </c:pt>
                <c:pt idx="14">
                  <c:v>0</c:v>
                </c:pt>
                <c:pt idx="15">
                  <c:v>88.129032258064512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7665152"/>
        <c:axId val="138097024"/>
      </c:barChart>
      <c:catAx>
        <c:axId val="137665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8097024"/>
        <c:crosses val="autoZero"/>
        <c:auto val="1"/>
        <c:lblAlgn val="ctr"/>
        <c:lblOffset val="100"/>
        <c:noMultiLvlLbl val="0"/>
      </c:catAx>
      <c:valAx>
        <c:axId val="1380970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400" b="1">
                    <a:latin typeface="Times New Roman" pitchFamily="18" charset="0"/>
                    <a:cs typeface="Times New Roman" pitchFamily="18" charset="0"/>
                  </a:rPr>
                  <a:t>Объем , тыс.</a:t>
                </a:r>
                <a:r>
                  <a:rPr lang="ru-RU" sz="1400" b="1" baseline="0">
                    <a:latin typeface="Times New Roman" pitchFamily="18" charset="0"/>
                    <a:cs typeface="Times New Roman" pitchFamily="18" charset="0"/>
                  </a:rPr>
                  <a:t> руб. / 1 ППС (на 1 ставку)</a:t>
                </a:r>
                <a:endParaRPr lang="ru-RU" sz="1400" b="1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37665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205736766116989E-2"/>
          <c:y val="3.9082832766709583E-2"/>
          <c:w val="0.89209037887045439"/>
          <c:h val="0.80179361701100826"/>
        </c:manualLayout>
      </c:layout>
      <c:barChart>
        <c:barDir val="col"/>
        <c:grouping val="clustered"/>
        <c:varyColors val="0"/>
        <c:ser>
          <c:idx val="0"/>
          <c:order val="0"/>
          <c:tx>
            <c:v>ожидается за 2013 год</c:v>
          </c:tx>
          <c:invertIfNegative val="0"/>
          <c:cat>
            <c:strRef>
              <c:f>'публикации-кратко'!$B$5:$B$20</c:f>
              <c:strCache>
                <c:ptCount val="16"/>
                <c:pt idx="0">
                  <c:v>ФП</c:v>
                </c:pt>
                <c:pt idx="1">
                  <c:v>КИ</c:v>
                </c:pt>
                <c:pt idx="2">
                  <c:v>ФиТН</c:v>
                </c:pt>
                <c:pt idx="3">
                  <c:v>ЭФ</c:v>
                </c:pt>
                <c:pt idx="4">
                  <c:v>ЭЯФ</c:v>
                </c:pt>
                <c:pt idx="5">
                  <c:v>ТФ</c:v>
                </c:pt>
                <c:pt idx="6">
                  <c:v>БФ</c:v>
                </c:pt>
                <c:pt idx="7">
                  <c:v>РФ</c:v>
                </c:pt>
                <c:pt idx="8">
                  <c:v>КЭ</c:v>
                </c:pt>
                <c:pt idx="9">
                  <c:v>ФЭ</c:v>
                </c:pt>
                <c:pt idx="10">
                  <c:v>РЭСЗИ</c:v>
                </c:pt>
                <c:pt idx="11">
                  <c:v>РТиТК</c:v>
                </c:pt>
                <c:pt idx="12">
                  <c:v>ИЭ</c:v>
                </c:pt>
                <c:pt idx="13">
                  <c:v>ФПиНЭ</c:v>
                </c:pt>
                <c:pt idx="14">
                  <c:v>ФХБКиМТ</c:v>
                </c:pt>
                <c:pt idx="15">
                  <c:v>ФХОМБ</c:v>
                </c:pt>
              </c:strCache>
            </c:strRef>
          </c:cat>
          <c:val>
            <c:numRef>
              <c:f>'публикации-кратко'!$G$5:$G$20</c:f>
              <c:numCache>
                <c:formatCode>0.00</c:formatCode>
                <c:ptCount val="16"/>
                <c:pt idx="0">
                  <c:v>1.9090909090909092</c:v>
                </c:pt>
                <c:pt idx="1">
                  <c:v>2.1176470588235294</c:v>
                </c:pt>
                <c:pt idx="2">
                  <c:v>2.1176470588235294</c:v>
                </c:pt>
                <c:pt idx="3">
                  <c:v>0.51572327044025157</c:v>
                </c:pt>
                <c:pt idx="4">
                  <c:v>1.2459016393442623</c:v>
                </c:pt>
                <c:pt idx="5">
                  <c:v>2.3636363636363638</c:v>
                </c:pt>
                <c:pt idx="6">
                  <c:v>2.1176470588235294</c:v>
                </c:pt>
                <c:pt idx="7">
                  <c:v>0.32142857142857145</c:v>
                </c:pt>
                <c:pt idx="8">
                  <c:v>0.75362318840579712</c:v>
                </c:pt>
                <c:pt idx="9">
                  <c:v>0.51724137931034486</c:v>
                </c:pt>
                <c:pt idx="10">
                  <c:v>0.11267605633802817</c:v>
                </c:pt>
                <c:pt idx="11">
                  <c:v>3.8461538461538464E-2</c:v>
                </c:pt>
                <c:pt idx="12">
                  <c:v>0.6428571428571429</c:v>
                </c:pt>
                <c:pt idx="13">
                  <c:v>0.61224489795918369</c:v>
                </c:pt>
                <c:pt idx="14">
                  <c:v>0.1</c:v>
                </c:pt>
                <c:pt idx="15">
                  <c:v>0.25806451612903225</c:v>
                </c:pt>
              </c:numCache>
            </c:numRef>
          </c:val>
        </c:ser>
        <c:ser>
          <c:idx val="1"/>
          <c:order val="1"/>
          <c:tx>
            <c:v>уже есть в Scopus/WoS</c:v>
          </c:tx>
          <c:invertIfNegative val="0"/>
          <c:cat>
            <c:strRef>
              <c:f>'публикации-кратко'!$B$5:$B$20</c:f>
              <c:strCache>
                <c:ptCount val="16"/>
                <c:pt idx="0">
                  <c:v>ФП</c:v>
                </c:pt>
                <c:pt idx="1">
                  <c:v>КИ</c:v>
                </c:pt>
                <c:pt idx="2">
                  <c:v>ФиТН</c:v>
                </c:pt>
                <c:pt idx="3">
                  <c:v>ЭФ</c:v>
                </c:pt>
                <c:pt idx="4">
                  <c:v>ЭЯФ</c:v>
                </c:pt>
                <c:pt idx="5">
                  <c:v>ТФ</c:v>
                </c:pt>
                <c:pt idx="6">
                  <c:v>БФ</c:v>
                </c:pt>
                <c:pt idx="7">
                  <c:v>РФ</c:v>
                </c:pt>
                <c:pt idx="8">
                  <c:v>КЭ</c:v>
                </c:pt>
                <c:pt idx="9">
                  <c:v>ФЭ</c:v>
                </c:pt>
                <c:pt idx="10">
                  <c:v>РЭСЗИ</c:v>
                </c:pt>
                <c:pt idx="11">
                  <c:v>РТиТК</c:v>
                </c:pt>
                <c:pt idx="12">
                  <c:v>ИЭ</c:v>
                </c:pt>
                <c:pt idx="13">
                  <c:v>ФПиНЭ</c:v>
                </c:pt>
                <c:pt idx="14">
                  <c:v>ФХБКиМТ</c:v>
                </c:pt>
                <c:pt idx="15">
                  <c:v>ФХОМБ</c:v>
                </c:pt>
              </c:strCache>
            </c:strRef>
          </c:cat>
          <c:val>
            <c:numRef>
              <c:f>'публикации-кратко'!$H$5:$H$20</c:f>
              <c:numCache>
                <c:formatCode>0.00</c:formatCode>
                <c:ptCount val="16"/>
                <c:pt idx="0">
                  <c:v>1.6363636363636365</c:v>
                </c:pt>
                <c:pt idx="1">
                  <c:v>1.7647058823529411</c:v>
                </c:pt>
                <c:pt idx="2">
                  <c:v>1.4901960784313726</c:v>
                </c:pt>
                <c:pt idx="3">
                  <c:v>0.32704402515723269</c:v>
                </c:pt>
                <c:pt idx="4">
                  <c:v>1.2459016393442623</c:v>
                </c:pt>
                <c:pt idx="5">
                  <c:v>2.0909090909090908</c:v>
                </c:pt>
                <c:pt idx="6">
                  <c:v>1.4901960784313726</c:v>
                </c:pt>
                <c:pt idx="7">
                  <c:v>0.2857142857142857</c:v>
                </c:pt>
                <c:pt idx="8">
                  <c:v>0.34782608695652173</c:v>
                </c:pt>
                <c:pt idx="9">
                  <c:v>0.37931034482758619</c:v>
                </c:pt>
                <c:pt idx="10">
                  <c:v>0.11267605633802817</c:v>
                </c:pt>
                <c:pt idx="11">
                  <c:v>3.8461538461538464E-2</c:v>
                </c:pt>
                <c:pt idx="12">
                  <c:v>0.5</c:v>
                </c:pt>
                <c:pt idx="13">
                  <c:v>0.44897959183673469</c:v>
                </c:pt>
                <c:pt idx="14">
                  <c:v>0.1</c:v>
                </c:pt>
                <c:pt idx="15">
                  <c:v>0.25806451612903225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145792"/>
        <c:axId val="138147328"/>
      </c:barChart>
      <c:catAx>
        <c:axId val="138145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8147328"/>
        <c:crosses val="autoZero"/>
        <c:auto val="1"/>
        <c:lblAlgn val="ctr"/>
        <c:lblOffset val="100"/>
        <c:noMultiLvlLbl val="0"/>
      </c:catAx>
      <c:valAx>
        <c:axId val="1381473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400">
                    <a:latin typeface="Times New Roman" pitchFamily="18" charset="0"/>
                    <a:cs typeface="Times New Roman" pitchFamily="18" charset="0"/>
                  </a:rPr>
                  <a:t>число</a:t>
                </a:r>
                <a:r>
                  <a:rPr lang="ru-RU" sz="1400" baseline="0">
                    <a:latin typeface="Times New Roman" pitchFamily="18" charset="0"/>
                    <a:cs typeface="Times New Roman" pitchFamily="18" charset="0"/>
                  </a:rPr>
                  <a:t> пуюликаций</a:t>
                </a:r>
                <a:endParaRPr lang="ru-RU" sz="14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38145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589897382231491"/>
          <c:y val="0.29579791640844655"/>
          <c:w val="0.26696392308306438"/>
          <c:h val="0.15644928944048628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528696434859404E-2"/>
          <c:y val="4.1913938574726264E-2"/>
          <c:w val="0.92348836240417731"/>
          <c:h val="0.73819377212055803"/>
        </c:manualLayout>
      </c:layout>
      <c:barChart>
        <c:barDir val="col"/>
        <c:grouping val="clustered"/>
        <c:varyColors val="0"/>
        <c:ser>
          <c:idx val="0"/>
          <c:order val="0"/>
          <c:tx>
            <c:v>НПР без уч. степени до 30 лет</c:v>
          </c:tx>
          <c:invertIfNegative val="0"/>
          <c:cat>
            <c:strRef>
              <c:f>'молодые НПР'!$B$6:$B$21</c:f>
              <c:strCache>
                <c:ptCount val="16"/>
                <c:pt idx="0">
                  <c:v>ФП</c:v>
                </c:pt>
                <c:pt idx="1">
                  <c:v>КИ</c:v>
                </c:pt>
                <c:pt idx="2">
                  <c:v>ФиТН</c:v>
                </c:pt>
                <c:pt idx="3">
                  <c:v>ЭФ</c:v>
                </c:pt>
                <c:pt idx="4">
                  <c:v>ЭЯФ</c:v>
                </c:pt>
                <c:pt idx="5">
                  <c:v>ТФ</c:v>
                </c:pt>
                <c:pt idx="6">
                  <c:v>БФ</c:v>
                </c:pt>
                <c:pt idx="7">
                  <c:v>РФ</c:v>
                </c:pt>
                <c:pt idx="8">
                  <c:v>КЭ</c:v>
                </c:pt>
                <c:pt idx="9">
                  <c:v>ФЭ</c:v>
                </c:pt>
                <c:pt idx="10">
                  <c:v>РЭСЗИ</c:v>
                </c:pt>
                <c:pt idx="11">
                  <c:v>РТиТК</c:v>
                </c:pt>
                <c:pt idx="12">
                  <c:v>ИЭ</c:v>
                </c:pt>
                <c:pt idx="13">
                  <c:v>ФПиНЭ</c:v>
                </c:pt>
                <c:pt idx="14">
                  <c:v>ФХБКиМТ</c:v>
                </c:pt>
                <c:pt idx="15">
                  <c:v>ФХОМБ</c:v>
                </c:pt>
              </c:strCache>
            </c:strRef>
          </c:cat>
          <c:val>
            <c:numRef>
              <c:f>'молодые НПР'!$H$6:$H$21</c:f>
              <c:numCache>
                <c:formatCode>0.00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3.7735849056603774</c:v>
                </c:pt>
                <c:pt idx="4">
                  <c:v>6.557377049180328</c:v>
                </c:pt>
                <c:pt idx="5">
                  <c:v>9.0909090909090917</c:v>
                </c:pt>
                <c:pt idx="6">
                  <c:v>0</c:v>
                </c:pt>
                <c:pt idx="7">
                  <c:v>10.714285714285714</c:v>
                </c:pt>
                <c:pt idx="8">
                  <c:v>17.391304347826086</c:v>
                </c:pt>
                <c:pt idx="9">
                  <c:v>3.4482758620689653</c:v>
                </c:pt>
                <c:pt idx="10">
                  <c:v>33.802816901408448</c:v>
                </c:pt>
                <c:pt idx="11">
                  <c:v>11.538461538461538</c:v>
                </c:pt>
                <c:pt idx="12">
                  <c:v>7.1428571428571432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ser>
          <c:idx val="1"/>
          <c:order val="1"/>
          <c:tx>
            <c:v>к.н. до 35 лет и д.н. до 40 лет</c:v>
          </c:tx>
          <c:invertIfNegative val="0"/>
          <c:cat>
            <c:strRef>
              <c:f>'молодые НПР'!$B$6:$B$21</c:f>
              <c:strCache>
                <c:ptCount val="16"/>
                <c:pt idx="0">
                  <c:v>ФП</c:v>
                </c:pt>
                <c:pt idx="1">
                  <c:v>КИ</c:v>
                </c:pt>
                <c:pt idx="2">
                  <c:v>ФиТН</c:v>
                </c:pt>
                <c:pt idx="3">
                  <c:v>ЭФ</c:v>
                </c:pt>
                <c:pt idx="4">
                  <c:v>ЭЯФ</c:v>
                </c:pt>
                <c:pt idx="5">
                  <c:v>ТФ</c:v>
                </c:pt>
                <c:pt idx="6">
                  <c:v>БФ</c:v>
                </c:pt>
                <c:pt idx="7">
                  <c:v>РФ</c:v>
                </c:pt>
                <c:pt idx="8">
                  <c:v>КЭ</c:v>
                </c:pt>
                <c:pt idx="9">
                  <c:v>ФЭ</c:v>
                </c:pt>
                <c:pt idx="10">
                  <c:v>РЭСЗИ</c:v>
                </c:pt>
                <c:pt idx="11">
                  <c:v>РТиТК</c:v>
                </c:pt>
                <c:pt idx="12">
                  <c:v>ИЭ</c:v>
                </c:pt>
                <c:pt idx="13">
                  <c:v>ФПиНЭ</c:v>
                </c:pt>
                <c:pt idx="14">
                  <c:v>ФХБКиМТ</c:v>
                </c:pt>
                <c:pt idx="15">
                  <c:v>ФХОМБ</c:v>
                </c:pt>
              </c:strCache>
            </c:strRef>
          </c:cat>
          <c:val>
            <c:numRef>
              <c:f>'молодые НПР'!$I$6:$I$21</c:f>
              <c:numCache>
                <c:formatCode>0.00</c:formatCode>
                <c:ptCount val="16"/>
                <c:pt idx="0">
                  <c:v>9.0909090909090917</c:v>
                </c:pt>
                <c:pt idx="1">
                  <c:v>11.764705882352942</c:v>
                </c:pt>
                <c:pt idx="2">
                  <c:v>7.8431372549019605</c:v>
                </c:pt>
                <c:pt idx="3">
                  <c:v>3.7735849056603774</c:v>
                </c:pt>
                <c:pt idx="4">
                  <c:v>0</c:v>
                </c:pt>
                <c:pt idx="5">
                  <c:v>18.181818181818183</c:v>
                </c:pt>
                <c:pt idx="6">
                  <c:v>31.372549019607842</c:v>
                </c:pt>
                <c:pt idx="7">
                  <c:v>7.1428571428571432</c:v>
                </c:pt>
                <c:pt idx="8">
                  <c:v>17.391304347826086</c:v>
                </c:pt>
                <c:pt idx="9">
                  <c:v>6.8965517241379306</c:v>
                </c:pt>
                <c:pt idx="10">
                  <c:v>16.901408450704224</c:v>
                </c:pt>
                <c:pt idx="11">
                  <c:v>0</c:v>
                </c:pt>
                <c:pt idx="12">
                  <c:v>14.285714285714286</c:v>
                </c:pt>
                <c:pt idx="13">
                  <c:v>8.1632653061224492</c:v>
                </c:pt>
                <c:pt idx="15">
                  <c:v>16.129032258064516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081408"/>
        <c:axId val="138082944"/>
      </c:barChart>
      <c:catAx>
        <c:axId val="138081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8082944"/>
        <c:crosses val="autoZero"/>
        <c:auto val="1"/>
        <c:lblAlgn val="ctr"/>
        <c:lblOffset val="100"/>
        <c:noMultiLvlLbl val="0"/>
      </c:catAx>
      <c:valAx>
        <c:axId val="1380829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400">
                    <a:latin typeface="Times New Roman" pitchFamily="18" charset="0"/>
                    <a:cs typeface="Times New Roman" pitchFamily="18" charset="0"/>
                  </a:rPr>
                  <a:t>% от состава ППС (от кол. ставок)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38081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427670073695515"/>
          <c:y val="0.87187210079110977"/>
          <c:w val="0.72208712920786577"/>
          <c:h val="5.8079766028882797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25689551963905E-2"/>
          <c:y val="6.9549018363039034E-2"/>
          <c:w val="0.91295790364412466"/>
          <c:h val="0.8010081398974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30 лет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3399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505FF"/>
              </a:solidFill>
              <a:ln>
                <a:solidFill>
                  <a:srgbClr val="003399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3.0658133566625113E-3"/>
                  <c:y val="8.81889134991315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возрастные категории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 40 лет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CC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20000"/>
              </a:solidFill>
              <a:ln>
                <a:solidFill>
                  <a:srgbClr val="CC0000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3.0658133566624272E-3"/>
                  <c:y val="0.13422811390480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возрастные категории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 50 лет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600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5.6205928909791848E-17"/>
                  <c:y val="9.92125276865231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возрастные категории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 60 лет</c:v>
                </c:pt>
              </c:strCache>
            </c:strRef>
          </c:tx>
          <c:spPr>
            <a:solidFill>
              <a:srgbClr val="A521F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10236141873914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возрастные категории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96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 70 лет</c:v>
                </c:pt>
              </c:strCache>
            </c:strRef>
          </c:tx>
          <c:spPr>
            <a:solidFill>
              <a:srgbClr val="3F8DF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329066783312415E-3"/>
                  <c:y val="0.3527534210346273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возрастные категории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153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 80 лет</c:v>
                </c:pt>
              </c:strCache>
            </c:strRef>
          </c:tx>
          <c:spPr>
            <a:solidFill>
              <a:srgbClr val="FF8F4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0658133566623708E-3"/>
                  <c:y val="0.129202937989950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возрастные категории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923200"/>
        <c:axId val="142410112"/>
      </c:barChart>
      <c:catAx>
        <c:axId val="13792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410112"/>
        <c:crosses val="autoZero"/>
        <c:auto val="1"/>
        <c:lblAlgn val="ctr"/>
        <c:lblOffset val="100"/>
        <c:noMultiLvlLbl val="0"/>
      </c:catAx>
      <c:valAx>
        <c:axId val="1424101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Количество</a:t>
                </a:r>
                <a:r>
                  <a:rPr lang="ru-RU" baseline="0" dirty="0" smtClean="0"/>
                  <a:t> НПР по возрасту  (в годах)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92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680040372175256"/>
          <c:y val="0.9270679421364415"/>
          <c:w val="0.7277154596897446"/>
          <c:h val="5.6396636582471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A64C1E-018E-43DD-879C-2CFAC2515402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F8D7C19-4985-4659-9F08-A7935B37FEDE}">
      <dgm:prSet custT="1"/>
      <dgm:spPr/>
      <dgm:t>
        <a:bodyPr/>
        <a:lstStyle/>
        <a:p>
          <a:pPr algn="l" rtl="0"/>
          <a:r>
            <a:rPr lang="ru-RU" sz="2000" b="1" dirty="0" smtClean="0"/>
            <a:t>Центр приоритетов в области физики полупроводников и нанотехнологий</a:t>
          </a:r>
          <a:endParaRPr lang="ru-RU" sz="2000" dirty="0"/>
        </a:p>
      </dgm:t>
    </dgm:pt>
    <dgm:pt modelId="{610EFA3E-0BC5-472D-BE1A-3647B6703D9A}" type="parTrans" cxnId="{D8089E75-3D7D-4481-9143-480CE8D520BE}">
      <dgm:prSet/>
      <dgm:spPr/>
      <dgm:t>
        <a:bodyPr/>
        <a:lstStyle/>
        <a:p>
          <a:pPr algn="l"/>
          <a:endParaRPr lang="ru-RU" sz="1800"/>
        </a:p>
      </dgm:t>
    </dgm:pt>
    <dgm:pt modelId="{2FF104CB-E024-49CE-AF72-C461220BC162}" type="sibTrans" cxnId="{D8089E75-3D7D-4481-9143-480CE8D520BE}">
      <dgm:prSet/>
      <dgm:spPr/>
      <dgm:t>
        <a:bodyPr/>
        <a:lstStyle/>
        <a:p>
          <a:pPr algn="l"/>
          <a:endParaRPr lang="ru-RU" sz="1800"/>
        </a:p>
      </dgm:t>
    </dgm:pt>
    <dgm:pt modelId="{3CDD3D97-2811-42BA-A058-A055D5A0AFB9}">
      <dgm:prSet custT="1"/>
      <dgm:spPr/>
      <dgm:t>
        <a:bodyPr/>
        <a:lstStyle/>
        <a:p>
          <a:pPr algn="l" rtl="0"/>
          <a:r>
            <a:rPr lang="ru-RU" sz="2000" b="1" dirty="0" smtClean="0"/>
            <a:t>Центр приоритетов в области управляемого термоядерного синтеза</a:t>
          </a:r>
          <a:endParaRPr lang="ru-RU" sz="2000" dirty="0"/>
        </a:p>
      </dgm:t>
    </dgm:pt>
    <dgm:pt modelId="{AD0311E5-2E4B-4FB7-9A43-6857BFE5C4A0}" type="parTrans" cxnId="{4216352A-2D21-428E-B1DF-C85D7241916A}">
      <dgm:prSet/>
      <dgm:spPr/>
      <dgm:t>
        <a:bodyPr/>
        <a:lstStyle/>
        <a:p>
          <a:pPr algn="l"/>
          <a:endParaRPr lang="ru-RU" sz="1800"/>
        </a:p>
      </dgm:t>
    </dgm:pt>
    <dgm:pt modelId="{9DA10D2C-8E76-418A-9D09-125726C56949}" type="sibTrans" cxnId="{4216352A-2D21-428E-B1DF-C85D7241916A}">
      <dgm:prSet/>
      <dgm:spPr/>
      <dgm:t>
        <a:bodyPr/>
        <a:lstStyle/>
        <a:p>
          <a:pPr algn="l"/>
          <a:endParaRPr lang="ru-RU" sz="1800"/>
        </a:p>
      </dgm:t>
    </dgm:pt>
    <dgm:pt modelId="{62B72948-748D-4EA6-8F21-9DBCA975CF54}">
      <dgm:prSet custT="1"/>
      <dgm:spPr/>
      <dgm:t>
        <a:bodyPr/>
        <a:lstStyle/>
        <a:p>
          <a:pPr algn="l" rtl="0"/>
          <a:r>
            <a:rPr lang="ru-RU" sz="2000" b="1" dirty="0" smtClean="0"/>
            <a:t>Центр приоритетов в области релятивисткой, атомной физики и астрофизики </a:t>
          </a:r>
          <a:endParaRPr lang="ru-RU" sz="2000" dirty="0"/>
        </a:p>
      </dgm:t>
    </dgm:pt>
    <dgm:pt modelId="{2B678827-33EF-4DBD-B55E-259D00CB6CE8}" type="parTrans" cxnId="{6AEB2F9F-7402-4DB7-AE1A-0E9100C1B787}">
      <dgm:prSet/>
      <dgm:spPr/>
      <dgm:t>
        <a:bodyPr/>
        <a:lstStyle/>
        <a:p>
          <a:pPr algn="l"/>
          <a:endParaRPr lang="ru-RU" sz="1800"/>
        </a:p>
      </dgm:t>
    </dgm:pt>
    <dgm:pt modelId="{5AC1CD49-A430-4910-A4BB-C4B89E850CA7}" type="sibTrans" cxnId="{6AEB2F9F-7402-4DB7-AE1A-0E9100C1B787}">
      <dgm:prSet/>
      <dgm:spPr/>
      <dgm:t>
        <a:bodyPr/>
        <a:lstStyle/>
        <a:p>
          <a:pPr algn="l"/>
          <a:endParaRPr lang="ru-RU" sz="1800"/>
        </a:p>
      </dgm:t>
    </dgm:pt>
    <dgm:pt modelId="{64EEF62F-9B90-4185-B301-8F2A789191B0}">
      <dgm:prSet custT="1"/>
      <dgm:spPr/>
      <dgm:t>
        <a:bodyPr/>
        <a:lstStyle/>
        <a:p>
          <a:pPr algn="l" rtl="0"/>
          <a:r>
            <a:rPr lang="ru-RU" sz="2000" b="1" dirty="0" smtClean="0"/>
            <a:t>Центр приоритетов в области </a:t>
          </a:r>
          <a:r>
            <a:rPr lang="ru-RU" sz="2000" b="1" i="0" dirty="0" smtClean="0"/>
            <a:t>комплексной низкотемпературной диагностики</a:t>
          </a:r>
          <a:endParaRPr lang="ru-RU" sz="2000" dirty="0"/>
        </a:p>
      </dgm:t>
    </dgm:pt>
    <dgm:pt modelId="{1C970E9F-A8DB-4BBD-A69A-5395AA600D40}" type="parTrans" cxnId="{CB8963B4-7385-44E5-9498-867772505EBD}">
      <dgm:prSet/>
      <dgm:spPr/>
      <dgm:t>
        <a:bodyPr/>
        <a:lstStyle/>
        <a:p>
          <a:pPr algn="l"/>
          <a:endParaRPr lang="ru-RU" sz="1800"/>
        </a:p>
      </dgm:t>
    </dgm:pt>
    <dgm:pt modelId="{C3873889-FF2D-4832-822C-BCD9D97C54FF}" type="sibTrans" cxnId="{CB8963B4-7385-44E5-9498-867772505EBD}">
      <dgm:prSet/>
      <dgm:spPr/>
      <dgm:t>
        <a:bodyPr/>
        <a:lstStyle/>
        <a:p>
          <a:pPr algn="l"/>
          <a:endParaRPr lang="ru-RU" sz="1800"/>
        </a:p>
      </dgm:t>
    </dgm:pt>
    <dgm:pt modelId="{C620678D-D3E8-4853-98A8-F9CE07FA73E9}">
      <dgm:prSet custT="1"/>
      <dgm:spPr/>
      <dgm:t>
        <a:bodyPr/>
        <a:lstStyle/>
        <a:p>
          <a:pPr algn="l"/>
          <a:r>
            <a:rPr lang="ru-RU" sz="2000" b="1" dirty="0" smtClean="0"/>
            <a:t>Центр приоритетов в области инфокоммуникационных систем и устройств</a:t>
          </a:r>
          <a:endParaRPr lang="ru-RU" sz="2000" dirty="0"/>
        </a:p>
      </dgm:t>
    </dgm:pt>
    <dgm:pt modelId="{1341E317-F630-4914-B5D1-6215FEA57697}" type="parTrans" cxnId="{A07A90D8-DFBA-4B08-9F0F-C15D2D1A5CDA}">
      <dgm:prSet/>
      <dgm:spPr/>
      <dgm:t>
        <a:bodyPr/>
        <a:lstStyle/>
        <a:p>
          <a:pPr algn="l"/>
          <a:endParaRPr lang="ru-RU"/>
        </a:p>
      </dgm:t>
    </dgm:pt>
    <dgm:pt modelId="{D8DC0353-DC32-460B-B9C4-0C6EE2EF8384}" type="sibTrans" cxnId="{A07A90D8-DFBA-4B08-9F0F-C15D2D1A5CDA}">
      <dgm:prSet/>
      <dgm:spPr/>
      <dgm:t>
        <a:bodyPr/>
        <a:lstStyle/>
        <a:p>
          <a:pPr algn="l"/>
          <a:endParaRPr lang="ru-RU"/>
        </a:p>
      </dgm:t>
    </dgm:pt>
    <dgm:pt modelId="{AEF1017B-6C5A-4B23-B56B-257AD78C0EE8}">
      <dgm:prSet custT="1"/>
      <dgm:spPr/>
      <dgm:t>
        <a:bodyPr/>
        <a:lstStyle/>
        <a:p>
          <a:pPr algn="l" rtl="0"/>
          <a:r>
            <a:rPr lang="ru-RU" sz="2000" b="1" dirty="0" smtClean="0"/>
            <a:t>Центр приоритетов  в области медицинской физики и биофизики</a:t>
          </a:r>
          <a:endParaRPr lang="ru-RU" sz="2000" dirty="0"/>
        </a:p>
      </dgm:t>
    </dgm:pt>
    <dgm:pt modelId="{01E33294-C753-4BB5-AFF2-21B99644B1B6}" type="sibTrans" cxnId="{E7EED5E8-0130-4E40-9F84-644646AF3EA1}">
      <dgm:prSet/>
      <dgm:spPr/>
      <dgm:t>
        <a:bodyPr/>
        <a:lstStyle/>
        <a:p>
          <a:pPr algn="l"/>
          <a:endParaRPr lang="ru-RU" sz="1800"/>
        </a:p>
      </dgm:t>
    </dgm:pt>
    <dgm:pt modelId="{38DCCB76-5347-4386-940D-DF729F5FE820}" type="parTrans" cxnId="{E7EED5E8-0130-4E40-9F84-644646AF3EA1}">
      <dgm:prSet/>
      <dgm:spPr/>
      <dgm:t>
        <a:bodyPr/>
        <a:lstStyle/>
        <a:p>
          <a:pPr algn="l"/>
          <a:endParaRPr lang="ru-RU" sz="1800"/>
        </a:p>
      </dgm:t>
    </dgm:pt>
    <dgm:pt modelId="{53D49186-AB30-4396-B3EA-8637DC4C2288}" type="pres">
      <dgm:prSet presAssocID="{61A64C1E-018E-43DD-879C-2CFAC25154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FE5DE5-6047-4BFA-8771-93F3FC77F2FB}" type="pres">
      <dgm:prSet presAssocID="{C620678D-D3E8-4853-98A8-F9CE07FA73E9}" presName="parentText" presStyleLbl="node1" presStyleIdx="0" presStyleCnt="6" custLinFactY="-231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C74ED-EAC4-4BE3-945F-B2C81F67961D}" type="pres">
      <dgm:prSet presAssocID="{D8DC0353-DC32-460B-B9C4-0C6EE2EF8384}" presName="spacer" presStyleCnt="0"/>
      <dgm:spPr/>
    </dgm:pt>
    <dgm:pt modelId="{6F28534C-7F9A-4A32-9200-636C017C469D}" type="pres">
      <dgm:prSet presAssocID="{CF8D7C19-4985-4659-9F08-A7935B37FEDE}" presName="parentText" presStyleLbl="node1" presStyleIdx="1" presStyleCnt="6" custScaleX="100260" custLinFactNeighborX="0" custLinFactNeighborY="215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6E00F-6BF5-46D9-B399-9B39F75C346C}" type="pres">
      <dgm:prSet presAssocID="{2FF104CB-E024-49CE-AF72-C461220BC162}" presName="spacer" presStyleCnt="0"/>
      <dgm:spPr/>
      <dgm:t>
        <a:bodyPr/>
        <a:lstStyle/>
        <a:p>
          <a:endParaRPr lang="ru-RU"/>
        </a:p>
      </dgm:t>
    </dgm:pt>
    <dgm:pt modelId="{12A0D9EC-4F88-4C39-85C3-24D3889A9C1C}" type="pres">
      <dgm:prSet presAssocID="{AEF1017B-6C5A-4B23-B56B-257AD78C0EE8}" presName="parentText" presStyleLbl="node1" presStyleIdx="2" presStyleCnt="6" custLinFactNeighborX="130" custLinFactNeighborY="29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446E22-7E01-4CF1-90CC-35BAE82A9954}" type="pres">
      <dgm:prSet presAssocID="{01E33294-C753-4BB5-AFF2-21B99644B1B6}" presName="spacer" presStyleCnt="0"/>
      <dgm:spPr/>
      <dgm:t>
        <a:bodyPr/>
        <a:lstStyle/>
        <a:p>
          <a:endParaRPr lang="ru-RU"/>
        </a:p>
      </dgm:t>
    </dgm:pt>
    <dgm:pt modelId="{CFE805B5-2794-4B64-8DED-CEF4F0624628}" type="pres">
      <dgm:prSet presAssocID="{3CDD3D97-2811-42BA-A058-A055D5A0AFB9}" presName="parentText" presStyleLbl="node1" presStyleIdx="3" presStyleCnt="6" custScaleY="83908" custLinFactY="-84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8DEC4-1921-4E0A-9919-1E834CB44147}" type="pres">
      <dgm:prSet presAssocID="{9DA10D2C-8E76-418A-9D09-125726C56949}" presName="spacer" presStyleCnt="0"/>
      <dgm:spPr/>
      <dgm:t>
        <a:bodyPr/>
        <a:lstStyle/>
        <a:p>
          <a:endParaRPr lang="ru-RU"/>
        </a:p>
      </dgm:t>
    </dgm:pt>
    <dgm:pt modelId="{34B24C48-A801-4DD6-97C5-D3920DFA6F8B}" type="pres">
      <dgm:prSet presAssocID="{62B72948-748D-4EA6-8F21-9DBCA975CF54}" presName="parentText" presStyleLbl="node1" presStyleIdx="4" presStyleCnt="6" custScaleY="95163" custLinFactNeighborY="159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232C2-91E0-448E-8854-EE2DBA1861F0}" type="pres">
      <dgm:prSet presAssocID="{5AC1CD49-A430-4910-A4BB-C4B89E850CA7}" presName="spacer" presStyleCnt="0"/>
      <dgm:spPr/>
      <dgm:t>
        <a:bodyPr/>
        <a:lstStyle/>
        <a:p>
          <a:endParaRPr lang="ru-RU"/>
        </a:p>
      </dgm:t>
    </dgm:pt>
    <dgm:pt modelId="{0AE0069F-AF89-4589-B649-329837C1BE90}" type="pres">
      <dgm:prSet presAssocID="{64EEF62F-9B90-4185-B301-8F2A789191B0}" presName="parentText" presStyleLbl="node1" presStyleIdx="5" presStyleCnt="6" custLinFactNeighborX="259" custLinFactNeighborY="-99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620070-05D0-438E-9600-D8073CDC8C49}" type="presOf" srcId="{64EEF62F-9B90-4185-B301-8F2A789191B0}" destId="{0AE0069F-AF89-4589-B649-329837C1BE90}" srcOrd="0" destOrd="0" presId="urn:microsoft.com/office/officeart/2005/8/layout/vList2"/>
    <dgm:cxn modelId="{A9E6F23B-C13F-4B8F-BEC6-61610057AA52}" type="presOf" srcId="{62B72948-748D-4EA6-8F21-9DBCA975CF54}" destId="{34B24C48-A801-4DD6-97C5-D3920DFA6F8B}" srcOrd="0" destOrd="0" presId="urn:microsoft.com/office/officeart/2005/8/layout/vList2"/>
    <dgm:cxn modelId="{69E3B47C-C436-48C5-A009-7DF186F77CB8}" type="presOf" srcId="{C620678D-D3E8-4853-98A8-F9CE07FA73E9}" destId="{53FE5DE5-6047-4BFA-8771-93F3FC77F2FB}" srcOrd="0" destOrd="0" presId="urn:microsoft.com/office/officeart/2005/8/layout/vList2"/>
    <dgm:cxn modelId="{C91C845C-4F09-4E11-8F5F-ADB74527825C}" type="presOf" srcId="{61A64C1E-018E-43DD-879C-2CFAC2515402}" destId="{53D49186-AB30-4396-B3EA-8637DC4C2288}" srcOrd="0" destOrd="0" presId="urn:microsoft.com/office/officeart/2005/8/layout/vList2"/>
    <dgm:cxn modelId="{39AF816E-248D-49A2-8014-DA5946A9AADF}" type="presOf" srcId="{3CDD3D97-2811-42BA-A058-A055D5A0AFB9}" destId="{CFE805B5-2794-4B64-8DED-CEF4F0624628}" srcOrd="0" destOrd="0" presId="urn:microsoft.com/office/officeart/2005/8/layout/vList2"/>
    <dgm:cxn modelId="{4216352A-2D21-428E-B1DF-C85D7241916A}" srcId="{61A64C1E-018E-43DD-879C-2CFAC2515402}" destId="{3CDD3D97-2811-42BA-A058-A055D5A0AFB9}" srcOrd="3" destOrd="0" parTransId="{AD0311E5-2E4B-4FB7-9A43-6857BFE5C4A0}" sibTransId="{9DA10D2C-8E76-418A-9D09-125726C56949}"/>
    <dgm:cxn modelId="{E5976115-3B1E-4002-A564-8E554E6DD14C}" type="presOf" srcId="{CF8D7C19-4985-4659-9F08-A7935B37FEDE}" destId="{6F28534C-7F9A-4A32-9200-636C017C469D}" srcOrd="0" destOrd="0" presId="urn:microsoft.com/office/officeart/2005/8/layout/vList2"/>
    <dgm:cxn modelId="{CB8963B4-7385-44E5-9498-867772505EBD}" srcId="{61A64C1E-018E-43DD-879C-2CFAC2515402}" destId="{64EEF62F-9B90-4185-B301-8F2A789191B0}" srcOrd="5" destOrd="0" parTransId="{1C970E9F-A8DB-4BBD-A69A-5395AA600D40}" sibTransId="{C3873889-FF2D-4832-822C-BCD9D97C54FF}"/>
    <dgm:cxn modelId="{E6EF1586-FEE7-4FBF-A38E-304FFADF6BC5}" type="presOf" srcId="{AEF1017B-6C5A-4B23-B56B-257AD78C0EE8}" destId="{12A0D9EC-4F88-4C39-85C3-24D3889A9C1C}" srcOrd="0" destOrd="0" presId="urn:microsoft.com/office/officeart/2005/8/layout/vList2"/>
    <dgm:cxn modelId="{6AEB2F9F-7402-4DB7-AE1A-0E9100C1B787}" srcId="{61A64C1E-018E-43DD-879C-2CFAC2515402}" destId="{62B72948-748D-4EA6-8F21-9DBCA975CF54}" srcOrd="4" destOrd="0" parTransId="{2B678827-33EF-4DBD-B55E-259D00CB6CE8}" sibTransId="{5AC1CD49-A430-4910-A4BB-C4B89E850CA7}"/>
    <dgm:cxn modelId="{E7EED5E8-0130-4E40-9F84-644646AF3EA1}" srcId="{61A64C1E-018E-43DD-879C-2CFAC2515402}" destId="{AEF1017B-6C5A-4B23-B56B-257AD78C0EE8}" srcOrd="2" destOrd="0" parTransId="{38DCCB76-5347-4386-940D-DF729F5FE820}" sibTransId="{01E33294-C753-4BB5-AFF2-21B99644B1B6}"/>
    <dgm:cxn modelId="{A07A90D8-DFBA-4B08-9F0F-C15D2D1A5CDA}" srcId="{61A64C1E-018E-43DD-879C-2CFAC2515402}" destId="{C620678D-D3E8-4853-98A8-F9CE07FA73E9}" srcOrd="0" destOrd="0" parTransId="{1341E317-F630-4914-B5D1-6215FEA57697}" sibTransId="{D8DC0353-DC32-460B-B9C4-0C6EE2EF8384}"/>
    <dgm:cxn modelId="{D8089E75-3D7D-4481-9143-480CE8D520BE}" srcId="{61A64C1E-018E-43DD-879C-2CFAC2515402}" destId="{CF8D7C19-4985-4659-9F08-A7935B37FEDE}" srcOrd="1" destOrd="0" parTransId="{610EFA3E-0BC5-472D-BE1A-3647B6703D9A}" sibTransId="{2FF104CB-E024-49CE-AF72-C461220BC162}"/>
    <dgm:cxn modelId="{50C09BE4-59D8-45DF-A25C-67FA4FFD3C13}" type="presParOf" srcId="{53D49186-AB30-4396-B3EA-8637DC4C2288}" destId="{53FE5DE5-6047-4BFA-8771-93F3FC77F2FB}" srcOrd="0" destOrd="0" presId="urn:microsoft.com/office/officeart/2005/8/layout/vList2"/>
    <dgm:cxn modelId="{B35DDD6B-A643-4E0C-85F1-6FEEC2DE4668}" type="presParOf" srcId="{53D49186-AB30-4396-B3EA-8637DC4C2288}" destId="{A88C74ED-EAC4-4BE3-945F-B2C81F67961D}" srcOrd="1" destOrd="0" presId="urn:microsoft.com/office/officeart/2005/8/layout/vList2"/>
    <dgm:cxn modelId="{C3149C55-FC16-4ED8-9439-A5B06C72FCC5}" type="presParOf" srcId="{53D49186-AB30-4396-B3EA-8637DC4C2288}" destId="{6F28534C-7F9A-4A32-9200-636C017C469D}" srcOrd="2" destOrd="0" presId="urn:microsoft.com/office/officeart/2005/8/layout/vList2"/>
    <dgm:cxn modelId="{08AED31E-D6B8-4A56-8A2F-E69EF3B9FE75}" type="presParOf" srcId="{53D49186-AB30-4396-B3EA-8637DC4C2288}" destId="{EBF6E00F-6BF5-46D9-B399-9B39F75C346C}" srcOrd="3" destOrd="0" presId="urn:microsoft.com/office/officeart/2005/8/layout/vList2"/>
    <dgm:cxn modelId="{D858C45E-4300-47B6-A333-5E9A8CFAF451}" type="presParOf" srcId="{53D49186-AB30-4396-B3EA-8637DC4C2288}" destId="{12A0D9EC-4F88-4C39-85C3-24D3889A9C1C}" srcOrd="4" destOrd="0" presId="urn:microsoft.com/office/officeart/2005/8/layout/vList2"/>
    <dgm:cxn modelId="{D2A1B596-1D10-4681-8039-A28B57C7DBA6}" type="presParOf" srcId="{53D49186-AB30-4396-B3EA-8637DC4C2288}" destId="{EA446E22-7E01-4CF1-90CC-35BAE82A9954}" srcOrd="5" destOrd="0" presId="urn:microsoft.com/office/officeart/2005/8/layout/vList2"/>
    <dgm:cxn modelId="{23916ED1-4599-48EE-8279-4B7C5563251B}" type="presParOf" srcId="{53D49186-AB30-4396-B3EA-8637DC4C2288}" destId="{CFE805B5-2794-4B64-8DED-CEF4F0624628}" srcOrd="6" destOrd="0" presId="urn:microsoft.com/office/officeart/2005/8/layout/vList2"/>
    <dgm:cxn modelId="{4E2FC74C-3607-4F79-A3DD-A7D79E624C38}" type="presParOf" srcId="{53D49186-AB30-4396-B3EA-8637DC4C2288}" destId="{6098DEC4-1921-4E0A-9919-1E834CB44147}" srcOrd="7" destOrd="0" presId="urn:microsoft.com/office/officeart/2005/8/layout/vList2"/>
    <dgm:cxn modelId="{960B00A6-9E3A-47A2-A8D0-DF68C0232214}" type="presParOf" srcId="{53D49186-AB30-4396-B3EA-8637DC4C2288}" destId="{34B24C48-A801-4DD6-97C5-D3920DFA6F8B}" srcOrd="8" destOrd="0" presId="urn:microsoft.com/office/officeart/2005/8/layout/vList2"/>
    <dgm:cxn modelId="{9D3CEE09-3592-46E8-B132-5A36DA6BB097}" type="presParOf" srcId="{53D49186-AB30-4396-B3EA-8637DC4C2288}" destId="{07D232C2-91E0-448E-8854-EE2DBA1861F0}" srcOrd="9" destOrd="0" presId="urn:microsoft.com/office/officeart/2005/8/layout/vList2"/>
    <dgm:cxn modelId="{87478211-41CC-4032-B480-C95942E66640}" type="presParOf" srcId="{53D49186-AB30-4396-B3EA-8637DC4C2288}" destId="{0AE0069F-AF89-4589-B649-329837C1BE9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E5DE5-6047-4BFA-8771-93F3FC77F2FB}">
      <dsp:nvSpPr>
        <dsp:cNvPr id="0" name=""/>
        <dsp:cNvSpPr/>
      </dsp:nvSpPr>
      <dsp:spPr>
        <a:xfrm>
          <a:off x="0" y="0"/>
          <a:ext cx="8075240" cy="7807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Центр приоритетов в области инфокоммуникационных систем и устройств</a:t>
          </a:r>
          <a:endParaRPr lang="ru-RU" sz="2000" kern="1200" dirty="0"/>
        </a:p>
      </dsp:txBody>
      <dsp:txXfrm>
        <a:off x="38112" y="38112"/>
        <a:ext cx="7999016" cy="704513"/>
      </dsp:txXfrm>
    </dsp:sp>
    <dsp:sp modelId="{6F28534C-7F9A-4A32-9200-636C017C469D}">
      <dsp:nvSpPr>
        <dsp:cNvPr id="0" name=""/>
        <dsp:cNvSpPr/>
      </dsp:nvSpPr>
      <dsp:spPr>
        <a:xfrm>
          <a:off x="0" y="796144"/>
          <a:ext cx="8075240" cy="7807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Центр приоритетов в области физики полупроводников и нанотехнологий</a:t>
          </a:r>
          <a:endParaRPr lang="ru-RU" sz="2000" kern="1200" dirty="0"/>
        </a:p>
      </dsp:txBody>
      <dsp:txXfrm>
        <a:off x="38112" y="834256"/>
        <a:ext cx="7999016" cy="704513"/>
      </dsp:txXfrm>
    </dsp:sp>
    <dsp:sp modelId="{12A0D9EC-4F88-4C39-85C3-24D3889A9C1C}">
      <dsp:nvSpPr>
        <dsp:cNvPr id="0" name=""/>
        <dsp:cNvSpPr/>
      </dsp:nvSpPr>
      <dsp:spPr>
        <a:xfrm>
          <a:off x="0" y="1586055"/>
          <a:ext cx="8075240" cy="7807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Центр приоритетов  в области медицинской физики и биофизики</a:t>
          </a:r>
          <a:endParaRPr lang="ru-RU" sz="2000" kern="1200" dirty="0"/>
        </a:p>
      </dsp:txBody>
      <dsp:txXfrm>
        <a:off x="38112" y="1624167"/>
        <a:ext cx="7999016" cy="704513"/>
      </dsp:txXfrm>
    </dsp:sp>
    <dsp:sp modelId="{CFE805B5-2794-4B64-8DED-CEF4F0624628}">
      <dsp:nvSpPr>
        <dsp:cNvPr id="0" name=""/>
        <dsp:cNvSpPr/>
      </dsp:nvSpPr>
      <dsp:spPr>
        <a:xfrm>
          <a:off x="0" y="2359837"/>
          <a:ext cx="8075240" cy="6551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Центр приоритетов в области управляемого термоядерного синтеза</a:t>
          </a:r>
          <a:endParaRPr lang="ru-RU" sz="2000" kern="1200" dirty="0"/>
        </a:p>
      </dsp:txBody>
      <dsp:txXfrm>
        <a:off x="31979" y="2391816"/>
        <a:ext cx="8011282" cy="591143"/>
      </dsp:txXfrm>
    </dsp:sp>
    <dsp:sp modelId="{34B24C48-A801-4DD6-97C5-D3920DFA6F8B}">
      <dsp:nvSpPr>
        <dsp:cNvPr id="0" name=""/>
        <dsp:cNvSpPr/>
      </dsp:nvSpPr>
      <dsp:spPr>
        <a:xfrm>
          <a:off x="0" y="3045932"/>
          <a:ext cx="8075240" cy="7429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Центр приоритетов в области релятивисткой, атомной физики и астрофизики </a:t>
          </a:r>
          <a:endParaRPr lang="ru-RU" sz="2000" kern="1200" dirty="0"/>
        </a:p>
      </dsp:txBody>
      <dsp:txXfrm>
        <a:off x="36269" y="3082201"/>
        <a:ext cx="8002702" cy="670435"/>
      </dsp:txXfrm>
    </dsp:sp>
    <dsp:sp modelId="{0AE0069F-AF89-4589-B649-329837C1BE90}">
      <dsp:nvSpPr>
        <dsp:cNvPr id="0" name=""/>
        <dsp:cNvSpPr/>
      </dsp:nvSpPr>
      <dsp:spPr>
        <a:xfrm>
          <a:off x="0" y="3797263"/>
          <a:ext cx="8075240" cy="7807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Центр приоритетов в области </a:t>
          </a:r>
          <a:r>
            <a:rPr lang="ru-RU" sz="2000" b="1" i="0" kern="1200" dirty="0" smtClean="0"/>
            <a:t>комплексной низкотемпературной диагностики</a:t>
          </a:r>
          <a:endParaRPr lang="ru-RU" sz="2000" kern="1200" dirty="0"/>
        </a:p>
      </dsp:txBody>
      <dsp:txXfrm>
        <a:off x="38112" y="3835375"/>
        <a:ext cx="7999016" cy="704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0.14209</cdr:x>
      <cdr:y>0.955</cdr:y>
    </cdr:from>
    <cdr:to>
      <cdr:x>0.85968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34515" y="4905987"/>
          <a:ext cx="6234636" cy="231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/>
            <a:t>Не</a:t>
          </a:r>
          <a:r>
            <a:rPr lang="ru-RU" sz="1100" baseline="0" dirty="0"/>
            <a:t> показаны </a:t>
          </a:r>
          <a:r>
            <a:rPr lang="ru-RU" sz="1100" baseline="0" dirty="0" err="1"/>
            <a:t>мегагранты</a:t>
          </a:r>
          <a:r>
            <a:rPr lang="ru-RU" sz="1100" baseline="0" dirty="0"/>
            <a:t> (</a:t>
          </a:r>
          <a:r>
            <a:rPr lang="ru-RU" sz="1100" baseline="0" dirty="0" err="1"/>
            <a:t>Ф.Вагнер</a:t>
          </a:r>
          <a:r>
            <a:rPr lang="ru-RU" sz="1100" baseline="0" dirty="0"/>
            <a:t> 75 млн. руб., И.Б. Беспрозванный  50 млн. </a:t>
          </a:r>
          <a:r>
            <a:rPr lang="ru-RU" sz="1100" baseline="0" dirty="0" err="1"/>
            <a:t>руб</a:t>
          </a:r>
          <a:r>
            <a:rPr lang="en-US" sz="1100" baseline="0" dirty="0"/>
            <a:t>)</a:t>
          </a:r>
          <a:r>
            <a:rPr lang="ru-RU" sz="1100" baseline="0" dirty="0"/>
            <a:t>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0.12306</cdr:x>
      <cdr:y>0.01562</cdr:y>
    </cdr:from>
    <cdr:to>
      <cdr:x>0.7686</cdr:x>
      <cdr:y>0.14865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72219" y="83233"/>
          <a:ext cx="5624526" cy="7088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rtl="0"/>
          <a:r>
            <a:rPr lang="ru-RU" sz="1800" b="1" i="0" baseline="0" dirty="0">
              <a:latin typeface="Times New Roman" pitchFamily="18" charset="0"/>
              <a:ea typeface="+mn-ea"/>
              <a:cs typeface="Times New Roman" pitchFamily="18" charset="0"/>
            </a:rPr>
            <a:t>ИФНИТ: внебюджетное финансирование </a:t>
          </a:r>
        </a:p>
        <a:p xmlns:a="http://schemas.openxmlformats.org/drawingml/2006/main">
          <a:pPr rtl="0"/>
          <a:r>
            <a:rPr lang="ru-RU" sz="1800" b="1" i="0" baseline="0" dirty="0">
              <a:latin typeface="Times New Roman" pitchFamily="18" charset="0"/>
              <a:ea typeface="+mn-ea"/>
              <a:cs typeface="Times New Roman" pitchFamily="18" charset="0"/>
            </a:rPr>
            <a:t>по НИОКР в 2013 г.   </a:t>
          </a:r>
          <a:r>
            <a:rPr lang="en-US" sz="1800" b="1" i="0" baseline="0" dirty="0" smtClean="0">
              <a:latin typeface="Times New Roman" pitchFamily="18" charset="0"/>
              <a:ea typeface="+mn-ea"/>
              <a:cs typeface="Times New Roman" pitchFamily="18" charset="0"/>
            </a:rPr>
            <a:t>3</a:t>
          </a:r>
          <a:r>
            <a:rPr lang="ru-RU" sz="1800" b="1" i="0" baseline="0" dirty="0">
              <a:latin typeface="Times New Roman" pitchFamily="18" charset="0"/>
              <a:ea typeface="+mn-ea"/>
              <a:cs typeface="Times New Roman" pitchFamily="18" charset="0"/>
            </a:rPr>
            <a:t>30</a:t>
          </a:r>
          <a:r>
            <a:rPr lang="ru-RU" sz="1600" b="1" i="0" baseline="0" dirty="0">
              <a:latin typeface="Times New Roman" pitchFamily="18" charset="0"/>
              <a:ea typeface="+mn-ea"/>
              <a:cs typeface="Times New Roman" pitchFamily="18" charset="0"/>
            </a:rPr>
            <a:t> т. руб./ 1 ППС  (на 1 ставку).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0.10744</cdr:x>
      <cdr:y>0.75676</cdr:y>
    </cdr:from>
    <cdr:to>
      <cdr:x>0.99174</cdr:x>
      <cdr:y>0.75676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>
          <a:off x="936104" y="4032448"/>
          <a:ext cx="7704856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0.09784</cdr:x>
      <cdr:y>0.82106</cdr:y>
    </cdr:from>
    <cdr:to>
      <cdr:x>0.98733</cdr:x>
      <cdr:y>0.82106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792088" y="3964856"/>
          <a:ext cx="7200800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0.72049</cdr:x>
      <cdr:y>0.47809</cdr:y>
    </cdr:from>
    <cdr:to>
      <cdr:x>0.99623</cdr:x>
      <cdr:y>0.6123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832648" y="2308672"/>
          <a:ext cx="223224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0.29353</cdr:x>
      <cdr:y>0.96353</cdr:y>
    </cdr:from>
    <cdr:to>
      <cdr:x>0.3469</cdr:x>
      <cdr:y>0.96353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2376264" y="4652829"/>
          <a:ext cx="432048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0.3558</cdr:x>
      <cdr:y>0.81064</cdr:y>
    </cdr:from>
    <cdr:to>
      <cdr:x>0.46875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880320" y="47569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0.26685</cdr:x>
      <cdr:y>0.81064</cdr:y>
    </cdr:from>
    <cdr:to>
      <cdr:x>0.3798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160240" y="46849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0.36469</cdr:x>
      <cdr:y>0.94035</cdr:y>
    </cdr:from>
    <cdr:to>
      <cdr:x>0.47764</cdr:x>
      <cdr:y>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952328" y="4540919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0.3469</cdr:x>
      <cdr:y>0.92506</cdr:y>
    </cdr:from>
    <cdr:to>
      <cdr:x>0.60485</cdr:x>
      <cdr:y>0.99962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808312" y="4467087"/>
          <a:ext cx="208823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  <a:p xmlns:a="http://schemas.openxmlformats.org/drawingml/2006/main">
          <a:r>
            <a:rPr lang="ru-RU" sz="1100" dirty="0" smtClean="0"/>
            <a:t>Средний показатель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0.3558</cdr:x>
      <cdr:y>0.81064</cdr:y>
    </cdr:from>
    <cdr:to>
      <cdr:x>0.46875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880320" y="46849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0.3469</cdr:x>
      <cdr:y>0.81064</cdr:y>
    </cdr:from>
    <cdr:to>
      <cdr:x>0.45985</cdr:x>
      <cdr:y>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808312" y="48289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0.09322</cdr:x>
      <cdr:y>0.05556</cdr:y>
    </cdr:from>
    <cdr:to>
      <cdr:x>0.63689</cdr:x>
      <cdr:y>0.20833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088" y="288032"/>
          <a:ext cx="4619534" cy="79208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err="1">
              <a:latin typeface="Times New Roman" pitchFamily="18" charset="0"/>
              <a:cs typeface="Times New Roman" pitchFamily="18" charset="0"/>
            </a:rPr>
            <a:t>ИФНиТ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, количество молодых</a:t>
          </a:r>
          <a:r>
            <a:rPr lang="ru-RU" sz="1400" b="1" baseline="0" dirty="0">
              <a:latin typeface="Times New Roman" pitchFamily="18" charset="0"/>
              <a:cs typeface="Times New Roman" pitchFamily="18" charset="0"/>
            </a:rPr>
            <a:t> НПР:</a:t>
          </a:r>
        </a:p>
        <a:p xmlns:a="http://schemas.openxmlformats.org/drawingml/2006/main">
          <a:r>
            <a:rPr lang="ru-RU" sz="1400" b="1" baseline="0" dirty="0">
              <a:latin typeface="Times New Roman" pitchFamily="18" charset="0"/>
              <a:cs typeface="Times New Roman" pitchFamily="18" charset="0"/>
            </a:rPr>
            <a:t>без уч. степени до 30 лет    -   7 %;</a:t>
          </a:r>
        </a:p>
        <a:p xmlns:a="http://schemas.openxmlformats.org/drawingml/2006/main">
          <a:r>
            <a:rPr lang="ru-RU" sz="1400" b="1" dirty="0">
              <a:latin typeface="Times New Roman" pitchFamily="18" charset="0"/>
              <a:cs typeface="Times New Roman" pitchFamily="18" charset="0"/>
            </a:rPr>
            <a:t>к.н.</a:t>
          </a:r>
          <a:r>
            <a:rPr lang="ru-RU" sz="1400" b="1" baseline="0" dirty="0">
              <a:latin typeface="Times New Roman" pitchFamily="18" charset="0"/>
              <a:cs typeface="Times New Roman" pitchFamily="18" charset="0"/>
            </a:rPr>
            <a:t> до 35 лет и </a:t>
          </a:r>
          <a:r>
            <a:rPr lang="ru-RU" sz="1400" b="1" baseline="0" dirty="0" err="1">
              <a:latin typeface="Times New Roman" pitchFamily="18" charset="0"/>
              <a:cs typeface="Times New Roman" pitchFamily="18" charset="0"/>
            </a:rPr>
            <a:t>д.н</a:t>
          </a:r>
          <a:r>
            <a:rPr lang="ru-RU" sz="1400" b="1" baseline="0" dirty="0">
              <a:latin typeface="Times New Roman" pitchFamily="18" charset="0"/>
              <a:cs typeface="Times New Roman" pitchFamily="18" charset="0"/>
            </a:rPr>
            <a:t>. до 40 лет   - 9,27% человек.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0.05833</cdr:x>
      <cdr:y>0.44595</cdr:y>
    </cdr:from>
    <cdr:to>
      <cdr:x>0.975</cdr:x>
      <cdr:y>0.44595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504056" y="2376264"/>
          <a:ext cx="7920880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0.31667</cdr:x>
      <cdr:y>0.92624</cdr:y>
    </cdr:from>
    <cdr:to>
      <cdr:x>0.725</cdr:x>
      <cdr:y>0.99152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736304" y="5135622"/>
          <a:ext cx="3528392" cy="361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aseline="0" dirty="0" smtClean="0">
              <a:latin typeface="Times New Roman" pitchFamily="18" charset="0"/>
              <a:ea typeface="+mn-ea"/>
              <a:cs typeface="Times New Roman" pitchFamily="18" charset="0"/>
            </a:rPr>
            <a:t>- </a:t>
          </a:r>
          <a:r>
            <a:rPr lang="ru-RU" sz="1800" baseline="0" dirty="0">
              <a:latin typeface="Times New Roman" pitchFamily="18" charset="0"/>
              <a:ea typeface="+mn-ea"/>
              <a:cs typeface="Times New Roman" pitchFamily="18" charset="0"/>
            </a:rPr>
            <a:t>средний уровень по </a:t>
          </a:r>
          <a:r>
            <a:rPr lang="ru-RU" sz="1800" baseline="0" dirty="0" err="1">
              <a:latin typeface="Times New Roman" pitchFamily="18" charset="0"/>
              <a:ea typeface="+mn-ea"/>
              <a:cs typeface="Times New Roman" pitchFamily="18" charset="0"/>
            </a:rPr>
            <a:t>СПбГПУ</a:t>
          </a:r>
          <a:endParaRPr lang="ru-RU" sz="1800" dirty="0">
            <a:latin typeface="Times New Roman" pitchFamily="18" charset="0"/>
            <a:ea typeface="+mn-ea"/>
            <a:cs typeface="Times New Roman" pitchFamily="18" charset="0"/>
          </a:endParaRPr>
        </a:p>
        <a:p xmlns:a="http://schemas.openxmlformats.org/drawingml/2006/main">
          <a:pPr algn="ctr"/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BD03E-DFC5-4668-86A7-93FBE6AB8A1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09588"/>
            <a:ext cx="36798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40BA7-E04C-49E8-B5E3-59FE16697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967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4200" y="509588"/>
            <a:ext cx="36798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ИФНИТ: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публткации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2013 года*,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интексируемые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базами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SCOPUS/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WoS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заявленым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авторами </a:t>
            </a:r>
            <a:r>
              <a:rPr lang="ru-RU" sz="1200" b="1" baseline="0" dirty="0" smtClean="0">
                <a:latin typeface="Times New Roman" pitchFamily="18" charset="0"/>
                <a:cs typeface="Times New Roman" pitchFamily="18" charset="0"/>
              </a:rPr>
              <a:t> 0,75 на 1 ППС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b="1" baseline="0" dirty="0" smtClean="0">
                <a:latin typeface="Times New Roman" pitchFamily="18" charset="0"/>
                <a:cs typeface="Times New Roman" pitchFamily="18" charset="0"/>
              </a:rPr>
              <a:t>из наблюдаемым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в базах 0,58</a:t>
            </a:r>
            <a:r>
              <a:rPr lang="ru-RU" sz="1200" b="1" baseline="0" dirty="0" smtClean="0">
                <a:latin typeface="Times New Roman" pitchFamily="18" charset="0"/>
                <a:cs typeface="Times New Roman" pitchFamily="18" charset="0"/>
              </a:rPr>
              <a:t> на 1 ППС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* предварительные</a:t>
            </a:r>
            <a:r>
              <a:rPr lang="ru-RU" sz="1100" b="0" baseline="0" dirty="0" smtClean="0">
                <a:latin typeface="Times New Roman" pitchFamily="18" charset="0"/>
                <a:cs typeface="Times New Roman" pitchFamily="18" charset="0"/>
              </a:rPr>
              <a:t> данные, верифицированы частично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DF1E-67EC-420B-A0E7-A5806FAFCA0B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70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4200" y="509588"/>
            <a:ext cx="36798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0DF1E-67EC-420B-A0E7-A5806FAFCA0B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50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72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8F2B-08A2-431C-B24C-26E527790D69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3F48-5B45-4458-931D-A8D647F2B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50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8F2B-08A2-431C-B24C-26E527790D69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3F48-5B45-4458-931D-A8D647F2B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9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8F2B-08A2-431C-B24C-26E527790D69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3F48-5B45-4458-931D-A8D647F2B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124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ECD7-D537-406B-B97B-F71F9E6E7BA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7527-24B6-4012-A93B-B49C7BE696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79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ECD7-D537-406B-B97B-F71F9E6E7BA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7527-24B6-4012-A93B-B49C7BE696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95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83" y="1709743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83" y="4589508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ECD7-D537-406B-B97B-F71F9E6E7BA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7527-24B6-4012-A93B-B49C7BE696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60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ECD7-D537-406B-B97B-F71F9E6E7BA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7527-24B6-4012-A93B-B49C7BE696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340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1" y="365129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ECD7-D537-406B-B97B-F71F9E6E7BA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7527-24B6-4012-A93B-B49C7BE696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642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ECD7-D537-406B-B97B-F71F9E6E7BA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7527-24B6-4012-A93B-B49C7BE696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586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ECD7-D537-406B-B97B-F71F9E6E7BA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7527-24B6-4012-A93B-B49C7BE696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84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2" y="987431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ECD7-D537-406B-B97B-F71F9E6E7BA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7527-24B6-4012-A93B-B49C7BE696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7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8F2B-08A2-431C-B24C-26E527790D69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3F48-5B45-4458-931D-A8D647F2B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50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2" y="987431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ECD7-D537-406B-B97B-F71F9E6E7BA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7527-24B6-4012-A93B-B49C7BE696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42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ECD7-D537-406B-B97B-F71F9E6E7BA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7527-24B6-4012-A93B-B49C7BE696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78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9003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59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ECD7-D537-406B-B97B-F71F9E6E7BA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7527-24B6-4012-A93B-B49C7BE696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10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69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997A-0360-4375-B28D-6CBCA24716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882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DE0F-4726-4C96-9E8C-562DC1604D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91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44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A169-F859-47DD-9D3D-FCB3224322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13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A149-B86E-483B-99F2-F7DC61A14C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00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89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89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1A98-25EF-43F9-86F2-6AA747EBD0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76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AB92-0533-491E-A8CF-ED18B0C5AF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19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B733-4995-4C02-B2F0-A46F4D89C4E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4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4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8F2B-08A2-431C-B24C-26E527790D69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3F48-5B45-4458-931D-A8D647F2B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416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4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CF00-F415-40D0-AA5F-4FF14BD23B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96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7CC6-9C2D-40AA-BC3B-8207E394A8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11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C9C9-1A27-416A-A90A-60EFA68DAB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35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D698-A478-4247-B32B-DB2400F9BF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081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71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997A-0360-4375-B28D-6CBCA24716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5955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DE0F-4726-4C96-9E8C-562DC1604D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9025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46"/>
            <a:ext cx="84201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2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3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4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5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6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6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A169-F859-47DD-9D3D-FCB3224322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441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A149-B86E-483B-99F2-F7DC61A14C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323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9" indent="0">
              <a:buNone/>
              <a:defRPr sz="1500" b="1"/>
            </a:lvl2pPr>
            <a:lvl3pPr marL="685817" indent="0">
              <a:buNone/>
              <a:defRPr sz="1350" b="1"/>
            </a:lvl3pPr>
            <a:lvl4pPr marL="1028726" indent="0">
              <a:buNone/>
              <a:defRPr sz="1200" b="1"/>
            </a:lvl4pPr>
            <a:lvl5pPr marL="1371634" indent="0">
              <a:buNone/>
              <a:defRPr sz="1200" b="1"/>
            </a:lvl5pPr>
            <a:lvl6pPr marL="1714543" indent="0">
              <a:buNone/>
              <a:defRPr sz="1200" b="1"/>
            </a:lvl6pPr>
            <a:lvl7pPr marL="2057451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9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89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9" indent="0">
              <a:buNone/>
              <a:defRPr sz="1500" b="1"/>
            </a:lvl2pPr>
            <a:lvl3pPr marL="685817" indent="0">
              <a:buNone/>
              <a:defRPr sz="1350" b="1"/>
            </a:lvl3pPr>
            <a:lvl4pPr marL="1028726" indent="0">
              <a:buNone/>
              <a:defRPr sz="1200" b="1"/>
            </a:lvl4pPr>
            <a:lvl5pPr marL="1371634" indent="0">
              <a:buNone/>
              <a:defRPr sz="1200" b="1"/>
            </a:lvl5pPr>
            <a:lvl6pPr marL="1714543" indent="0">
              <a:buNone/>
              <a:defRPr sz="1200" b="1"/>
            </a:lvl6pPr>
            <a:lvl7pPr marL="2057451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9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89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1A98-25EF-43F9-86F2-6AA747EBD0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5503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AB92-0533-491E-A8CF-ED18B0C5AF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2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7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2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8F2B-08A2-431C-B24C-26E527790D69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3F48-5B45-4458-931D-A8D647F2B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6525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B733-4995-4C02-B2F0-A46F4D89C4E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6844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9" indent="0">
              <a:buNone/>
              <a:defRPr sz="900"/>
            </a:lvl2pPr>
            <a:lvl3pPr marL="685817" indent="0">
              <a:buNone/>
              <a:defRPr sz="750"/>
            </a:lvl3pPr>
            <a:lvl4pPr marL="1028726" indent="0">
              <a:buNone/>
              <a:defRPr sz="675"/>
            </a:lvl4pPr>
            <a:lvl5pPr marL="1371634" indent="0">
              <a:buNone/>
              <a:defRPr sz="675"/>
            </a:lvl5pPr>
            <a:lvl6pPr marL="1714543" indent="0">
              <a:buNone/>
              <a:defRPr sz="675"/>
            </a:lvl6pPr>
            <a:lvl7pPr marL="2057451" indent="0">
              <a:buNone/>
              <a:defRPr sz="675"/>
            </a:lvl7pPr>
            <a:lvl8pPr marL="2400360" indent="0">
              <a:buNone/>
              <a:defRPr sz="675"/>
            </a:lvl8pPr>
            <a:lvl9pPr marL="2743269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CF00-F415-40D0-AA5F-4FF14BD23B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261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9" indent="0">
              <a:buNone/>
              <a:defRPr sz="2100"/>
            </a:lvl2pPr>
            <a:lvl3pPr marL="685817" indent="0">
              <a:buNone/>
              <a:defRPr sz="1800"/>
            </a:lvl3pPr>
            <a:lvl4pPr marL="1028726" indent="0">
              <a:buNone/>
              <a:defRPr sz="1500"/>
            </a:lvl4pPr>
            <a:lvl5pPr marL="1371634" indent="0">
              <a:buNone/>
              <a:defRPr sz="1500"/>
            </a:lvl5pPr>
            <a:lvl6pPr marL="1714543" indent="0">
              <a:buNone/>
              <a:defRPr sz="1500"/>
            </a:lvl6pPr>
            <a:lvl7pPr marL="2057451" indent="0">
              <a:buNone/>
              <a:defRPr sz="1500"/>
            </a:lvl7pPr>
            <a:lvl8pPr marL="2400360" indent="0">
              <a:buNone/>
              <a:defRPr sz="1500"/>
            </a:lvl8pPr>
            <a:lvl9pPr marL="2743269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9" indent="0">
              <a:buNone/>
              <a:defRPr sz="900"/>
            </a:lvl2pPr>
            <a:lvl3pPr marL="685817" indent="0">
              <a:buNone/>
              <a:defRPr sz="750"/>
            </a:lvl3pPr>
            <a:lvl4pPr marL="1028726" indent="0">
              <a:buNone/>
              <a:defRPr sz="675"/>
            </a:lvl4pPr>
            <a:lvl5pPr marL="1371634" indent="0">
              <a:buNone/>
              <a:defRPr sz="675"/>
            </a:lvl5pPr>
            <a:lvl6pPr marL="1714543" indent="0">
              <a:buNone/>
              <a:defRPr sz="675"/>
            </a:lvl6pPr>
            <a:lvl7pPr marL="2057451" indent="0">
              <a:buNone/>
              <a:defRPr sz="675"/>
            </a:lvl7pPr>
            <a:lvl8pPr marL="2400360" indent="0">
              <a:buNone/>
              <a:defRPr sz="675"/>
            </a:lvl8pPr>
            <a:lvl9pPr marL="2743269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7CC6-9C2D-40AA-BC3B-8207E394A8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38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C9C9-1A27-416A-A90A-60EFA68DAB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8838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D698-A478-4247-B32B-DB2400F9BF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8656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5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997A-0360-4375-B28D-6CBCA24716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794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DE0F-4726-4C96-9E8C-562DC1604D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3507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3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A169-F859-47DD-9D3D-FCB3224322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397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A149-B86E-483B-99F2-F7DC61A14C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802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1A98-25EF-43F9-86F2-6AA747EBD0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6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8F2B-08A2-431C-B24C-26E527790D69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3F48-5B45-4458-931D-A8D647F2B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3674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AB92-0533-491E-A8CF-ED18B0C5AF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6469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B733-4995-4C02-B2F0-A46F4D89C4E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454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CF00-F415-40D0-AA5F-4FF14BD23B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945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7CC6-9C2D-40AA-BC3B-8207E394A8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8385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C9C9-1A27-416A-A90A-60EFA68DAB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899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D698-A478-4247-B32B-DB2400F9BF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650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42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997A-0360-4375-B28D-6CBCA24716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587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DE0F-4726-4C96-9E8C-562DC1604D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321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A169-F859-47DD-9D3D-FCB3224322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51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A149-B86E-483B-99F2-F7DC61A14C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0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8F2B-08A2-431C-B24C-26E527790D69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3F48-5B45-4458-931D-A8D647F2B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6095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1A98-25EF-43F9-86F2-6AA747EBD0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66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AB92-0533-491E-A8CF-ED18B0C5AF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53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B733-4995-4C02-B2F0-A46F4D89C4E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034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CF00-F415-40D0-AA5F-4FF14BD23B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545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7CC6-9C2D-40AA-BC3B-8207E394A8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0392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C9C9-1A27-416A-A90A-60EFA68DAB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145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D698-A478-4247-B32B-DB2400F9BF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507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997A-0360-4375-B28D-6CBCA24716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385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DE0F-4726-4C96-9E8C-562DC1604D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140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A169-F859-47DD-9D3D-FCB3224322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3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8F2B-08A2-431C-B24C-26E527790D69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3F48-5B45-4458-931D-A8D647F2B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029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A149-B86E-483B-99F2-F7DC61A14C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8740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1A98-25EF-43F9-86F2-6AA747EBD0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779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AB92-0533-491E-A8CF-ED18B0C5AF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9110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B733-4995-4C02-B2F0-A46F4D89C4E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4857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CF00-F415-40D0-AA5F-4FF14BD23B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738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7CC6-9C2D-40AA-BC3B-8207E394A8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534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C9C9-1A27-416A-A90A-60EFA68DAB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129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D698-A478-4247-B32B-DB2400F9BF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7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8F2B-08A2-431C-B24C-26E527790D69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3F48-5B45-4458-931D-A8D647F2B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47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8F2B-08A2-431C-B24C-26E527790D69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3F48-5B45-4458-931D-A8D647F2B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50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9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98F2B-08A2-431C-B24C-26E527790D69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9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9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73F48-5B45-4458-931D-A8D647F2B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1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44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44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9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AECD7-D537-406B-B97B-F71F9E6E7BA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9" y="6356395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9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67527-24B6-4012-A93B-B49C7BE696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8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9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98C4B-D4B6-49A4-B912-301167EDCE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94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9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8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742950" rtl="0" eaLnBrk="1" latinLnBrk="0" hangingPunct="1"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8606" indent="-278606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03647" indent="-232172" algn="l" defTabSz="7429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»"/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96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98C4B-D4B6-49A4-B912-301167EDCE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96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96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4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685817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81" indent="-257181" algn="l" defTabSz="6858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27" indent="-214318" algn="l" defTabSz="685817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2" indent="-171455" algn="l" defTabSz="6858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5" algn="l" defTabSz="685817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5" algn="l" defTabSz="685817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8" indent="-171455" algn="l" defTabSz="6858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5" algn="l" defTabSz="6858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5" indent="-171455" algn="l" defTabSz="6858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3" indent="-171455" algn="l" defTabSz="6858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3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8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98C4B-D4B6-49A4-B912-301167EDCE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8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8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0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6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98C4B-D4B6-49A4-B912-301167EDCE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6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6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82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98C4B-D4B6-49A4-B912-301167EDCE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60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bstu.ru/f2h/docs/program_spbspu_2013.pdf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bstu.ru/f2h/docs/program_spbspu_2013.pdf" TargetMode="Externa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bstu.ru/f2h/docs/program_spbspu_2013.pdf" TargetMode="Externa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bstu.ru/f2h/docs/program_spbspu_2013.pdf" TargetMode="Externa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bstu.ru/f2h/docs/program_spbspu_2013.pdf" TargetMode="External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4608" y="1"/>
            <a:ext cx="7632848" cy="98072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AB1D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физики, нанотехнологий и телекоммуникаций</a:t>
            </a:r>
            <a:endParaRPr lang="ru-RU" sz="3200" b="1" dirty="0">
              <a:solidFill>
                <a:srgbClr val="AB1D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75592" y="1412776"/>
            <a:ext cx="3872880" cy="41044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Повышение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международной конкурентоспособности университета в области научных исследований и разработок в рамках программы «5-100-2020»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директора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Макарова С.Б.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совете 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СПбГПУ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марта 2014 года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08" y="1132763"/>
            <a:ext cx="6552728" cy="53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8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8541" y="274638"/>
            <a:ext cx="8190910" cy="70609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кафедр ИФНИТ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оэффициенты  нормированы к показателям 2013 г.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СПбГПУ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266681"/>
              </p:ext>
            </p:extLst>
          </p:nvPr>
        </p:nvGraphicFramePr>
        <p:xfrm>
          <a:off x="1130576" y="1196754"/>
          <a:ext cx="7566840" cy="4611007"/>
        </p:xfrm>
        <a:graphic>
          <a:graphicData uri="http://schemas.openxmlformats.org/drawingml/2006/table">
            <a:tbl>
              <a:tblPr/>
              <a:tblGrid>
                <a:gridCol w="1126857"/>
                <a:gridCol w="1126857"/>
                <a:gridCol w="1255801"/>
                <a:gridCol w="1300653"/>
                <a:gridCol w="1076402"/>
                <a:gridCol w="57160"/>
                <a:gridCol w="1623110"/>
              </a:tblGrid>
              <a:tr h="2553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кафедры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  <a:r>
                        <a:rPr lang="ru-RU" sz="14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ПУБЛ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  <a:r>
                        <a:rPr lang="ru-RU" sz="14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ИОКР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  <a:r>
                        <a:rPr lang="ru-RU" sz="14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  <a:r>
                        <a:rPr lang="ru-RU" sz="1400" b="1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ин_студ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S</a:t>
                      </a:r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 /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7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3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ФП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21,21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1,81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0,48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5,88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53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КИ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23,53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0,62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6,04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53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ФиТН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23,53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1,25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0,41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6,32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53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ЭФ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5,73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0,40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0,23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1,60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53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ЭЯФ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13,84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0,58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0,19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3,74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53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ТФ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26,26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1,09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1,44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7,20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53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БФ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23,53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0,31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1,65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0,11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6,40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53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РФ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3,57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0,94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0,94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0,19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1,41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53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КЭ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8,37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1,41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1,83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2,90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53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ФЭ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5,75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1,21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0,54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1,94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5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РЭСЗИ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1,25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5,78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2,67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1,01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2,68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53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РТиТК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0,43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0,73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0,61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0,68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0,61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53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ИЭ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7,14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0,67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1,13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0,83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2,44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53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ФПиНЭ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6,80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1,59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0,43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0,30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2,28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53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ФХБКиМТ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1,11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0,43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0,39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7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ФХОМБ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2,87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0,85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1,02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62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7182" y="260648"/>
            <a:ext cx="5260808" cy="5865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приоритетов ИФНИТ </a:t>
            </a:r>
            <a:r>
              <a:rPr lang="ru-RU" sz="2400" b="1" dirty="0" err="1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СПбГПУ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104835"/>
              </p:ext>
            </p:extLst>
          </p:nvPr>
        </p:nvGraphicFramePr>
        <p:xfrm>
          <a:off x="992560" y="1368472"/>
          <a:ext cx="8075240" cy="4580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4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064287" y="1812556"/>
            <a:ext cx="3732218" cy="6822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Радиопередающие устройства систем связи и навигации</a:t>
            </a:r>
            <a:endParaRPr lang="ru-RU" b="1" dirty="0">
              <a:ln w="18415" cmpd="sng">
                <a:noFill/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3080" y="2538770"/>
            <a:ext cx="4123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обработки сигналов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радиосистемах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наличии помех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обработки сигналов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реализация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0998" y="1931186"/>
            <a:ext cx="3957762" cy="7039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и обработка сигналов</a:t>
            </a:r>
            <a:endParaRPr lang="ru-RU" b="1" dirty="0">
              <a:ln w="18415" cmpd="sng">
                <a:noFill/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72389" y="4365104"/>
            <a:ext cx="372851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Прикладная электроника для антенных и измерительных систем</a:t>
            </a:r>
            <a:endParaRPr lang="ru-RU" b="1" dirty="0">
              <a:ln w="18415" cmpd="sng">
                <a:noFill/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6545" y="4365104"/>
            <a:ext cx="3768003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Микроэлектроника для телекоммуникаций</a:t>
            </a:r>
            <a:endParaRPr lang="ru-RU" b="1" dirty="0">
              <a:ln w="18415" cmpd="sng">
                <a:noFill/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0552" y="87803"/>
            <a:ext cx="6084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AB1D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ПРИОРИТЕТОВ В ОБЛАСТИ </a:t>
            </a:r>
            <a:r>
              <a:rPr lang="ru-RU" sz="2000" b="1" dirty="0" smtClean="0">
                <a:solidFill>
                  <a:srgbClr val="AB1D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ИНФОКОММУНИКАЦИОННЫХ </a:t>
            </a:r>
            <a:r>
              <a:rPr lang="ru-RU" sz="2000" b="1" dirty="0">
                <a:solidFill>
                  <a:srgbClr val="AB1D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И </a:t>
            </a:r>
            <a:r>
              <a:rPr lang="ru-RU" sz="2000" b="1" dirty="0" smtClean="0">
                <a:solidFill>
                  <a:srgbClr val="AB1D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</a:t>
            </a:r>
            <a:endParaRPr lang="ru-RU" sz="2000" dirty="0">
              <a:solidFill>
                <a:srgbClr val="AB1D46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2313" y="2644203"/>
            <a:ext cx="39964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Сотовые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3 и 4-го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 - Сверхширокополосная связь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Цифровые фильтры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Помехоустойчивое кодирование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Космические системы передачи сигналов.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88" y="5496720"/>
            <a:ext cx="1636334" cy="109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558" y="3146212"/>
            <a:ext cx="1427962" cy="85885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385" y="2666467"/>
            <a:ext cx="1247723" cy="16456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24673" y="5146659"/>
            <a:ext cx="45481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Микро- и наноэлектронная компонентная база беспроводных систем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микросхемы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06897" y="5229200"/>
            <a:ext cx="38594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Антенные и волноводные системы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Подземная локация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трубопроводов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1793" y="332656"/>
            <a:ext cx="2988332" cy="1253368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758035"/>
              </p:ext>
            </p:extLst>
          </p:nvPr>
        </p:nvGraphicFramePr>
        <p:xfrm>
          <a:off x="488504" y="1019128"/>
          <a:ext cx="5544614" cy="91568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11406"/>
                <a:gridCol w="988793"/>
                <a:gridCol w="1000107"/>
                <a:gridCol w="944109"/>
                <a:gridCol w="936104"/>
                <a:gridCol w="864095"/>
              </a:tblGrid>
              <a:tr h="58040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Проф.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Доценты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Ассист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Препод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Магист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Аспир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</a:tr>
              <a:tr h="3316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03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8507" y="260652"/>
            <a:ext cx="3960440" cy="6745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Волоконно-оптические системы и оптическая обработка сигналов</a:t>
            </a:r>
            <a:endParaRPr lang="ru-RU" b="1" dirty="0">
              <a:ln w="18415" cmpd="sng">
                <a:noFill/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06132" y="3789040"/>
            <a:ext cx="4239471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Квантовые явления в </a:t>
            </a:r>
            <a:r>
              <a:rPr lang="ru-RU" b="1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микроэлектромеханических</a:t>
            </a:r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системах</a:t>
            </a:r>
            <a:endParaRPr lang="ru-RU" b="1" dirty="0">
              <a:ln w="18415" cmpd="sng">
                <a:noFill/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01078" y="307972"/>
            <a:ext cx="3947251" cy="6727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Оптическая спектроскопия для навигации и телекоммуникаций</a:t>
            </a:r>
            <a:endParaRPr lang="ru-RU" b="1" dirty="0">
              <a:ln w="18415" cmpd="sng">
                <a:noFill/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850" y="1030068"/>
            <a:ext cx="47537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Элементная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волоконно-оптических систем: источники света (лазеры и светодиоды), фотоприемники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модуляторы, усилители, разветвители,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коммутаторы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оптические системы передачи информации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85048" y="1052522"/>
            <a:ext cx="41596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Магнетометры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ядерные  гироскопы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атомные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часы,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квантовые вычисления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4488" y="4839522"/>
            <a:ext cx="31107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MЭMC устройства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сверхминиатюрные 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сенсоры/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актуаторы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141" y="4658962"/>
            <a:ext cx="1849176" cy="208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80" y="2492896"/>
            <a:ext cx="1872208" cy="116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344" y="1462861"/>
            <a:ext cx="1692912" cy="123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4825" y="2610683"/>
            <a:ext cx="3943656" cy="4247317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и крупнейшие отечественные партнеры Центра приоритетов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Концерн «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Моринформсистема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Компания «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Schlumberger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Компания «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Instruments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Предприятие «Авангард»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Предприятие «Электроприбор»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Завод им. Климова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ПО «Арсенал»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09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8504" y="260651"/>
            <a:ext cx="69847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AB1D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000" b="1" dirty="0">
                <a:solidFill>
                  <a:srgbClr val="AB1D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ПРИОРИТЕТОВ В ОБЛАСТИ </a:t>
            </a:r>
          </a:p>
          <a:p>
            <a:pPr algn="ctr"/>
            <a:r>
              <a:rPr lang="ru-RU" sz="2000" b="1" dirty="0">
                <a:solidFill>
                  <a:srgbClr val="AB1D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ФИЗИКИ ПОЛУПРОВОДНИКОВ И НАНОТЕХНОЛОГИЙ</a:t>
            </a:r>
            <a:endParaRPr lang="ru-RU" sz="2000" dirty="0">
              <a:solidFill>
                <a:srgbClr val="AB1D4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705" y="808914"/>
            <a:ext cx="3189538" cy="114543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6481789" y="274506"/>
            <a:ext cx="344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hlinkClick r:id="rId3"/>
              </a:rPr>
              <a:t>Программа </a:t>
            </a:r>
            <a:r>
              <a:rPr lang="ru-RU" b="1" dirty="0" err="1" smtClean="0">
                <a:hlinkClick r:id="rId3"/>
              </a:rPr>
              <a:t>ИФНиТ</a:t>
            </a:r>
            <a:r>
              <a:rPr lang="ru-RU" b="1" dirty="0" smtClean="0">
                <a:hlinkClick r:id="rId3"/>
              </a:rPr>
              <a:t> "5-100-2020"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0945" y="2708920"/>
            <a:ext cx="3960440" cy="6745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Оптические свойства полупроводниковых </a:t>
            </a:r>
            <a:r>
              <a:rPr lang="ru-RU" b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наноструктур</a:t>
            </a:r>
            <a:endParaRPr lang="ru-RU" b="1" dirty="0">
              <a:ln w="18415" cmpd="sng">
                <a:noFill/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81977" y="2708920"/>
            <a:ext cx="3906434" cy="7010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оптические материалы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4293" y="3501008"/>
            <a:ext cx="4953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Детекторы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модуляторы излучения среднего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инфракрасного диапазонов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 ввода информации в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оптические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обработки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информации.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15770" y="3519459"/>
            <a:ext cx="4577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-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на основе стекол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нанофотоника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микролазеры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" t="11217" b="11000"/>
          <a:stretch/>
        </p:blipFill>
        <p:spPr>
          <a:xfrm>
            <a:off x="8158474" y="4437112"/>
            <a:ext cx="1572478" cy="2016224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870" y="3861048"/>
            <a:ext cx="154103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255734"/>
              </p:ext>
            </p:extLst>
          </p:nvPr>
        </p:nvGraphicFramePr>
        <p:xfrm>
          <a:off x="594730" y="1550099"/>
          <a:ext cx="5544614" cy="97664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11406"/>
                <a:gridCol w="988793"/>
                <a:gridCol w="1000107"/>
                <a:gridCol w="944109"/>
                <a:gridCol w="936104"/>
                <a:gridCol w="864095"/>
              </a:tblGrid>
              <a:tr h="58040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Проф.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Доценты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Ассист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Препод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Магист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Аспир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</a:tr>
              <a:tr h="33165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04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04528" y="4005069"/>
            <a:ext cx="3834426" cy="6745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магнетизма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5721" y="4699700"/>
            <a:ext cx="409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спектроскопических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приборов с разрешением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спину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5507" y="423818"/>
            <a:ext cx="3834426" cy="6745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Высокотемпературная сверхпроводимость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591" y="1449284"/>
            <a:ext cx="42236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сверхпроводящих материалов, работающих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комнатной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125" y="2060848"/>
            <a:ext cx="2664304" cy="17762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28" y="5358291"/>
            <a:ext cx="2143884" cy="1429251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4733767" y="380826"/>
            <a:ext cx="4265270" cy="6745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Полупроводниковые источники света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236" y="1820826"/>
            <a:ext cx="260503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733767" y="1079952"/>
            <a:ext cx="4265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полупроводниковых лазеров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67" y="4342357"/>
            <a:ext cx="5269693" cy="189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6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8354" y="325109"/>
            <a:ext cx="4953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AB1D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ПРИОРИТЕТОВ В ОБЛАСТИ </a:t>
            </a:r>
          </a:p>
          <a:p>
            <a:pPr algn="ctr"/>
            <a:r>
              <a:rPr lang="ru-RU" sz="2000" b="1" dirty="0" smtClean="0">
                <a:solidFill>
                  <a:srgbClr val="AB1D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УПРАВЛЯЕМОГО ТЕРМОЯДЕРНОГО </a:t>
            </a:r>
            <a:r>
              <a:rPr lang="ru-RU" sz="2000" b="1" dirty="0">
                <a:solidFill>
                  <a:srgbClr val="AB1D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СИНТЕЗА</a:t>
            </a:r>
            <a:endParaRPr lang="ru-RU" sz="2000" dirty="0">
              <a:solidFill>
                <a:srgbClr val="AB1D4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899" y="804099"/>
            <a:ext cx="2984500" cy="11366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6552733" y="338964"/>
            <a:ext cx="344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hlinkClick r:id="rId3"/>
              </a:rPr>
              <a:t>Программа </a:t>
            </a:r>
            <a:r>
              <a:rPr lang="ru-RU" b="1" dirty="0" err="1" smtClean="0">
                <a:hlinkClick r:id="rId3"/>
              </a:rPr>
              <a:t>ИФНиТ</a:t>
            </a:r>
            <a:r>
              <a:rPr lang="ru-RU" b="1" dirty="0" smtClean="0">
                <a:hlinkClick r:id="rId3"/>
              </a:rPr>
              <a:t> "5-100-2020"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4" y="2724806"/>
            <a:ext cx="3960440" cy="7762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Экспериментальные исследования пристеночной плазмы </a:t>
            </a:r>
            <a:r>
              <a:rPr lang="ru-RU" b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токамака</a:t>
            </a:r>
            <a:endParaRPr lang="ru-RU" b="1" dirty="0">
              <a:ln w="18415" cmpd="sng">
                <a:noFill/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1072" y="2747706"/>
            <a:ext cx="4032448" cy="6812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пристеночной плазмы </a:t>
            </a:r>
            <a:r>
              <a:rPr lang="ru-RU" b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токамака</a:t>
            </a:r>
            <a:endParaRPr lang="ru-RU" b="1" dirty="0">
              <a:ln w="18415" cmpd="sng">
                <a:noFill/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44854" y="5877272"/>
            <a:ext cx="3960440" cy="6745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плазмы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53" y="4050931"/>
            <a:ext cx="2553000" cy="18120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544" y="4050931"/>
            <a:ext cx="2463349" cy="15383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0515" y="3501008"/>
            <a:ext cx="334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Термоядерный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реактор, синтез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51737" y="3392518"/>
            <a:ext cx="39311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Изучение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 материалов под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высокотемпературной плазмы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157973"/>
              </p:ext>
            </p:extLst>
          </p:nvPr>
        </p:nvGraphicFramePr>
        <p:xfrm>
          <a:off x="573982" y="1407951"/>
          <a:ext cx="5544614" cy="91568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11406"/>
                <a:gridCol w="988793"/>
                <a:gridCol w="1000107"/>
                <a:gridCol w="944109"/>
                <a:gridCol w="936104"/>
                <a:gridCol w="864095"/>
              </a:tblGrid>
              <a:tr h="58040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Проф.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Доценты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Ассист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Препод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Магист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Аспир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</a:tr>
              <a:tr h="3316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55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0596" y="260651"/>
            <a:ext cx="5308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AB1D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000" b="1" dirty="0" smtClean="0">
                <a:solidFill>
                  <a:srgbClr val="AB1D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ПРИОРИТЕТОВ В </a:t>
            </a:r>
            <a:r>
              <a:rPr lang="ru-RU" sz="2000" b="1" dirty="0">
                <a:solidFill>
                  <a:srgbClr val="AB1D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</a:p>
          <a:p>
            <a:pPr algn="ctr"/>
            <a:r>
              <a:rPr lang="ru-RU" sz="2000" b="1" dirty="0">
                <a:solidFill>
                  <a:srgbClr val="AB1D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РЕЛЯТИВИСТСКОЙ, АТОМНОЙ ФИЗИКИ И АСТРОФИЗИКИ</a:t>
            </a:r>
            <a:endParaRPr lang="ru-RU" sz="2000" dirty="0">
              <a:solidFill>
                <a:srgbClr val="AB1D4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1" y="768482"/>
            <a:ext cx="3070951" cy="111619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6588616" y="260651"/>
            <a:ext cx="344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hlinkClick r:id="rId3"/>
              </a:rPr>
              <a:t>Программа </a:t>
            </a:r>
            <a:r>
              <a:rPr lang="ru-RU" b="1" dirty="0" err="1" smtClean="0">
                <a:hlinkClick r:id="rId3"/>
              </a:rPr>
              <a:t>ИФНиТ</a:t>
            </a:r>
            <a:r>
              <a:rPr lang="ru-RU" b="1" dirty="0" smtClean="0">
                <a:hlinkClick r:id="rId3"/>
              </a:rPr>
              <a:t> "5-100-2020"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35609" y="5530627"/>
            <a:ext cx="3589508" cy="8185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нуклонов и ионов в области высоких и низких энергий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520" y="2481577"/>
            <a:ext cx="3834426" cy="6745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Многоэлектронные атомы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20937" y="2472720"/>
            <a:ext cx="3834426" cy="6745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Астрофизические исследования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25117" y="3162643"/>
            <a:ext cx="34156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Нейтронная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астрофизика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Солнца 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солнечно-земных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связей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высоких энергий, космические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4488" y="3212977"/>
            <a:ext cx="22052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Многоволновая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астрономия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радио, оптика,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гамма)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77" y="3389838"/>
            <a:ext cx="1944216" cy="19373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7096" y="4794848"/>
            <a:ext cx="2537658" cy="16061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60" y="3432937"/>
            <a:ext cx="1528248" cy="1043573"/>
          </a:xfrm>
          <a:prstGeom prst="rect">
            <a:avLst/>
          </a:prstGeom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842767"/>
              </p:ext>
            </p:extLst>
          </p:nvPr>
        </p:nvGraphicFramePr>
        <p:xfrm>
          <a:off x="560512" y="1417208"/>
          <a:ext cx="5544614" cy="91568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11406"/>
                <a:gridCol w="988793"/>
                <a:gridCol w="1000107"/>
                <a:gridCol w="944109"/>
                <a:gridCol w="936104"/>
                <a:gridCol w="864095"/>
              </a:tblGrid>
              <a:tr h="58040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Проф.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Доценты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Ассист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Препод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Магист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Аспир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</a:tr>
              <a:tr h="3316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28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6584" y="325109"/>
            <a:ext cx="5688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AB1D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ПРИОРИТЕТОВ В ОБЛАСТИ </a:t>
            </a:r>
          </a:p>
          <a:p>
            <a:pPr algn="ctr"/>
            <a:r>
              <a:rPr lang="ru-RU" sz="2000" b="1" dirty="0">
                <a:solidFill>
                  <a:srgbClr val="AB1D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КОМПЛЕКСНОЙ НИЗКОТЕМПЕРАТУРНОЙ  ДИАГНОСТИКИ</a:t>
            </a:r>
            <a:endParaRPr lang="ru-RU" sz="2000" dirty="0">
              <a:solidFill>
                <a:srgbClr val="AB1D4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14" y="934248"/>
            <a:ext cx="3024336" cy="112520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6582444" y="390404"/>
            <a:ext cx="344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hlinkClick r:id="rId3"/>
              </a:rPr>
              <a:t>Программа </a:t>
            </a:r>
            <a:r>
              <a:rPr lang="ru-RU" b="1" dirty="0" err="1" smtClean="0">
                <a:hlinkClick r:id="rId3"/>
              </a:rPr>
              <a:t>ИФНиТ</a:t>
            </a:r>
            <a:r>
              <a:rPr lang="ru-RU" b="1" dirty="0" smtClean="0">
                <a:hlinkClick r:id="rId3"/>
              </a:rPr>
              <a:t> "5-100-2020"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83070" y="2853103"/>
            <a:ext cx="3834426" cy="8089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</a:t>
            </a:r>
            <a:r>
              <a:rPr lang="ru-RU" b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нанокомпозитных</a:t>
            </a:r>
            <a:r>
              <a:rPr lang="ru-RU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95827" y="5102607"/>
            <a:ext cx="410445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сильноточная и СВЧ - электроника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2014" y="2348880"/>
            <a:ext cx="3978442" cy="7088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Лазерная физика и лазерные измерения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7019" y="3068960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Лазерные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Лазерный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атмосферы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9134" y="3686165"/>
            <a:ext cx="4142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Нанокомпозитные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материалы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Комплексная низкотемпературная     диагностика материалов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90135" y="5852138"/>
            <a:ext cx="4477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СВЧ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электроника больших мощностей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полевые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эмиттреры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80792" y="3428552"/>
            <a:ext cx="1145333" cy="14478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77336" y="4653136"/>
            <a:ext cx="1306064" cy="1601141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807398"/>
              </p:ext>
            </p:extLst>
          </p:nvPr>
        </p:nvGraphicFramePr>
        <p:xfrm>
          <a:off x="999149" y="1340772"/>
          <a:ext cx="5544614" cy="91568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11406"/>
                <a:gridCol w="988793"/>
                <a:gridCol w="1000107"/>
                <a:gridCol w="944109"/>
                <a:gridCol w="936104"/>
                <a:gridCol w="864095"/>
              </a:tblGrid>
              <a:tr h="58040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Проф.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Доценты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Ассист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Препод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Магист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Аспир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</a:tr>
              <a:tr h="3316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1879" y="4010720"/>
            <a:ext cx="2641554" cy="255454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 и отечественные партнеры Центра </a:t>
            </a:r>
          </a:p>
          <a:p>
            <a:pPr marL="457200" indent="-457200" algn="ctr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НИИГРП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Рязань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Новороссийский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Политехнический институт,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ИФ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 Белоруссии</a:t>
            </a:r>
          </a:p>
        </p:txBody>
      </p:sp>
    </p:spTree>
    <p:extLst>
      <p:ext uri="{BB962C8B-B14F-4D97-AF65-F5344CB8AC3E}">
        <p14:creationId xmlns:p14="http://schemas.microsoft.com/office/powerpoint/2010/main" val="351571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04529" y="620688"/>
            <a:ext cx="4050450" cy="6745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Эмиссионная электроника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85048" y="3316672"/>
            <a:ext cx="4320480" cy="6582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Лучевая и плазменная модификация твёрдых тел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4529" y="1412776"/>
            <a:ext cx="3312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Эффективные эмиттеры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оптические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системы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04266" y="3988798"/>
            <a:ext cx="50802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электронная модификация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Радиационные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дефекты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полупроводниках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дефектов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275" y="1295262"/>
            <a:ext cx="2446949" cy="162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252" y="5085184"/>
            <a:ext cx="2268254" cy="151216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6" y="3196533"/>
            <a:ext cx="4754980" cy="125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97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8897" y="1124745"/>
            <a:ext cx="7344550" cy="440982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		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9049" y="225264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</a:t>
            </a:r>
            <a:r>
              <a:rPr lang="ru-RU" sz="24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ИФНиТ</a:t>
            </a:r>
            <a:endParaRPr lang="ru-RU" sz="24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777311" y="3229049"/>
            <a:ext cx="543840" cy="585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5601077" y="1559540"/>
            <a:ext cx="660853" cy="1029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868498" y="3069000"/>
            <a:ext cx="541439" cy="101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777311" y="2074118"/>
            <a:ext cx="543840" cy="618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889109" y="2651344"/>
            <a:ext cx="485334" cy="201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3973018" y="1559543"/>
            <a:ext cx="745956" cy="1029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6423475" y="1750560"/>
            <a:ext cx="3066051" cy="43193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Космические исследования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435905" y="2339391"/>
            <a:ext cx="3053608" cy="49867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и технология наноструктур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32521" y="4467175"/>
            <a:ext cx="3168352" cy="5460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полупроводников и наноэлектроники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435897" y="5625159"/>
            <a:ext cx="3053609" cy="54018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Радиофизика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410268" y="5035381"/>
            <a:ext cx="3079236" cy="37859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Биофизика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413381" y="4393973"/>
            <a:ext cx="3076125" cy="47522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физика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423454" y="3717032"/>
            <a:ext cx="3066050" cy="50405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ядерная физика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430011" y="2993997"/>
            <a:ext cx="3059494" cy="5790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физика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32522" y="5228950"/>
            <a:ext cx="3168352" cy="79233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физика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2521" y="3822856"/>
            <a:ext cx="3168352" cy="53522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Интегральная электроника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32521" y="3198537"/>
            <a:ext cx="3168352" cy="51849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Радиотехника и телекоммуникации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32521" y="2467980"/>
            <a:ext cx="3168352" cy="60098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Радиоэлектронные средства защиты информации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2521" y="1683611"/>
            <a:ext cx="3168352" cy="65574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электроника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32521" y="1046349"/>
            <a:ext cx="3168352" cy="51319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Квантовая электроника</a:t>
            </a:r>
          </a:p>
        </p:txBody>
      </p:sp>
      <p:cxnSp>
        <p:nvCxnSpPr>
          <p:cNvPr id="70" name="Прямая со стрелкой 69"/>
          <p:cNvCxnSpPr/>
          <p:nvPr/>
        </p:nvCxnSpPr>
        <p:spPr>
          <a:xfrm>
            <a:off x="5596573" y="3234356"/>
            <a:ext cx="660854" cy="1159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5362547" y="3399088"/>
            <a:ext cx="894880" cy="2226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5479560" y="3323115"/>
            <a:ext cx="777866" cy="1712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flipH="1" flipV="1">
            <a:off x="3973018" y="2110113"/>
            <a:ext cx="599692" cy="547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 flipH="1" flipV="1">
            <a:off x="3973040" y="2768470"/>
            <a:ext cx="570443" cy="101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/>
          <p:nvPr/>
        </p:nvCxnSpPr>
        <p:spPr>
          <a:xfrm flipH="1">
            <a:off x="3973018" y="2993996"/>
            <a:ext cx="570440" cy="463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 flipH="1">
            <a:off x="3987644" y="3234355"/>
            <a:ext cx="599692" cy="856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/>
          <p:nvPr/>
        </p:nvCxnSpPr>
        <p:spPr>
          <a:xfrm flipH="1">
            <a:off x="3973018" y="3376739"/>
            <a:ext cx="745956" cy="1276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 стрелкой 159"/>
          <p:cNvCxnSpPr/>
          <p:nvPr/>
        </p:nvCxnSpPr>
        <p:spPr>
          <a:xfrm flipH="1">
            <a:off x="3973024" y="3492048"/>
            <a:ext cx="862973" cy="1921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6409953" y="1046349"/>
            <a:ext cx="3079573" cy="51319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плазмы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20970" y="2708960"/>
            <a:ext cx="1354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ИФНиТ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80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6576" y="416858"/>
            <a:ext cx="5529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AB1D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ПРИОРИТЕТОВ В ОБЛАСТИ </a:t>
            </a:r>
          </a:p>
          <a:p>
            <a:pPr algn="ctr"/>
            <a:r>
              <a:rPr lang="ru-RU" sz="2000" b="1" dirty="0">
                <a:solidFill>
                  <a:srgbClr val="AB1D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ФИЗИКИ И БИОФИЗИКИ </a:t>
            </a:r>
            <a:endParaRPr lang="ru-RU" sz="2000" dirty="0">
              <a:solidFill>
                <a:srgbClr val="AB1D4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819" y="905903"/>
            <a:ext cx="2936776" cy="111994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6465168" y="390404"/>
            <a:ext cx="344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hlinkClick r:id="rId3"/>
              </a:rPr>
              <a:t>Программа </a:t>
            </a:r>
            <a:r>
              <a:rPr lang="ru-RU" b="1" dirty="0" err="1" smtClean="0">
                <a:hlinkClick r:id="rId3"/>
              </a:rPr>
              <a:t>ИФНиТ</a:t>
            </a:r>
            <a:r>
              <a:rPr lang="ru-RU" b="1" dirty="0" smtClean="0">
                <a:hlinkClick r:id="rId3"/>
              </a:rPr>
              <a:t> "5-100-2020"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6062" y="2457441"/>
            <a:ext cx="4136898" cy="68352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Молекулярная и клеточная медицина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57056" y="4293096"/>
            <a:ext cx="4225282" cy="6745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Гомеодинамика</a:t>
            </a:r>
            <a:r>
              <a:rPr lang="ru-RU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микроэлементов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93197" y="4963296"/>
            <a:ext cx="48128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роста опухолей и замедление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роста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метаболизма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 и болезнь Паркинсона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повышение эффективности   противоопухолевой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8254" y="3197875"/>
            <a:ext cx="35283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Биофизика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молекулярная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биология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нейродегенеративных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заболеваний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808" y="3588900"/>
            <a:ext cx="1802103" cy="250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93160" y="2457441"/>
            <a:ext cx="2448272" cy="164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681438"/>
              </p:ext>
            </p:extLst>
          </p:nvPr>
        </p:nvGraphicFramePr>
        <p:xfrm>
          <a:off x="920552" y="1361191"/>
          <a:ext cx="5544614" cy="91568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11406"/>
                <a:gridCol w="988793"/>
                <a:gridCol w="1000107"/>
                <a:gridCol w="944109"/>
                <a:gridCol w="936104"/>
                <a:gridCol w="864095"/>
              </a:tblGrid>
              <a:tr h="58040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Проф.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Доценты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Ассист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Препод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Магист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Аспир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</a:tr>
              <a:tr h="3316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26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76536" y="412711"/>
            <a:ext cx="4280914" cy="8906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Молекулярная и структурная биология</a:t>
            </a:r>
            <a:endParaRPr lang="ru-RU" b="1" dirty="0">
              <a:ln w="18415" cmpd="sng">
                <a:noFill/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88171" y="1761316"/>
            <a:ext cx="4160913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Лазерные оптоэлектронные сенсоры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80992" y="2780928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еинвазивные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датчики глюкозы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кровотока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корреляционная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спектроскопия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иометрический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392996"/>
            <a:ext cx="3224055" cy="227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10" y="4005064"/>
            <a:ext cx="3500164" cy="219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4292" y="1353075"/>
            <a:ext cx="46254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молекулярные механизмы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ремоделирования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хроматина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Исследование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белков методами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малоуглового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рассеяния нейтронов.</a:t>
            </a:r>
          </a:p>
        </p:txBody>
      </p:sp>
    </p:spTree>
    <p:extLst>
      <p:ext uri="{BB962C8B-B14F-4D97-AF65-F5344CB8AC3E}">
        <p14:creationId xmlns:p14="http://schemas.microsoft.com/office/powerpoint/2010/main" val="401367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199915"/>
              </p:ext>
            </p:extLst>
          </p:nvPr>
        </p:nvGraphicFramePr>
        <p:xfrm>
          <a:off x="272480" y="387707"/>
          <a:ext cx="9433048" cy="6437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60781"/>
                <a:gridCol w="2244245"/>
                <a:gridCol w="1828022"/>
              </a:tblGrid>
              <a:tr h="622454">
                <a:tc>
                  <a:txBody>
                    <a:bodyPr/>
                    <a:lstStyle/>
                    <a:p>
                      <a:pPr marL="24765" marR="48260" algn="ctr">
                        <a:lnSpc>
                          <a:spcPct val="104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Название </a:t>
                      </a:r>
                      <a:r>
                        <a:rPr lang="ru-RU" sz="1200" dirty="0" smtClean="0">
                          <a:effectLst/>
                        </a:rPr>
                        <a:t>индикатора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0" marR="592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Показатели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по </a:t>
                      </a:r>
                      <a:r>
                        <a:rPr lang="ru-RU" sz="1200" dirty="0" err="1" smtClean="0">
                          <a:effectLst/>
                        </a:rPr>
                        <a:t>ИФНиТ</a:t>
                      </a:r>
                      <a:r>
                        <a:rPr lang="ru-RU" sz="1200" dirty="0" smtClean="0">
                          <a:effectLst/>
                        </a:rPr>
                        <a:t> на 2013 год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(по </a:t>
                      </a:r>
                      <a:r>
                        <a:rPr lang="ru-RU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СПбГПУ</a:t>
                      </a: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на 2012/2013гг.)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0" marR="59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Показатели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по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</a:rPr>
                        <a:t>ИФНиТ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на 2014 год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0" marR="59250" marT="0" marB="0"/>
                </a:tc>
              </a:tr>
              <a:tr h="559915">
                <a:tc>
                  <a:txBody>
                    <a:bodyPr/>
                    <a:lstStyle/>
                    <a:p>
                      <a:pPr marL="24765" marR="48260">
                        <a:lnSpc>
                          <a:spcPct val="104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</a:t>
                      </a:r>
                      <a:r>
                        <a:rPr lang="ru-RU" sz="1600" spc="5" dirty="0" smtClean="0">
                          <a:effectLst/>
                        </a:rPr>
                        <a:t>л</a:t>
                      </a:r>
                      <a:r>
                        <a:rPr lang="ru-RU" sz="1600" spc="-5" dirty="0" smtClean="0">
                          <a:effectLst/>
                        </a:rPr>
                        <a:t>и</a:t>
                      </a:r>
                      <a:r>
                        <a:rPr lang="ru-RU" sz="1600" spc="5" dirty="0" smtClean="0">
                          <a:effectLst/>
                        </a:rPr>
                        <a:t>ч</a:t>
                      </a:r>
                      <a:r>
                        <a:rPr lang="ru-RU" sz="1600" dirty="0" smtClean="0">
                          <a:effectLst/>
                        </a:rPr>
                        <a:t>е</a:t>
                      </a:r>
                      <a:r>
                        <a:rPr lang="ru-RU" sz="1600" spc="5" dirty="0" smtClean="0">
                          <a:effectLst/>
                        </a:rPr>
                        <a:t>с</a:t>
                      </a:r>
                      <a:r>
                        <a:rPr lang="ru-RU" sz="1600" spc="-35" dirty="0" smtClean="0">
                          <a:effectLst/>
                        </a:rPr>
                        <a:t>т</a:t>
                      </a:r>
                      <a:r>
                        <a:rPr lang="ru-RU" sz="1600" spc="-5" dirty="0" smtClean="0">
                          <a:effectLst/>
                        </a:rPr>
                        <a:t>в</a:t>
                      </a:r>
                      <a:r>
                        <a:rPr lang="ru-RU" sz="1600" dirty="0" smtClean="0">
                          <a:effectLst/>
                        </a:rPr>
                        <a:t>о </a:t>
                      </a:r>
                      <a:r>
                        <a:rPr lang="ru-RU" sz="1600" spc="5" dirty="0" smtClean="0">
                          <a:effectLst/>
                        </a:rPr>
                        <a:t>с</a:t>
                      </a:r>
                      <a:r>
                        <a:rPr lang="ru-RU" sz="1600" spc="-35" dirty="0" smtClean="0">
                          <a:effectLst/>
                        </a:rPr>
                        <a:t>т</a:t>
                      </a:r>
                      <a:r>
                        <a:rPr lang="ru-RU" sz="1600" dirty="0" smtClean="0">
                          <a:effectLst/>
                        </a:rPr>
                        <a:t>а</a:t>
                      </a:r>
                      <a:r>
                        <a:rPr lang="ru-RU" sz="1600" spc="-30" dirty="0" smtClean="0">
                          <a:effectLst/>
                        </a:rPr>
                        <a:t>т</a:t>
                      </a:r>
                      <a:r>
                        <a:rPr lang="ru-RU" sz="1600" dirty="0" smtClean="0">
                          <a:effectLst/>
                        </a:rPr>
                        <a:t>ей,</a:t>
                      </a:r>
                      <a:r>
                        <a:rPr lang="ru-RU" sz="1600" spc="5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о</a:t>
                      </a:r>
                      <a:r>
                        <a:rPr lang="ru-RU" sz="1600" spc="-5" dirty="0" smtClean="0">
                          <a:effectLst/>
                        </a:rPr>
                        <a:t>п</a:t>
                      </a:r>
                      <a:r>
                        <a:rPr lang="ru-RU" sz="1600" spc="-45" dirty="0" smtClean="0">
                          <a:effectLst/>
                        </a:rPr>
                        <a:t>у</a:t>
                      </a:r>
                      <a:r>
                        <a:rPr lang="ru-RU" sz="1600" spc="-5" dirty="0" smtClean="0">
                          <a:effectLst/>
                        </a:rPr>
                        <a:t>б</a:t>
                      </a:r>
                      <a:r>
                        <a:rPr lang="ru-RU" sz="1600" dirty="0" smtClean="0">
                          <a:effectLst/>
                        </a:rPr>
                        <a:t>л</a:t>
                      </a:r>
                      <a:r>
                        <a:rPr lang="ru-RU" sz="1600" spc="-5" dirty="0" smtClean="0">
                          <a:effectLst/>
                        </a:rPr>
                        <a:t>и</a:t>
                      </a:r>
                      <a:r>
                        <a:rPr lang="ru-RU" sz="1600" spc="5" dirty="0" smtClean="0">
                          <a:effectLst/>
                        </a:rPr>
                        <a:t>к</a:t>
                      </a:r>
                      <a:r>
                        <a:rPr lang="ru-RU" sz="1600" dirty="0" smtClean="0">
                          <a:effectLst/>
                        </a:rPr>
                        <a:t>ова</a:t>
                      </a:r>
                      <a:r>
                        <a:rPr lang="ru-RU" sz="1600" spc="-5" dirty="0" smtClean="0">
                          <a:effectLst/>
                        </a:rPr>
                        <a:t>нн</a:t>
                      </a:r>
                      <a:r>
                        <a:rPr lang="ru-RU" sz="1600" dirty="0" smtClean="0">
                          <a:effectLst/>
                        </a:rPr>
                        <a:t>ых </a:t>
                      </a:r>
                      <a:r>
                        <a:rPr lang="ru-RU" sz="1600" dirty="0" err="1" smtClean="0">
                          <a:effectLst/>
                        </a:rPr>
                        <a:t>ИФНиТ</a:t>
                      </a:r>
                      <a:r>
                        <a:rPr lang="ru-RU" sz="1600" dirty="0" smtClean="0">
                          <a:effectLst/>
                        </a:rPr>
                        <a:t> и и</a:t>
                      </a:r>
                      <a:r>
                        <a:rPr lang="ru-RU" sz="1600" spc="-5" dirty="0" smtClean="0">
                          <a:effectLst/>
                        </a:rPr>
                        <a:t>н</a:t>
                      </a:r>
                      <a:r>
                        <a:rPr lang="ru-RU" sz="1600" spc="5" dirty="0" smtClean="0">
                          <a:effectLst/>
                        </a:rPr>
                        <a:t>декс</a:t>
                      </a:r>
                      <a:r>
                        <a:rPr lang="ru-RU" sz="1600" dirty="0" smtClean="0">
                          <a:effectLst/>
                        </a:rPr>
                        <a:t>ир</a:t>
                      </a:r>
                      <a:r>
                        <a:rPr lang="ru-RU" sz="1600" spc="-45" dirty="0" smtClean="0">
                          <a:effectLst/>
                        </a:rPr>
                        <a:t>у</a:t>
                      </a:r>
                      <a:r>
                        <a:rPr lang="ru-RU" sz="1600" spc="5" dirty="0" smtClean="0">
                          <a:effectLst/>
                        </a:rPr>
                        <a:t>е</a:t>
                      </a:r>
                      <a:r>
                        <a:rPr lang="ru-RU" sz="1600" spc="-5" dirty="0" smtClean="0">
                          <a:effectLst/>
                        </a:rPr>
                        <a:t>м</a:t>
                      </a:r>
                      <a:r>
                        <a:rPr lang="ru-RU" sz="1600" dirty="0" smtClean="0">
                          <a:effectLst/>
                        </a:rPr>
                        <a:t>ых в</a:t>
                      </a:r>
                      <a:r>
                        <a:rPr lang="ru-RU" sz="1600" spc="1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W</a:t>
                      </a:r>
                      <a:r>
                        <a:rPr lang="en-US" sz="1600" spc="5" dirty="0" smtClean="0">
                          <a:effectLst/>
                        </a:rPr>
                        <a:t>e</a:t>
                      </a:r>
                      <a:r>
                        <a:rPr lang="en-US" sz="1600" dirty="0" smtClean="0">
                          <a:effectLst/>
                        </a:rPr>
                        <a:t>b</a:t>
                      </a:r>
                      <a:r>
                        <a:rPr lang="en-US" sz="1600" spc="-1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of</a:t>
                      </a:r>
                      <a:r>
                        <a:rPr lang="en-US" sz="1600" spc="5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S</a:t>
                      </a:r>
                      <a:r>
                        <a:rPr lang="en-US" sz="1600" spc="5" dirty="0" smtClean="0">
                          <a:effectLst/>
                        </a:rPr>
                        <a:t>c</a:t>
                      </a:r>
                      <a:r>
                        <a:rPr lang="en-US" sz="1600" dirty="0" smtClean="0">
                          <a:effectLst/>
                        </a:rPr>
                        <a:t>i</a:t>
                      </a:r>
                      <a:r>
                        <a:rPr lang="en-US" sz="1600" spc="5" dirty="0" smtClean="0">
                          <a:effectLst/>
                        </a:rPr>
                        <a:t>e</a:t>
                      </a:r>
                      <a:r>
                        <a:rPr lang="en-US" sz="1600" dirty="0" smtClean="0">
                          <a:effectLst/>
                        </a:rPr>
                        <a:t>n</a:t>
                      </a:r>
                      <a:r>
                        <a:rPr lang="en-US" sz="1600" spc="5" dirty="0" smtClean="0">
                          <a:effectLst/>
                        </a:rPr>
                        <a:t>c</a:t>
                      </a:r>
                      <a:r>
                        <a:rPr lang="en-US" sz="1600" dirty="0" smtClean="0">
                          <a:effectLst/>
                        </a:rPr>
                        <a:t>e</a:t>
                      </a:r>
                      <a:r>
                        <a:rPr lang="en-US" sz="1600" spc="-15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и </a:t>
                      </a:r>
                      <a:r>
                        <a:rPr lang="en-US" sz="1600" dirty="0" smtClean="0">
                          <a:effectLst/>
                        </a:rPr>
                        <a:t>S</a:t>
                      </a:r>
                      <a:r>
                        <a:rPr lang="en-US" sz="1600" spc="5" dirty="0" smtClean="0">
                          <a:effectLst/>
                        </a:rPr>
                        <a:t>c</a:t>
                      </a:r>
                      <a:r>
                        <a:rPr lang="en-US" sz="1600" dirty="0" smtClean="0">
                          <a:effectLst/>
                        </a:rPr>
                        <a:t>o</a:t>
                      </a:r>
                      <a:r>
                        <a:rPr lang="en-US" sz="1600" spc="5" dirty="0" smtClean="0">
                          <a:effectLst/>
                        </a:rPr>
                        <a:t>p</a:t>
                      </a:r>
                      <a:r>
                        <a:rPr lang="en-US" sz="1600" dirty="0" smtClean="0">
                          <a:effectLst/>
                        </a:rPr>
                        <a:t>us </a:t>
                      </a:r>
                      <a:r>
                        <a:rPr lang="ru-RU" sz="1600" spc="-5" dirty="0" smtClean="0">
                          <a:effectLst/>
                        </a:rPr>
                        <a:t>н</a:t>
                      </a:r>
                      <a:r>
                        <a:rPr lang="ru-RU" sz="1600" dirty="0" smtClean="0">
                          <a:effectLst/>
                        </a:rPr>
                        <a:t>а</a:t>
                      </a:r>
                      <a:r>
                        <a:rPr lang="ru-RU" sz="1600" spc="-5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1</a:t>
                      </a:r>
                      <a:r>
                        <a:rPr lang="ru-RU" sz="1600" spc="1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НПР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0" marR="592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0,</a:t>
                      </a:r>
                      <a:r>
                        <a:rPr lang="en-US" sz="1600" dirty="0" smtClean="0">
                          <a:effectLst/>
                        </a:rPr>
                        <a:t>6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cs typeface="Times New Roman"/>
                        </a:rPr>
                        <a:t>(0,09 на 2012г.)</a:t>
                      </a:r>
                      <a:endParaRPr lang="ru-RU" sz="1400" b="1" dirty="0" smtClean="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 marL="59250" marR="59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0,8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(0.13 на 2014 г.)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0" marR="59250" marT="0" marB="0"/>
                </a:tc>
              </a:tr>
              <a:tr h="746557">
                <a:tc>
                  <a:txBody>
                    <a:bodyPr/>
                    <a:lstStyle/>
                    <a:p>
                      <a:pPr marL="24765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Средний показатель цитируемости на 1 НПР</a:t>
                      </a:r>
                    </a:p>
                    <a:p>
                      <a:pPr marL="247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статей, учтенных в базах данных 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0" marR="592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(12,5</a:t>
                      </a:r>
                      <a:r>
                        <a:rPr lang="ru-RU" sz="1400" b="1" baseline="0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uLnTx/>
                          <a:uFillTx/>
                          <a:latin typeface="+mn-lt"/>
                          <a:cs typeface="Times New Roman"/>
                        </a:rPr>
                        <a:t>на 2012г.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Calibri"/>
                          <a:cs typeface="Times New Roman"/>
                        </a:rPr>
                        <a:t>)</a:t>
                      </a:r>
                      <a:endParaRPr lang="ru-RU" sz="1400" b="1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0" marR="59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(14</a:t>
                      </a:r>
                      <a:r>
                        <a:rPr lang="ru-RU" sz="1400" b="1" baseline="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uLnTx/>
                          <a:uFillTx/>
                          <a:latin typeface="+mn-lt"/>
                          <a:cs typeface="Times New Roman"/>
                        </a:rPr>
                        <a:t>на 2014г.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cs typeface="Times New Roman"/>
                        </a:rPr>
                        <a:t>)</a:t>
                      </a:r>
                      <a:endParaRPr lang="ru-RU" sz="1400" b="1" dirty="0" smtClean="0">
                        <a:solidFill>
                          <a:schemeClr val="accent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0" marR="59250" marT="0" marB="0"/>
                </a:tc>
              </a:tr>
              <a:tr h="726459">
                <a:tc>
                  <a:txBody>
                    <a:bodyPr/>
                    <a:lstStyle/>
                    <a:p>
                      <a:pPr marL="24765" marR="539115">
                        <a:lnSpc>
                          <a:spcPct val="102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Доля зарубежных профессоров, преподавателей и исследователей в численности НПР </a:t>
                      </a:r>
                      <a:r>
                        <a:rPr lang="ru-RU" sz="1600" dirty="0" err="1" smtClean="0">
                          <a:effectLst/>
                        </a:rPr>
                        <a:t>ИФНиТ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0" marR="592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r>
                        <a:rPr lang="ru-RU" sz="1600" dirty="0" smtClean="0">
                          <a:effectLst/>
                        </a:rPr>
                        <a:t>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2"/>
                          </a:solidFill>
                          <a:effectLst/>
                        </a:rPr>
                        <a:t>(1%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cs typeface="Times New Roman"/>
                        </a:rPr>
                        <a:t>на 2012г.</a:t>
                      </a:r>
                      <a:r>
                        <a:rPr lang="ru-RU" sz="1400" b="1" dirty="0" smtClean="0">
                          <a:solidFill>
                            <a:schemeClr val="accent2"/>
                          </a:solidFill>
                          <a:effectLst/>
                        </a:rPr>
                        <a:t>)</a:t>
                      </a:r>
                    </a:p>
                  </a:txBody>
                  <a:tcPr marL="59250" marR="59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2"/>
                          </a:solidFill>
                          <a:effectLst/>
                        </a:rPr>
                        <a:t>(1.2%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cs typeface="Times New Roman"/>
                        </a:rPr>
                        <a:t>на 2014г.</a:t>
                      </a:r>
                      <a:r>
                        <a:rPr lang="ru-RU" sz="1400" b="1" dirty="0" smtClean="0">
                          <a:solidFill>
                            <a:schemeClr val="accent2"/>
                          </a:solidFill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0" marR="59250" marT="0" marB="0"/>
                </a:tc>
              </a:tr>
              <a:tr h="495913">
                <a:tc>
                  <a:txBody>
                    <a:bodyPr/>
                    <a:lstStyle/>
                    <a:p>
                      <a:pPr marL="24765" marR="539115">
                        <a:lnSpc>
                          <a:spcPct val="102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Доля иностранных студентов, обучающихся в </a:t>
                      </a:r>
                      <a:r>
                        <a:rPr lang="ru-RU" sz="1600" dirty="0" err="1" smtClean="0">
                          <a:effectLst/>
                        </a:rPr>
                        <a:t>ФНиТ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0" marR="592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3,1%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(10,3% </a:t>
                      </a:r>
                      <a:r>
                        <a:rPr lang="ru-RU" sz="1400" b="1" baseline="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cs typeface="Times New Roman"/>
                        </a:rPr>
                        <a:t>на 2012г.</a:t>
                      </a:r>
                      <a:r>
                        <a:rPr lang="ru-RU" sz="1400" b="1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59250" marR="59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250" marR="59250" marT="0" marB="0"/>
                </a:tc>
              </a:tr>
              <a:tr h="736158">
                <a:tc>
                  <a:txBody>
                    <a:bodyPr/>
                    <a:lstStyle/>
                    <a:p>
                      <a:pPr marL="24765" marR="539115">
                        <a:lnSpc>
                          <a:spcPct val="102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Средний балл ЕГЭ студентов </a:t>
                      </a:r>
                      <a:r>
                        <a:rPr lang="ru-RU" sz="1600" dirty="0" err="1" smtClean="0">
                          <a:effectLst/>
                        </a:rPr>
                        <a:t>ИФНиТ</a:t>
                      </a:r>
                      <a:r>
                        <a:rPr lang="ru-RU" sz="1600" dirty="0">
                          <a:effectLst/>
                        </a:rPr>
                        <a:t>, принятых для обучения по очной форме обучения за счет средств ФБ (бакалавры, специалисты</a:t>
                      </a:r>
                      <a:r>
                        <a:rPr lang="ru-RU" sz="1600" dirty="0" smtClean="0">
                          <a:effectLst/>
                        </a:rPr>
                        <a:t>) 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0" marR="592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77,81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(74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cs typeface="Times New Roman"/>
                        </a:rPr>
                        <a:t>на 2012г.</a:t>
                      </a: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59250" marR="59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78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accent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250" marR="59250" marT="0" marB="0"/>
                </a:tc>
              </a:tr>
              <a:tr h="518712">
                <a:tc>
                  <a:txBody>
                    <a:bodyPr/>
                    <a:lstStyle/>
                    <a:p>
                      <a:pPr marL="24765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Доля доходов из внебюджетных </a:t>
                      </a:r>
                      <a:r>
                        <a:rPr lang="ru-RU" sz="1600" dirty="0" smtClean="0">
                          <a:effectLst/>
                        </a:rPr>
                        <a:t>источников 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0" marR="592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(45%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cs typeface="Times New Roman"/>
                        </a:rPr>
                        <a:t>на 2012г.</a:t>
                      </a:r>
                      <a:r>
                        <a:rPr lang="ru-RU" sz="1400" b="1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400" b="1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0" marR="59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15%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0" marR="59250" marT="0" marB="0"/>
                </a:tc>
              </a:tr>
              <a:tr h="648674">
                <a:tc>
                  <a:txBody>
                    <a:bodyPr/>
                    <a:lstStyle/>
                    <a:p>
                      <a:pPr marL="24765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Годовой объем НИОКР на 1 </a:t>
                      </a:r>
                      <a:r>
                        <a:rPr lang="ru-RU" sz="1600" dirty="0" smtClean="0">
                          <a:effectLst/>
                        </a:rPr>
                        <a:t>НПР  ( на 1 ставку)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0" marR="592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effectLst/>
                        </a:rPr>
                        <a:t>358 </a:t>
                      </a:r>
                      <a:r>
                        <a:rPr lang="ru-RU" sz="1400" dirty="0" smtClean="0">
                          <a:effectLst/>
                        </a:rPr>
                        <a:t>тыс. руб.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/>
                          </a:solidFill>
                          <a:effectLst/>
                        </a:rPr>
                        <a:t>(350</a:t>
                      </a: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accent2"/>
                          </a:solidFill>
                          <a:effectLst/>
                        </a:rPr>
                        <a:t>тыс. руб. на 2013г</a:t>
                      </a: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effectLst/>
                        </a:rPr>
                        <a:t>) </a:t>
                      </a:r>
                      <a:endParaRPr lang="ru-RU" sz="1600" b="1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0" marR="59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390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тыс. руб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effectLst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chemeClr val="accent2"/>
                          </a:solidFill>
                          <a:effectLst/>
                        </a:rPr>
                        <a:t>400 тыс. р.  2014г)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59250" marR="59250" marT="0" marB="0"/>
                </a:tc>
              </a:tr>
              <a:tr h="616024">
                <a:tc>
                  <a:txBody>
                    <a:bodyPr/>
                    <a:lstStyle/>
                    <a:p>
                      <a:pPr marL="24765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Доля молодых НПР без ученой </a:t>
                      </a:r>
                      <a:r>
                        <a:rPr lang="ru-RU" sz="1600" dirty="0" smtClean="0">
                          <a:effectLst/>
                        </a:rPr>
                        <a:t>степени (</a:t>
                      </a:r>
                      <a:r>
                        <a:rPr lang="ru-RU" sz="1600" dirty="0">
                          <a:effectLst/>
                        </a:rPr>
                        <a:t>до 30 лет) и молодых </a:t>
                      </a:r>
                      <a:r>
                        <a:rPr lang="ru-RU" sz="1600" dirty="0" smtClean="0">
                          <a:effectLst/>
                        </a:rPr>
                        <a:t>ученых (</a:t>
                      </a:r>
                      <a:r>
                        <a:rPr lang="ru-RU" sz="1600" dirty="0">
                          <a:effectLst/>
                        </a:rPr>
                        <a:t>к.н. – до 35 лет; </a:t>
                      </a:r>
                      <a:r>
                        <a:rPr lang="ru-RU" sz="1600" dirty="0" err="1">
                          <a:effectLst/>
                        </a:rPr>
                        <a:t>д.н</a:t>
                      </a:r>
                      <a:r>
                        <a:rPr lang="ru-RU" sz="1600" dirty="0">
                          <a:effectLst/>
                        </a:rPr>
                        <a:t>. – до 40 лет)</a:t>
                      </a:r>
                      <a:r>
                        <a:rPr lang="ru-RU" sz="1600" spc="5" dirty="0">
                          <a:effectLst/>
                        </a:rPr>
                        <a:t>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0" marR="592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12,4%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(19% на 2013г.)</a:t>
                      </a:r>
                      <a:endParaRPr lang="ru-RU" sz="1400" b="1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0" marR="59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(20% на 2014г.)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accent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250" marR="59250" marT="0" marB="0"/>
                </a:tc>
              </a:tr>
              <a:tr h="392569">
                <a:tc>
                  <a:txBody>
                    <a:bodyPr/>
                    <a:lstStyle/>
                    <a:p>
                      <a:pPr marL="24765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совместных проектов с международными высокотехнологичными компаниями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0" marR="592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(14 на 2013г.)</a:t>
                      </a:r>
                    </a:p>
                  </a:txBody>
                  <a:tcPr marL="59250" marR="59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accent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250" marR="5925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35897" y="64542"/>
            <a:ext cx="86589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Планируемые показатели </a:t>
            </a: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ИФНИТ </a:t>
            </a:r>
            <a:r>
              <a:rPr lang="ru-RU" altLang="ru-RU" b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СПбГПУ</a:t>
            </a: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рейтинге </a:t>
            </a:r>
            <a:r>
              <a:rPr lang="en-US" altLang="ru-RU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QS</a:t>
            </a: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2014 </a:t>
            </a: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 </a:t>
            </a:r>
            <a:endParaRPr lang="ru-RU" altLang="ru-RU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585880"/>
              </p:ext>
            </p:extLst>
          </p:nvPr>
        </p:nvGraphicFramePr>
        <p:xfrm>
          <a:off x="344488" y="134657"/>
          <a:ext cx="9361040" cy="6085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8398"/>
                <a:gridCol w="5772642"/>
              </a:tblGrid>
              <a:tr h="37586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Кафедры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Научные группы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461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AB1D4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Квантовая электроника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Квантовые явления в </a:t>
                      </a:r>
                      <a:r>
                        <a:rPr lang="ru-RU" sz="1600" b="1" dirty="0" err="1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микроэлектромеханических</a:t>
                      </a: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системах</a:t>
                      </a:r>
                      <a:endParaRPr lang="en-US" sz="1600" b="1" dirty="0" smtClean="0">
                        <a:ln w="18415" cmpd="sng">
                          <a:noFill/>
                          <a:prstDash val="solid"/>
                        </a:ln>
                        <a:solidFill>
                          <a:srgbClr val="80008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Оптическая </a:t>
                      </a: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спектроскопия для навигации и телекоммуникаций </a:t>
                      </a:r>
                      <a:r>
                        <a:rPr lang="en-US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(Объединенная с кафедрой теоретической  физики)</a:t>
                      </a:r>
                      <a:endParaRPr lang="ru-RU" sz="1600" b="1" dirty="0" smtClean="0">
                        <a:ln w="18415" cmpd="sng">
                          <a:noFill/>
                          <a:prstDash val="solid"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Лазерные оптоэлектронные сенсоры</a:t>
                      </a:r>
                    </a:p>
                  </a:txBody>
                  <a:tcPr anchor="ctr"/>
                </a:tc>
              </a:tr>
              <a:tr h="375862">
                <a:tc>
                  <a:txBody>
                    <a:bodyPr/>
                    <a:lstStyle/>
                    <a:p>
                      <a:pPr marL="0" marR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AB1D4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электроника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</a:t>
                      </a:r>
                      <a:r>
                        <a:rPr lang="ru-RU" sz="1600" b="1" dirty="0" err="1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нанокомпозитных</a:t>
                      </a: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материалов</a:t>
                      </a:r>
                    </a:p>
                    <a:p>
                      <a:pPr marL="342900" marR="0" indent="-34290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Лучевая и плазменная модификация твёрдых тел</a:t>
                      </a:r>
                    </a:p>
                    <a:p>
                      <a:pPr marL="342900" marR="0" indent="-34290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Сильноточная и СВЧ – электроника</a:t>
                      </a:r>
                    </a:p>
                    <a:p>
                      <a:pPr marL="342900" marR="0" indent="-34290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Эмиссионная электроника</a:t>
                      </a:r>
                    </a:p>
                  </a:txBody>
                  <a:tcPr anchor="ctr"/>
                </a:tc>
              </a:tr>
              <a:tr h="544614">
                <a:tc>
                  <a:txBody>
                    <a:bodyPr/>
                    <a:lstStyle/>
                    <a:p>
                      <a:pPr marL="0" marR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AB1D4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Радиоэлектронные средства защиты информации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Радиопередающие </a:t>
                      </a: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устройства систем связи и навигации</a:t>
                      </a:r>
                    </a:p>
                  </a:txBody>
                  <a:tcPr anchor="ctr"/>
                </a:tc>
              </a:tr>
              <a:tr h="689446">
                <a:tc>
                  <a:txBody>
                    <a:bodyPr/>
                    <a:lstStyle/>
                    <a:p>
                      <a:pPr marL="0" marR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AB1D4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Радиотехника и телекоммуникации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Синтез и обработка сигналов </a:t>
                      </a: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Объединенная с кафедрой радиоэлектронных средств защиты информации)</a:t>
                      </a:r>
                      <a:endParaRPr lang="ru-RU" sz="1600" b="1" dirty="0" smtClean="0">
                        <a:ln w="18415" cmpd="sng">
                          <a:noFill/>
                          <a:prstDash val="solid"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Прикладная электроника для антенных и измерительных систем </a:t>
                      </a: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(Объединенная с кафедрой радиофизики)</a:t>
                      </a:r>
                      <a:endParaRPr lang="ru-RU" sz="1600" b="1" dirty="0" smtClean="0">
                        <a:ln w="18415" cmpd="sng">
                          <a:noFill/>
                          <a:prstDash val="solid"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76443">
                <a:tc>
                  <a:txBody>
                    <a:bodyPr/>
                    <a:lstStyle/>
                    <a:p>
                      <a:pPr marL="0" marR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AB1D4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Радиофизика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Волоконно-оптические системы и оптическая обработка сигналов</a:t>
                      </a:r>
                      <a:r>
                        <a:rPr lang="en-US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Объединенная с кафедрой квантовой электроники</a:t>
                      </a:r>
                      <a:r>
                        <a:rPr lang="en-US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dirty="0" smtClean="0">
                        <a:ln w="18415" cmpd="sng">
                          <a:noFill/>
                          <a:prstDash val="solid"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5862">
                <a:tc>
                  <a:txBody>
                    <a:bodyPr/>
                    <a:lstStyle/>
                    <a:p>
                      <a:pPr marL="0" marR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AB1D4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Интегральная электроника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600" b="1" baseline="0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Микроэлектроника для телекоммуникаций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47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99567"/>
              </p:ext>
            </p:extLst>
          </p:nvPr>
        </p:nvGraphicFramePr>
        <p:xfrm>
          <a:off x="200472" y="0"/>
          <a:ext cx="9433048" cy="6804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6001"/>
                <a:gridCol w="5817047"/>
              </a:tblGrid>
              <a:tr h="33265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Кафедры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Научные группы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54809">
                <a:tc>
                  <a:txBody>
                    <a:bodyPr/>
                    <a:lstStyle/>
                    <a:p>
                      <a:pPr marL="0" marR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AB1D4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полупроводников и наноэлектроники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Оптические свойства полупроводниковых наноструктур</a:t>
                      </a:r>
                      <a:endParaRPr lang="ru-RU" sz="1600" b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Высокотемпературная сверхпроводимость</a:t>
                      </a:r>
                    </a:p>
                  </a:txBody>
                  <a:tcPr anchor="ctr"/>
                </a:tc>
              </a:tr>
              <a:tr h="604948">
                <a:tc>
                  <a:txBody>
                    <a:bodyPr/>
                    <a:lstStyle/>
                    <a:p>
                      <a:pPr marL="0" marR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AB1D4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физика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Молекулярная и клеточная медицина</a:t>
                      </a:r>
                    </a:p>
                    <a:p>
                      <a:pPr marL="342900" marR="0" indent="-34290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Молекулярная и структурная биология</a:t>
                      </a:r>
                    </a:p>
                  </a:txBody>
                  <a:tcPr anchor="ctr"/>
                </a:tc>
              </a:tr>
              <a:tr h="1127701">
                <a:tc>
                  <a:txBody>
                    <a:bodyPr/>
                    <a:lstStyle/>
                    <a:p>
                      <a:pPr marL="0" marR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AB1D4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плазмы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плазмы</a:t>
                      </a:r>
                    </a:p>
                    <a:p>
                      <a:pPr marL="342900" marR="0" indent="-34290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Экспериментальные исследования пристеночной плазмы </a:t>
                      </a:r>
                      <a:r>
                        <a:rPr lang="ru-RU" sz="1600" b="1" dirty="0" err="1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токамака</a:t>
                      </a:r>
                      <a:endParaRPr lang="ru-RU" sz="1600" b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пристеночной плазмы </a:t>
                      </a:r>
                      <a:r>
                        <a:rPr lang="ru-RU" sz="1600" b="1" dirty="0" err="1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токамака</a:t>
                      </a:r>
                      <a:endParaRPr lang="ru-RU" sz="1600" b="1" dirty="0" smtClean="0">
                        <a:ln w="18415" cmpd="sng">
                          <a:noFill/>
                          <a:prstDash val="solid"/>
                        </a:ln>
                        <a:solidFill>
                          <a:srgbClr val="80008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5583">
                <a:tc>
                  <a:txBody>
                    <a:bodyPr/>
                    <a:lstStyle/>
                    <a:p>
                      <a:pPr marL="0" marR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AB1D4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Космические исследования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Астрофизические исследования</a:t>
                      </a:r>
                    </a:p>
                  </a:txBody>
                  <a:tcPr anchor="ctr"/>
                </a:tc>
              </a:tr>
              <a:tr h="612180">
                <a:tc>
                  <a:txBody>
                    <a:bodyPr/>
                    <a:lstStyle/>
                    <a:p>
                      <a:pPr marL="0" marR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AB1D4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и технология наноструктур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Полупроводниковые источники света</a:t>
                      </a:r>
                    </a:p>
                    <a:p>
                      <a:pPr marL="342900" marR="0" indent="-34290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Новые оптические материалы</a:t>
                      </a:r>
                    </a:p>
                  </a:txBody>
                  <a:tcPr anchor="ctr"/>
                </a:tc>
              </a:tr>
              <a:tr h="1146284">
                <a:tc>
                  <a:txBody>
                    <a:bodyPr/>
                    <a:lstStyle/>
                    <a:p>
                      <a:pPr marL="0" marR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AB1D4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Экспериментальная физика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Лазерная физика и лазерные измерения </a:t>
                      </a: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(Объединенная с кафедрой физической электроники</a:t>
                      </a:r>
                      <a:r>
                        <a:rPr lang="ru-RU" sz="1600" b="1" baseline="0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dirty="0" smtClean="0">
                        <a:ln w="18415" cmpd="sng">
                          <a:noFill/>
                          <a:prstDash val="solid"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магнетизма</a:t>
                      </a:r>
                    </a:p>
                    <a:p>
                      <a:pPr marL="342900" marR="0" indent="-34290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Многоэлектронные атомы </a:t>
                      </a:r>
                    </a:p>
                  </a:txBody>
                  <a:tcPr anchor="ctr"/>
                </a:tc>
              </a:tr>
              <a:tr h="612180">
                <a:tc>
                  <a:txBody>
                    <a:bodyPr/>
                    <a:lstStyle/>
                    <a:p>
                      <a:pPr marL="0" marR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AB1D4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Экспериментальная ядерная физика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 нуклонов и ионов в области высоких и низких энергий</a:t>
                      </a:r>
                    </a:p>
                  </a:txBody>
                  <a:tcPr anchor="ctr"/>
                </a:tc>
              </a:tr>
              <a:tr h="827980">
                <a:tc>
                  <a:txBody>
                    <a:bodyPr/>
                    <a:lstStyle/>
                    <a:p>
                      <a:pPr marL="0" marR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AB1D4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Теоретическая физика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 Оптическая спектроскопия для навигации и телекоммуникаций  </a:t>
                      </a: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(Объединенная с кафедрой квантовой электроники)</a:t>
                      </a:r>
                      <a:endParaRPr lang="ru-RU" sz="1600" b="1" dirty="0" smtClean="0">
                        <a:ln w="18415" cmpd="sng">
                          <a:noFill/>
                          <a:prstDash val="solid"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97319">
                <a:tc>
                  <a:txBody>
                    <a:bodyPr/>
                    <a:lstStyle/>
                    <a:p>
                      <a:pPr marL="0" marR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AB1D4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Биофизика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dirty="0" err="1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Гомеодинамика</a:t>
                      </a:r>
                      <a:r>
                        <a:rPr lang="ru-RU" sz="1600" b="1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rgbClr val="8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микроэлементов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69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549" y="116632"/>
            <a:ext cx="8190910" cy="5040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показатели ИФНИТ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(2013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110359"/>
              </p:ext>
            </p:extLst>
          </p:nvPr>
        </p:nvGraphicFramePr>
        <p:xfrm>
          <a:off x="662523" y="764704"/>
          <a:ext cx="9049005" cy="57788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16590"/>
                <a:gridCol w="2560063"/>
                <a:gridCol w="3172352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 сотрудников ИФНИТ</a:t>
                      </a:r>
                      <a:endParaRPr lang="ru-RU" sz="14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641</a:t>
                      </a:r>
                      <a:endParaRPr lang="ru-RU" sz="14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ППС</a:t>
                      </a:r>
                      <a:r>
                        <a:rPr lang="ru-RU" sz="1400" baseline="0" dirty="0" smtClean="0"/>
                        <a:t> – 453, УВП – 193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в/б – 5 чел. </a:t>
                      </a:r>
                      <a:endParaRPr lang="ru-RU" sz="1400" dirty="0"/>
                    </a:p>
                  </a:txBody>
                  <a:tcPr marL="99060" marR="99060" anchor="ctr"/>
                </a:tc>
              </a:tr>
              <a:tr h="13540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Общее количество сотрудников НПР</a:t>
                      </a:r>
                      <a:endParaRPr lang="ru-RU" sz="14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453</a:t>
                      </a:r>
                      <a:endParaRPr lang="ru-RU" sz="14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Профессор,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д.н</a:t>
                      </a:r>
                      <a:r>
                        <a:rPr lang="ru-RU" sz="1400" baseline="0" dirty="0" smtClean="0"/>
                        <a:t>. –</a:t>
                      </a:r>
                      <a:r>
                        <a:rPr lang="ru-RU" sz="1400" dirty="0" smtClean="0"/>
                        <a:t> 65,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Профессор,</a:t>
                      </a:r>
                      <a:r>
                        <a:rPr lang="ru-RU" sz="1400" baseline="0" dirty="0" smtClean="0"/>
                        <a:t> к.н. –</a:t>
                      </a:r>
                      <a:r>
                        <a:rPr lang="ru-RU" sz="1400" dirty="0" smtClean="0"/>
                        <a:t> 7,</a:t>
                      </a:r>
                    </a:p>
                    <a:p>
                      <a:pPr algn="ctr"/>
                      <a:r>
                        <a:rPr lang="ru-RU" sz="1400" dirty="0" smtClean="0"/>
                        <a:t>Доцент, к.н.</a:t>
                      </a:r>
                      <a:r>
                        <a:rPr lang="ru-RU" sz="1400" baseline="0" dirty="0" smtClean="0"/>
                        <a:t> – 208,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Доцент, </a:t>
                      </a:r>
                      <a:r>
                        <a:rPr lang="ru-RU" sz="1400" dirty="0" err="1" smtClean="0"/>
                        <a:t>д.н</a:t>
                      </a:r>
                      <a:r>
                        <a:rPr lang="ru-RU" sz="1400" dirty="0" smtClean="0"/>
                        <a:t>.</a:t>
                      </a:r>
                      <a:r>
                        <a:rPr lang="ru-RU" sz="1400" baseline="0" dirty="0" smtClean="0"/>
                        <a:t> –  5,</a:t>
                      </a:r>
                    </a:p>
                    <a:p>
                      <a:pPr algn="ctr"/>
                      <a:r>
                        <a:rPr lang="ru-RU" sz="1400" dirty="0" smtClean="0"/>
                        <a:t>Ассистент – 35</a:t>
                      </a:r>
                      <a:r>
                        <a:rPr lang="ru-RU" sz="1400" baseline="0" dirty="0" smtClean="0"/>
                        <a:t>,</a:t>
                      </a:r>
                    </a:p>
                    <a:p>
                      <a:pPr algn="ctr"/>
                      <a:r>
                        <a:rPr lang="ru-RU" sz="1400" dirty="0" smtClean="0"/>
                        <a:t>Ассистент к.н. – 2</a:t>
                      </a:r>
                      <a:endParaRPr lang="ru-RU" sz="1400" dirty="0"/>
                    </a:p>
                  </a:txBody>
                  <a:tcPr marL="99060" marR="99060"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Общее</a:t>
                      </a:r>
                      <a:r>
                        <a:rPr lang="ru-RU" sz="1400" baseline="0" dirty="0" smtClean="0"/>
                        <a:t> число ставок НПР</a:t>
                      </a:r>
                      <a:endParaRPr lang="ru-RU" sz="14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348,75</a:t>
                      </a:r>
                      <a:endParaRPr lang="ru-RU" sz="14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Из них 334 занято, </a:t>
                      </a:r>
                    </a:p>
                    <a:p>
                      <a:pPr algn="ctr"/>
                      <a:r>
                        <a:rPr lang="ru-RU" sz="1400" dirty="0" smtClean="0"/>
                        <a:t>14,75</a:t>
                      </a:r>
                      <a:r>
                        <a:rPr lang="ru-RU" sz="1400" baseline="0" dirty="0" smtClean="0"/>
                        <a:t> свободны</a:t>
                      </a:r>
                      <a:endParaRPr lang="ru-RU" sz="1400" dirty="0"/>
                    </a:p>
                  </a:txBody>
                  <a:tcPr marL="99060" marR="99060" anchor="ctr"/>
                </a:tc>
              </a:tr>
              <a:tr h="6884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студентов очной формы обучения (бюджет</a:t>
                      </a:r>
                      <a:r>
                        <a:rPr lang="en-US" sz="1400" dirty="0" smtClean="0"/>
                        <a:t>/</a:t>
                      </a:r>
                      <a:r>
                        <a:rPr lang="ru-RU" sz="1400" dirty="0" smtClean="0"/>
                        <a:t>коммерческое </a:t>
                      </a:r>
                      <a:r>
                        <a:rPr lang="ru-RU" sz="1400" dirty="0" err="1" smtClean="0"/>
                        <a:t>обуч</a:t>
                      </a:r>
                      <a:r>
                        <a:rPr lang="ru-RU" sz="1400" dirty="0" smtClean="0"/>
                        <a:t>.)</a:t>
                      </a:r>
                      <a:endParaRPr lang="ru-RU" sz="14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Всего: 1618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1546/72</a:t>
                      </a:r>
                      <a:endParaRPr lang="ru-RU" sz="1400" dirty="0"/>
                    </a:p>
                  </a:txBody>
                  <a:tcPr marL="99060" marR="99060" anchor="ctr"/>
                </a:tc>
              </a:tr>
              <a:tr h="5505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иностранных студентов (бюджет/коммерческое </a:t>
                      </a:r>
                      <a:r>
                        <a:rPr lang="ru-RU" sz="1400" dirty="0" err="1" smtClean="0"/>
                        <a:t>обуч</a:t>
                      </a:r>
                      <a:r>
                        <a:rPr lang="ru-RU" sz="1400" dirty="0" smtClean="0"/>
                        <a:t>.)</a:t>
                      </a:r>
                      <a:endParaRPr lang="ru-RU" sz="14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52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26/26</a:t>
                      </a:r>
                      <a:endParaRPr lang="ru-RU" sz="1400" dirty="0"/>
                    </a:p>
                  </a:txBody>
                  <a:tcPr marL="99060" marR="99060"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студентов заочной формы обучения</a:t>
                      </a:r>
                      <a:endParaRPr lang="ru-RU" sz="14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</a:t>
                      </a:r>
                      <a:endParaRPr lang="ru-RU" sz="14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</a:t>
                      </a:r>
                      <a:r>
                        <a:rPr lang="ru-RU" sz="1400" baseline="0" dirty="0" smtClean="0"/>
                        <a:t> окончанию учебы получают диплом бакалавра</a:t>
                      </a:r>
                      <a:endParaRPr lang="ru-RU" sz="1400" dirty="0"/>
                    </a:p>
                  </a:txBody>
                  <a:tcPr marL="99060" marR="99060" anchor="ctr"/>
                </a:tc>
              </a:tr>
              <a:tr h="4899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Бюджет по ИФНИТ (ФОТ</a:t>
                      </a:r>
                      <a:r>
                        <a:rPr lang="ru-RU" sz="1400" baseline="0" dirty="0" smtClean="0"/>
                        <a:t>)</a:t>
                      </a:r>
                      <a:endParaRPr lang="ru-RU" sz="14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8 808 780  (ежемесячный) </a:t>
                      </a:r>
                      <a:endParaRPr lang="ru-RU" sz="14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ППС: 6 876 980,00 (мес.)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УВП:</a:t>
                      </a:r>
                      <a:r>
                        <a:rPr lang="ru-RU" sz="1400" baseline="0" dirty="0" smtClean="0"/>
                        <a:t> 1 666 925,00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(мес.)</a:t>
                      </a:r>
                    </a:p>
                  </a:txBody>
                  <a:tcPr marL="99060" marR="99060" anchor="ctr"/>
                </a:tc>
              </a:tr>
              <a:tr h="5478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Средний ежемесячный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 доход ППС</a:t>
                      </a:r>
                      <a:endParaRPr lang="ru-RU" sz="14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48 534 </a:t>
                      </a:r>
                      <a:endParaRPr lang="ru-RU" sz="14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ФОТ+ наука + </a:t>
                      </a:r>
                      <a:r>
                        <a:rPr lang="ru-RU" sz="1400" dirty="0" err="1" smtClean="0"/>
                        <a:t>внебюджет</a:t>
                      </a:r>
                      <a:r>
                        <a:rPr lang="ru-RU" sz="1400" dirty="0" smtClean="0"/>
                        <a:t>+ премии/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число занятых ставок НПР</a:t>
                      </a:r>
                      <a:endParaRPr lang="ru-RU" sz="1400" dirty="0"/>
                    </a:p>
                  </a:txBody>
                  <a:tcPr marL="99060" marR="99060"/>
                </a:tc>
              </a:tr>
              <a:tr h="5478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Средняя ежемесячный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 доход  УВП </a:t>
                      </a:r>
                      <a:endParaRPr lang="ru-RU" sz="14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18 136</a:t>
                      </a:r>
                      <a:endParaRPr lang="ru-RU" sz="14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ФОТ +</a:t>
                      </a:r>
                      <a:r>
                        <a:rPr lang="ru-RU" sz="1400" baseline="0" dirty="0" smtClean="0"/>
                        <a:t> наука + премии/ кол-во </a:t>
                      </a:r>
                      <a:r>
                        <a:rPr lang="ru-RU" sz="1400" baseline="0" dirty="0" err="1" smtClean="0"/>
                        <a:t>сотрудн</a:t>
                      </a:r>
                      <a:r>
                        <a:rPr lang="ru-RU" sz="1400" baseline="0" dirty="0" smtClean="0"/>
                        <a:t>. УВП</a:t>
                      </a:r>
                      <a:endParaRPr lang="ru-RU" sz="1400" dirty="0"/>
                    </a:p>
                  </a:txBody>
                  <a:tcPr marL="99060" marR="9906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64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4688" y="295202"/>
            <a:ext cx="676875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765" algn="ctr">
              <a:lnSpc>
                <a:spcPct val="115000"/>
              </a:lnSpc>
              <a:spcBef>
                <a:spcPts val="35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объем НИОКР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НПР за 2013 год)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85391"/>
              </p:ext>
            </p:extLst>
          </p:nvPr>
        </p:nvGraphicFramePr>
        <p:xfrm>
          <a:off x="194471" y="980728"/>
          <a:ext cx="9439049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2300712" y="6327718"/>
            <a:ext cx="5070563" cy="35224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средний уровень по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СПбГПУ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612740" y="6519726"/>
            <a:ext cx="4680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95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86593" y="5805264"/>
            <a:ext cx="77228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ИФНИТ: публикации 2013 года*, индексируемые базами </a:t>
            </a:r>
            <a:r>
              <a:rPr lang="en-US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SCOPUS/</a:t>
            </a:r>
            <a:r>
              <a:rPr lang="en-US" sz="14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WoS</a:t>
            </a:r>
            <a:endParaRPr lang="ru-RU" sz="14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заявленным авторами  0,75 на 1 ППС; </a:t>
            </a:r>
          </a:p>
          <a:p>
            <a:r>
              <a:rPr lang="ru-RU" sz="1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наблюдаемым в базах 0,58 на 1 ППС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78708" y="373899"/>
            <a:ext cx="680833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4765" algn="ctr">
              <a:lnSpc>
                <a:spcPct val="115000"/>
              </a:lnSpc>
              <a:spcBef>
                <a:spcPts val="35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НПР ИФНИТ (на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НПР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2013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год)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36495"/>
              </p:ext>
            </p:extLst>
          </p:nvPr>
        </p:nvGraphicFramePr>
        <p:xfrm>
          <a:off x="584517" y="976312"/>
          <a:ext cx="8770051" cy="4828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704861" y="5453050"/>
            <a:ext cx="3822425" cy="35224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средний уровень по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СПбГПУ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70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6593" y="188640"/>
            <a:ext cx="795688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765" algn="ctr">
              <a:lnSpc>
                <a:spcPct val="115000"/>
              </a:lnSpc>
              <a:spcBef>
                <a:spcPts val="35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показателей НПР в % от состава ППС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НПР без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ученой степени и молодых ученых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229182"/>
              </p:ext>
            </p:extLst>
          </p:nvPr>
        </p:nvGraphicFramePr>
        <p:xfrm>
          <a:off x="350489" y="1171772"/>
          <a:ext cx="936104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3004760" y="6519726"/>
            <a:ext cx="4680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175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541" y="260648"/>
            <a:ext cx="8670168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График возрастных показателей НПР  </a:t>
            </a:r>
            <a:r>
              <a:rPr lang="ru-RU" sz="2400" b="1" dirty="0" err="1" smtClean="0">
                <a:solidFill>
                  <a:srgbClr val="C00000"/>
                </a:solidFill>
              </a:rPr>
              <a:t>ИФНиТ</a:t>
            </a:r>
            <a:r>
              <a:rPr lang="ru-RU" sz="2400" b="1" dirty="0" smtClean="0">
                <a:solidFill>
                  <a:srgbClr val="C00000"/>
                </a:solidFill>
              </a:rPr>
              <a:t> в 2013 году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011436"/>
              </p:ext>
            </p:extLst>
          </p:nvPr>
        </p:nvGraphicFramePr>
        <p:xfrm>
          <a:off x="506506" y="1124744"/>
          <a:ext cx="9049005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A8A-9016-4037-8663-A3E86BBB3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1795</Words>
  <Application>Microsoft Office PowerPoint</Application>
  <PresentationFormat>Лист A4 (210x297 мм)</PresentationFormat>
  <Paragraphs>511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Тема Office</vt:lpstr>
      <vt:lpstr>1_Тема Office</vt:lpstr>
      <vt:lpstr>2_Тема Office</vt:lpstr>
      <vt:lpstr>13_Тема Office</vt:lpstr>
      <vt:lpstr>9_Тема Office</vt:lpstr>
      <vt:lpstr>15_Тема Office</vt:lpstr>
      <vt:lpstr>16_Тема Office</vt:lpstr>
      <vt:lpstr>Институт физики, нанотехнологий и телекоммуникаций</vt:lpstr>
      <vt:lpstr>Презентация PowerPoint</vt:lpstr>
      <vt:lpstr>Презентация PowerPoint</vt:lpstr>
      <vt:lpstr>Презентация PowerPoint</vt:lpstr>
      <vt:lpstr>Базовые показатели ИФНИТ (2013 год)</vt:lpstr>
      <vt:lpstr>Презентация PowerPoint</vt:lpstr>
      <vt:lpstr>Презентация PowerPoint</vt:lpstr>
      <vt:lpstr>Презентация PowerPoint</vt:lpstr>
      <vt:lpstr>График возрастных показателей НПР  ИФНиТ в 2013 году</vt:lpstr>
      <vt:lpstr>Эффективность кафедр ИФНИТ  (коэффициенты  нормированы к показателям 2013 г. СПбГПУ)</vt:lpstr>
      <vt:lpstr>Центры приоритетов ИФНИТ СПбГПУ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Институт физики, нанотехнологий и телекоммуникаций</dc:title>
  <dc:creator>Катя</dc:creator>
  <cp:lastModifiedBy>Макаров Сегей Борисович</cp:lastModifiedBy>
  <cp:revision>109</cp:revision>
  <cp:lastPrinted>2014-02-19T07:12:07Z</cp:lastPrinted>
  <dcterms:created xsi:type="dcterms:W3CDTF">2014-02-10T19:51:11Z</dcterms:created>
  <dcterms:modified xsi:type="dcterms:W3CDTF">2014-03-23T10:23:52Z</dcterms:modified>
</cp:coreProperties>
</file>