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6400"/>
    <a:srgbClr val="7030A0"/>
    <a:srgbClr val="37B3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OneDrive%20-%20Peter%20the%20Great%20St.%20Petersburg%20Polytechnical%20University\&#1062;&#1040;&#1080;&#1055;&#1056;\&#1056;&#1077;&#1081;&#1090;&#1080;&#1085;&#1075;&#1080;\2021%20THE%20Impact%20Ranking\&#1054;&#1090;&#1095;&#1077;&#1090;&#1099;%20&#1062;&#1059;&#1056;%202021\&#1088;&#1072;&#1089;&#1095;&#1077;&#1090;&#1099;%20&#1076;&#1083;&#1103;%20&#1089;&#1083;&#1072;&#1081;&#1076;&#1086;&#1074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OneDrive%20-%20Peter%20the%20Great%20St.%20Petersburg%20Polytechnical%20University\&#1062;&#1040;&#1080;&#1055;&#1056;\&#1056;&#1077;&#1081;&#1090;&#1080;&#1085;&#1075;&#1080;\2021%20THE%20Impact%20Ranking\&#1054;&#1090;&#1095;&#1077;&#1090;&#1099;%20&#1062;&#1059;&#1056;%202021\&#1088;&#1072;&#1089;&#1095;&#1077;&#1090;&#1099;%20&#1076;&#1083;&#1103;%20&#1089;&#1083;&#1072;&#1081;&#1076;&#1086;&#1074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OneDrive%20-%20Peter%20the%20Great%20St.%20Petersburg%20Polytechnical%20University\&#1062;&#1040;&#1080;&#1055;&#1056;\&#1056;&#1077;&#1081;&#1090;&#1080;&#1085;&#1075;&#1080;\2021%20THE%20Impact%20Ranking\&#1054;&#1090;&#1095;&#1077;&#1090;&#1099;%20&#1062;&#1059;&#1056;%202021\&#1088;&#1072;&#1089;&#1095;&#1077;&#1090;&#1099;%20&#1076;&#1083;&#1103;%20&#1089;&#1083;&#1072;&#1081;&#1076;&#1086;&#1074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OneDrive%20-%20Peter%20the%20Great%20St.%20Petersburg%20Polytechnical%20University\&#1062;&#1040;&#1080;&#1055;&#1056;\&#1056;&#1077;&#1081;&#1090;&#1080;&#1085;&#1075;&#1080;\2021%20THE%20Impact%20Ranking\&#1054;&#1090;&#1095;&#1077;&#1090;&#1099;%20&#1062;&#1059;&#1056;%202021\&#1088;&#1072;&#1089;&#1095;&#1077;&#1090;&#1099;%20&#1076;&#1083;&#1103;%20&#1089;&#1083;&#1072;&#1081;&#1076;&#1086;&#1074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OneDrive%20-%20Peter%20the%20Great%20St.%20Petersburg%20Polytechnical%20University\&#1062;&#1040;&#1080;&#1055;&#1056;\&#1056;&#1077;&#1081;&#1090;&#1080;&#1085;&#1075;&#1080;\2021%20THE%20Impact%20Ranking\&#1054;&#1090;&#1095;&#1077;&#1090;&#1099;%20&#1062;&#1059;&#1056;%202021\&#1088;&#1072;&#1089;&#1095;&#1077;&#1090;&#1099;%20&#1076;&#1083;&#1103;%20&#1089;&#1083;&#1072;&#1081;&#1076;&#1086;&#1074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BF-4CA7-B673-70FD41E30640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BF-4CA7-B673-70FD41E306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T Sans" panose="020B0503020203020204" pitchFamily="34" charset="-52"/>
                    <a:ea typeface="PT Sans" panose="020B0503020203020204" pitchFamily="34" charset="-52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Лист1!$A$3:$A$4</c:f>
              <c:strCache>
                <c:ptCount val="2"/>
                <c:pt idx="0">
                  <c:v>бюджет</c:v>
                </c:pt>
                <c:pt idx="1">
                  <c:v>контракт</c:v>
                </c:pt>
              </c:strCache>
            </c:strRef>
          </c:cat>
          <c:val>
            <c:numRef>
              <c:f>Лист1!$B$3:$B$4</c:f>
              <c:numCache>
                <c:formatCode>General</c:formatCode>
                <c:ptCount val="2"/>
                <c:pt idx="0">
                  <c:v>5034</c:v>
                </c:pt>
                <c:pt idx="1">
                  <c:v>1813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BF-4CA7-B673-70FD41E306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12777777777777777"/>
          <c:y val="0.41273163484117309"/>
          <c:w val="0.18081290371678438"/>
          <c:h val="0.20792083369331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PT Sans" panose="020B0503020203020204" pitchFamily="34" charset="-52"/>
          <a:ea typeface="PT Sans" panose="020B0503020203020204" pitchFamily="34" charset="-52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017069323031055"/>
          <c:y val="0.11413766074764453"/>
          <c:w val="0.42376742152483565"/>
          <c:h val="0.74877444391988202"/>
        </c:manualLayout>
      </c:layout>
      <c:pieChart>
        <c:varyColors val="1"/>
        <c:ser>
          <c:idx val="0"/>
          <c:order val="0"/>
          <c:tx>
            <c:strRef>
              <c:f>'ЦУР 1'!$B$9</c:f>
              <c:strCache>
                <c:ptCount val="1"/>
                <c:pt idx="0">
                  <c:v>Всего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2C3-4027-97C9-AD20E019B727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2C3-4027-97C9-AD20E019B72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2C3-4027-97C9-AD20E019B72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'ЦУР 1'!$A$10:$A$12</c:f>
              <c:strCache>
                <c:ptCount val="3"/>
                <c:pt idx="0">
                  <c:v>Студенты на полном гособеспечении</c:v>
                </c:pt>
                <c:pt idx="1">
                  <c:v>Подвергшиеся воздействию радиации</c:v>
                </c:pt>
                <c:pt idx="2">
                  <c:v>Инвалиды I и II групп</c:v>
                </c:pt>
              </c:strCache>
            </c:strRef>
          </c:cat>
          <c:val>
            <c:numRef>
              <c:f>'ЦУР 1'!$B$10:$B$12</c:f>
              <c:numCache>
                <c:formatCode>General</c:formatCode>
                <c:ptCount val="3"/>
                <c:pt idx="0">
                  <c:v>188</c:v>
                </c:pt>
                <c:pt idx="1">
                  <c:v>37</c:v>
                </c:pt>
                <c:pt idx="2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2C3-4027-97C9-AD20E019B72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'ЦУР 1'!$A$34</c:f>
              <c:strCache>
                <c:ptCount val="1"/>
                <c:pt idx="0">
                  <c:v>Стипендии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'ЦУР 1'!$B$33:$E$33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'ЦУР 1'!$B$34:$E$34</c:f>
              <c:numCache>
                <c:formatCode>General</c:formatCode>
                <c:ptCount val="4"/>
                <c:pt idx="0">
                  <c:v>620299</c:v>
                </c:pt>
                <c:pt idx="1">
                  <c:v>618832</c:v>
                </c:pt>
                <c:pt idx="2">
                  <c:v>643524</c:v>
                </c:pt>
                <c:pt idx="3">
                  <c:v>659410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21-4C22-B949-82294F1742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2125200"/>
        <c:axId val="442126184"/>
      </c:barChart>
      <c:catAx>
        <c:axId val="44212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2126184"/>
        <c:crosses val="autoZero"/>
        <c:auto val="1"/>
        <c:lblAlgn val="ctr"/>
        <c:lblOffset val="100"/>
        <c:noMultiLvlLbl val="0"/>
      </c:catAx>
      <c:valAx>
        <c:axId val="442126184"/>
        <c:scaling>
          <c:orientation val="minMax"/>
          <c:min val="4000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2125200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9444444444444445E-2"/>
                <c:y val="0.39856481481481482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ru-RU"/>
                    <a:t>млн руб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'ЦУР 1'!$A$38</c:f>
              <c:strCache>
                <c:ptCount val="1"/>
                <c:pt idx="0">
                  <c:v>Пособия, компенсации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'ЦУР 1'!$B$37:$E$37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'ЦУР 1'!$B$38:$E$38</c:f>
              <c:numCache>
                <c:formatCode>General</c:formatCode>
                <c:ptCount val="4"/>
                <c:pt idx="0">
                  <c:v>250</c:v>
                </c:pt>
                <c:pt idx="1">
                  <c:v>2089</c:v>
                </c:pt>
                <c:pt idx="2">
                  <c:v>4070</c:v>
                </c:pt>
                <c:pt idx="3">
                  <c:v>2040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67-4AA0-B182-CC86DBB305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1263936"/>
        <c:axId val="441266560"/>
      </c:barChart>
      <c:catAx>
        <c:axId val="44126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1266560"/>
        <c:crosses val="autoZero"/>
        <c:auto val="1"/>
        <c:lblAlgn val="ctr"/>
        <c:lblOffset val="100"/>
        <c:noMultiLvlLbl val="0"/>
      </c:catAx>
      <c:valAx>
        <c:axId val="4412665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тыс руб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1263936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'ЦУР 1'!$A$44</c:f>
              <c:strCache>
                <c:ptCount val="1"/>
                <c:pt idx="0">
                  <c:v>Премии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'ЦУР 1'!$B$43:$E$43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'ЦУР 1'!$B$44:$E$44</c:f>
              <c:numCache>
                <c:formatCode>General</c:formatCode>
                <c:ptCount val="4"/>
                <c:pt idx="0">
                  <c:v>7401</c:v>
                </c:pt>
                <c:pt idx="1">
                  <c:v>5859</c:v>
                </c:pt>
                <c:pt idx="2">
                  <c:v>7776</c:v>
                </c:pt>
                <c:pt idx="3">
                  <c:v>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1B-40E6-B0AE-A797DEA92D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8351720"/>
        <c:axId val="458353360"/>
      </c:barChart>
      <c:catAx>
        <c:axId val="458351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8353360"/>
        <c:crosses val="autoZero"/>
        <c:auto val="1"/>
        <c:lblAlgn val="ctr"/>
        <c:lblOffset val="100"/>
        <c:noMultiLvlLbl val="0"/>
      </c:catAx>
      <c:valAx>
        <c:axId val="4583533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тыс руб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8351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023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07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46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557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05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794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03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5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90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84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535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99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78.ru/news/2020-12-29/peterburgskii_politeh_popal_v_top3_po_kolichestvu_prezidentskih_stipendii_molodim_uchnim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bstu.ru/media/news/studencheskaya_zhizn/volonterstvo-v-politekhe-nabiraet-oboroty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@polytechproject-about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spbstu.ru/media/news/studencheskaya_zhizn/material-assistance-students-coronavirus-epidemic/" TargetMode="Externa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spbstu.ru/news/polytech_person/245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523391"/>
            <a:ext cx="12192000" cy="958363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78403"/>
            <a:ext cx="9144000" cy="23876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ЦУР 1. Ликвидация нищеты</a:t>
            </a:r>
            <a:endParaRPr lang="ru-RU" sz="4800" dirty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154" y="3742715"/>
            <a:ext cx="1978269" cy="19782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230" y="96393"/>
            <a:ext cx="2258354" cy="1336753"/>
          </a:xfrm>
          <a:prstGeom prst="rect">
            <a:avLst/>
          </a:prstGeom>
        </p:spPr>
      </p:pic>
      <p:pic>
        <p:nvPicPr>
          <p:cNvPr id="1030" name="Picture 6" descr="https://www.spbstu.ru/upload/branding/logo_mai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59" y="210427"/>
            <a:ext cx="2772264" cy="73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82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Наука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54096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Самые цитируемые исследования по ЦУР-2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2016-2020</a:t>
            </a:r>
          </a:p>
          <a:p>
            <a:pPr algn="ctr"/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9731" y="1596318"/>
            <a:ext cx="85050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D.G.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Rodionov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Et Al (2018). 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Human Development and Income Inequality as Factors of Regional Economic Growth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European Research Studies Journal Volume XXI Special Issue 2, </a:t>
            </a:r>
            <a:r>
              <a:rPr lang="en-US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323-337</a:t>
            </a:r>
          </a:p>
          <a:p>
            <a:endParaRPr lang="en-US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Dyatlov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S. A.,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Didenko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N. I.,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Ivanova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E. A.,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Soshneva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E. B., &amp;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Kulik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S. V. (2020). 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Prospects for alternative energy sources in global energy sector. 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In IOP Conference Series: Earth and Environmental Science (Vol. 434, No. 1, p. 012014). IOP Publishing</a:t>
            </a:r>
            <a:r>
              <a:rPr lang="en-US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endParaRPr lang="en-US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Babkin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A. V.,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Burkaltseva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D. D.,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Betskov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A. V.,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Kilyaskhanov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H. S.,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Tyulin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A. S., &amp;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Kurianova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I. V. (2018). 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Automation digitalization </a:t>
            </a:r>
            <a:r>
              <a:rPr lang="en-US" sz="1400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blockchain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: trends and implementation problems.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International Journal of Engineering and Technology (UAE), 7(3.14 Special Issue 14), 254-260.</a:t>
            </a:r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84069" y="1574500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30</a:t>
            </a:r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</a:t>
            </a:r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84069" y="2346978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20</a:t>
            </a:r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</a:t>
            </a:r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84068" y="3086544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19</a:t>
            </a:r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</a:t>
            </a:r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08155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992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Студенты очной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формы обучения,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получающие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стипендии и другие формы материальной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поддержки, 2020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608669"/>
              </p:ext>
            </p:extLst>
          </p:nvPr>
        </p:nvGraphicFramePr>
        <p:xfrm>
          <a:off x="633047" y="1901704"/>
          <a:ext cx="4440116" cy="3568335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015613">
                  <a:extLst>
                    <a:ext uri="{9D8B030D-6E8A-4147-A177-3AD203B41FA5}">
                      <a16:colId xmlns:a16="http://schemas.microsoft.com/office/drawing/2014/main" val="503999478"/>
                    </a:ext>
                  </a:extLst>
                </a:gridCol>
                <a:gridCol w="1424503">
                  <a:extLst>
                    <a:ext uri="{9D8B030D-6E8A-4147-A177-3AD203B41FA5}">
                      <a16:colId xmlns:a16="http://schemas.microsoft.com/office/drawing/2014/main" val="511295857"/>
                    </a:ext>
                  </a:extLst>
                </a:gridCol>
              </a:tblGrid>
              <a:tr h="4985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Тип </a:t>
                      </a:r>
                      <a:r>
                        <a:rPr lang="ru-RU" sz="14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поддержки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 anchor="ctr">
                    <a:solidFill>
                      <a:srgbClr val="37B3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Всего*, чел.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 anchor="ctr">
                    <a:solidFill>
                      <a:srgbClr val="37B3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118593"/>
                  </a:ext>
                </a:extLst>
              </a:tr>
              <a:tr h="51345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государственные академические стипендии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9 325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653323"/>
                  </a:ext>
                </a:extLst>
              </a:tr>
              <a:tr h="51345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государственные социальные стипендии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602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9812413"/>
                  </a:ext>
                </a:extLst>
              </a:tr>
              <a:tr h="51345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стипендии Президента и Правительства РФ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81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9057625"/>
                  </a:ext>
                </a:extLst>
              </a:tr>
              <a:tr h="49856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именные стипендии </a:t>
                      </a:r>
                      <a:r>
                        <a:rPr lang="ru-RU" sz="1400" dirty="0" err="1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Политеха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363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880947"/>
                  </a:ext>
                </a:extLst>
              </a:tr>
              <a:tr h="49856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стипендиальный фонд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3 439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4095959"/>
                  </a:ext>
                </a:extLst>
              </a:tr>
              <a:tr h="51345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бюджетные</a:t>
                      </a:r>
                      <a:r>
                        <a:rPr lang="ru-RU" sz="1400" baseline="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 ассигнования федерального бюджета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94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210721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58361" y="5545337"/>
            <a:ext cx="5266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latin typeface="PT Sans" panose="020B0503020203020204" pitchFamily="34" charset="-52"/>
                <a:ea typeface="PT Sans" panose="020B0503020203020204" pitchFamily="34" charset="-52"/>
              </a:rPr>
              <a:t>*</a:t>
            </a:r>
            <a:r>
              <a:rPr lang="ru-RU" sz="1400" i="1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Бакалавриат</a:t>
            </a:r>
            <a:r>
              <a:rPr lang="ru-RU" sz="1400" i="1" dirty="0" smtClean="0">
                <a:latin typeface="PT Sans" panose="020B0503020203020204" pitchFamily="34" charset="-52"/>
                <a:ea typeface="PT Sans" panose="020B0503020203020204" pitchFamily="34" charset="-52"/>
              </a:rPr>
              <a:t>, </a:t>
            </a:r>
            <a:r>
              <a:rPr lang="ru-RU" sz="1400" i="1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специалитет</a:t>
            </a:r>
            <a:r>
              <a:rPr lang="ru-RU" sz="1400" i="1" dirty="0" smtClean="0">
                <a:latin typeface="PT Sans" panose="020B0503020203020204" pitchFamily="34" charset="-52"/>
                <a:ea typeface="PT Sans" panose="020B0503020203020204" pitchFamily="34" charset="-52"/>
              </a:rPr>
              <a:t>, магистратура</a:t>
            </a:r>
            <a:endParaRPr lang="ru-RU" sz="1400" i="1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3282918"/>
              </p:ext>
            </p:extLst>
          </p:nvPr>
        </p:nvGraphicFramePr>
        <p:xfrm>
          <a:off x="8591549" y="2745009"/>
          <a:ext cx="3600451" cy="2141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486900" y="2240574"/>
            <a:ext cx="2610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 2021 году на бюджет поступили 68% бакалавров и 84% магистрантов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376995" y="6422728"/>
            <a:ext cx="2432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Источник: ВПО 2021, </a:t>
            </a:r>
            <a:r>
              <a:rPr lang="ru-RU" sz="1000" dirty="0">
                <a:latin typeface="PT Sans" panose="020B0503020203020204" pitchFamily="34" charset="-52"/>
                <a:ea typeface="PT Sans" panose="020B0503020203020204" pitchFamily="34" charset="-52"/>
              </a:rPr>
              <a:t>д</a:t>
            </a:r>
            <a:r>
              <a:rPr lang="ru-RU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анные сайта</a:t>
            </a:r>
            <a:endParaRPr lang="ru-RU" sz="10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7885392"/>
              </p:ext>
            </p:extLst>
          </p:nvPr>
        </p:nvGraphicFramePr>
        <p:xfrm>
          <a:off x="5134708" y="2745009"/>
          <a:ext cx="3849563" cy="2141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858609" y="2206061"/>
            <a:ext cx="3232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330 студентов находятся на льготном обеспечении (</a:t>
            </a:r>
            <a:r>
              <a:rPr lang="ru-R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бакалавриат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</a:t>
            </a:r>
            <a:r>
              <a:rPr lang="ru-R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специалитет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магистратура)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Цифры и факты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99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38200" y="68164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Виды материальной поддержки в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Политехе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39788" y="1443772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ru-RU" sz="2000" b="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Поддержка студентов</a:t>
            </a:r>
            <a:endParaRPr lang="ru-RU" sz="2000" b="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Стипендиальное обеспечение</a:t>
            </a:r>
          </a:p>
          <a:p>
            <a:r>
              <a:rPr lang="ru-RU" sz="18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Бесплатное медобслуживание (Поликлиника №76)</a:t>
            </a:r>
          </a:p>
          <a:p>
            <a:r>
              <a:rPr lang="ru-RU" sz="18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Путевки на базы отдыха (Северный и Южный лагери)</a:t>
            </a:r>
          </a:p>
          <a:p>
            <a:r>
              <a:rPr lang="ru-RU" sz="18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Предоставление общежитий иногородним студентам (Студгородок)</a:t>
            </a:r>
          </a:p>
          <a:p>
            <a:r>
              <a:rPr lang="ru-RU" sz="18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Льготный проезд на общественном транспорте</a:t>
            </a:r>
          </a:p>
          <a:p>
            <a:r>
              <a:rPr lang="ru-RU" sz="18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Конкурсы молодежных инициатив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172200" y="1443772"/>
            <a:ext cx="5183188" cy="8239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sz="2000" b="0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Поддержка сотрудников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Стабильный трудовой договор (з/п не ниже МРОТ)</a:t>
            </a:r>
          </a:p>
          <a:p>
            <a:r>
              <a:rPr lang="ru-RU" sz="18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Премирование, отпускные, выплаты по болезни</a:t>
            </a:r>
          </a:p>
          <a:p>
            <a:r>
              <a:rPr lang="ru-RU" sz="18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Пособия по беременности, единовременные выплаты при рождении/по уходу за ребенком</a:t>
            </a:r>
          </a:p>
          <a:p>
            <a:r>
              <a:rPr lang="ru-RU" sz="1800" dirty="0">
                <a:latin typeface="PT Sans" panose="020B0503020203020204" pitchFamily="34" charset="-52"/>
                <a:ea typeface="PT Sans" panose="020B0503020203020204" pitchFamily="34" charset="-52"/>
              </a:rPr>
              <a:t>Путевки на базы отдыха (Северный и Южный лагери</a:t>
            </a:r>
            <a:r>
              <a:rPr lang="ru-RU" sz="18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)</a:t>
            </a:r>
          </a:p>
          <a:p>
            <a:r>
              <a:rPr lang="ru-RU" sz="1800" dirty="0">
                <a:latin typeface="PT Sans" panose="020B0503020203020204" pitchFamily="34" charset="-52"/>
                <a:ea typeface="PT Sans" panose="020B0503020203020204" pitchFamily="34" charset="-52"/>
              </a:rPr>
              <a:t>Бесплатное медобслуживание (Поликлиника №</a:t>
            </a:r>
            <a:r>
              <a:rPr lang="ru-RU" sz="18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76, вакцинация)</a:t>
            </a:r>
            <a:endParaRPr lang="ru-RU" sz="18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endParaRPr lang="ru-RU" sz="18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endParaRPr lang="ru-RU" sz="18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99079" y="1763535"/>
            <a:ext cx="504376" cy="5043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28073" y="1737158"/>
            <a:ext cx="507444" cy="5074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70960" y="1763723"/>
            <a:ext cx="504000" cy="504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16664" y="1737158"/>
            <a:ext cx="504000" cy="504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Цифры и факты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166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16196" y="965200"/>
            <a:ext cx="65532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err="1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Политех</a:t>
            </a:r>
            <a:r>
              <a:rPr lang="ru-RU" sz="18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попал </a:t>
            </a:r>
            <a:r>
              <a:rPr lang="ru-RU" sz="18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ТОП-3 </a:t>
            </a:r>
            <a:r>
              <a:rPr lang="ru-RU" sz="18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 количеству президентских стипендий молодым ученым</a:t>
            </a:r>
            <a:endParaRPr lang="ru-RU" sz="1800" b="1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4771" y="1690598"/>
            <a:ext cx="63627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Победителями 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отбора стали 587 учёных и аспирантов, осуществляющих перспективные исследования и разработки по приоритетным направлениям модернизации российской экономики. 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На 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конкурсный отбор было принято рекордное количество заявок — 3181.</a:t>
            </a:r>
            <a:endParaRPr lang="en-US" sz="16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dirty="0"/>
              <a:t>Больше всего победителей представили Московский государственный университет им. Ломоносова — 28, Томский политехнический университет — 19 и Санкт-Петербургский политехнический университет Петра Великого — 17</a:t>
            </a:r>
            <a:r>
              <a:rPr lang="ru-RU" dirty="0" smtClean="0"/>
              <a:t>.</a:t>
            </a:r>
            <a:endParaRPr lang="en-US" dirty="0" smtClean="0"/>
          </a:p>
          <a:p>
            <a:pPr algn="just"/>
            <a:endParaRPr lang="en-US" sz="16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dirty="0"/>
              <a:t>Стипендия составляет 22 800 рублей в месяц и назначается сроком до трёх лет. </a:t>
            </a:r>
            <a:endParaRPr lang="ru-RU" sz="16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3375" y="6055727"/>
            <a:ext cx="94678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ru-RU" sz="1200" dirty="0" smtClean="0">
                <a:latin typeface="PT Sans" panose="020B0503020203020204" pitchFamily="34" charset="-52"/>
                <a:ea typeface="PT Sans" panose="020B0503020203020204" pitchFamily="34" charset="-52"/>
                <a:hlinkClick r:id="rId2"/>
              </a:rPr>
              <a:t>https</a:t>
            </a:r>
            <a:r>
              <a:rPr lang="ru-RU" sz="1200" dirty="0">
                <a:latin typeface="PT Sans" panose="020B0503020203020204" pitchFamily="34" charset="-52"/>
                <a:ea typeface="PT Sans" panose="020B0503020203020204" pitchFamily="34" charset="-52"/>
                <a:hlinkClick r:id="rId2"/>
              </a:rPr>
              <a:t>://</a:t>
            </a:r>
            <a:r>
              <a:rPr lang="ru-RU" sz="1200" dirty="0" smtClean="0">
                <a:latin typeface="PT Sans" panose="020B0503020203020204" pitchFamily="34" charset="-52"/>
                <a:ea typeface="PT Sans" panose="020B0503020203020204" pitchFamily="34" charset="-52"/>
                <a:hlinkClick r:id="rId2"/>
              </a:rPr>
              <a:t>78.ru/news/2020-12-29/peterburgskii_politeh_popal_v_top3_po_kolichestvu_prezidentskih_stipendii_molodim_uchnim</a:t>
            </a:r>
            <a:r>
              <a:rPr lang="ru-RU" sz="12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en-US" sz="12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2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2050" name="Picture 2" descr="https://78.ru/images/uploads/16092493778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961" y="1436102"/>
            <a:ext cx="4728263" cy="265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Наука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92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416794" y="789358"/>
            <a:ext cx="65532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600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Волонтерство</a:t>
            </a:r>
            <a:r>
              <a:rPr lang="ru-RU" sz="16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в </a:t>
            </a:r>
            <a:r>
              <a:rPr lang="ru-RU" sz="1600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Политехе</a:t>
            </a:r>
            <a:r>
              <a:rPr lang="ru-RU" sz="16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набирает </a:t>
            </a:r>
            <a:r>
              <a:rPr lang="ru-RU" sz="16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обороты</a:t>
            </a:r>
          </a:p>
          <a:p>
            <a:pPr algn="just"/>
            <a:endParaRPr lang="ru-RU" sz="16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  <a:cs typeface="+mn-cs"/>
            </a:endParaRPr>
          </a:p>
          <a:p>
            <a:pPr algn="just"/>
            <a:r>
              <a:rPr lang="ru-RU" sz="1600" dirty="0" err="1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Политех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 создал 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первую в России университетскую экосистему 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добровольчества. Оператором 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экосистемы выступит Центр молодежных проектов «Гармония», а действовать проект будет в рамках созданного в университете Совета по молодежной политике</a:t>
            </a:r>
            <a:r>
              <a:rPr lang="ru-RU" sz="16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Экосистема добровольчества 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объединит </a:t>
            </a:r>
            <a:r>
              <a:rPr lang="ru-RU" sz="16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25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 университетских объединений и </a:t>
            </a:r>
            <a:r>
              <a:rPr lang="ru-RU" sz="16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33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 внешних партнера в </a:t>
            </a:r>
            <a:r>
              <a:rPr lang="ru-RU" sz="16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15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 ключевых направлениях добровольчества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. Среди них:</a:t>
            </a:r>
          </a:p>
          <a:p>
            <a:pPr algn="just"/>
            <a:endParaRPr lang="ru-RU" sz="16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  <a:cs typeface="+mn-c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Социальное </a:t>
            </a:r>
            <a:r>
              <a:rPr lang="ru-RU" sz="16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волонтерство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 (студенческие отряды </a:t>
            </a:r>
            <a:r>
              <a:rPr lang="ru-RU" sz="16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Политеха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 и Школа добровольчества «С добрым сердцем»).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Культурное 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и музейное </a:t>
            </a:r>
            <a:r>
              <a:rPr lang="ru-RU" sz="16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волонтерство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 (Музей </a:t>
            </a:r>
            <a:r>
              <a:rPr lang="ru-RU" sz="16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Политеха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 и Школа экскурсоводов).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Событийное </a:t>
            </a:r>
            <a:r>
              <a:rPr lang="ru-RU" sz="16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волонтерство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 (студенческое объединение «Волонтеры Политехнического»).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Экологическое </a:t>
            </a:r>
            <a:r>
              <a:rPr lang="ru-RU" sz="16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волонтерство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 (экологический отдел Профсоюза </a:t>
            </a:r>
            <a:r>
              <a:rPr lang="ru-RU" sz="16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ReGreen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Патриотическое </a:t>
            </a:r>
            <a:r>
              <a:rPr lang="ru-RU" sz="16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волонтерство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 (Военно-исторический клуб «Наш </a:t>
            </a:r>
            <a:r>
              <a:rPr lang="ru-RU" sz="16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Политех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», Центр патриотического воспитания молодежи «Родина»).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Международное </a:t>
            </a:r>
            <a:r>
              <a:rPr lang="ru-RU" sz="16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волонтерство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(</a:t>
            </a:r>
            <a:r>
              <a:rPr lang="ru-RU" sz="1600" dirty="0" err="1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PolyUnion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Тьюторская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 служба </a:t>
            </a:r>
            <a:r>
              <a:rPr lang="ru-RU" sz="16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Политеха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Tutor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Forces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) и др.</a:t>
            </a:r>
            <a:endParaRPr lang="ru-RU" sz="16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  <a:cs typeface="+mn-cs"/>
            </a:endParaRPr>
          </a:p>
          <a:p>
            <a:pPr algn="just"/>
            <a:endParaRPr lang="ru-RU" sz="16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  <a:cs typeface="+mn-cs"/>
            </a:endParaRPr>
          </a:p>
          <a:p>
            <a:pPr algn="just"/>
            <a:endParaRPr lang="ru-RU" sz="16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  <a:cs typeface="+mn-cs"/>
            </a:endParaRPr>
          </a:p>
          <a:p>
            <a:pPr algn="just"/>
            <a:endParaRPr lang="ru-RU" sz="16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36" y="402497"/>
            <a:ext cx="5022327" cy="40356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0504" y="4492867"/>
            <a:ext cx="47929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Официальной площадкой экосистемы добровольчества в </a:t>
            </a:r>
            <a:r>
              <a:rPr lang="ru-RU" sz="16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Политехе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выступит эко-пространство «</a:t>
            </a:r>
            <a:r>
              <a:rPr lang="ru-RU" sz="16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ПроДобро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», которое расположится в Студенческом городке СПбПУ на Лесном проспекте на территории ВЦ «Евразия». </a:t>
            </a:r>
            <a:endParaRPr lang="ru-RU" sz="16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6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На 2020/21 год в волонтерскую деятельность вовлечены 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4 860 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человек.</a:t>
            </a:r>
          </a:p>
          <a:p>
            <a:pPr algn="just"/>
            <a:endParaRPr lang="ru-RU" sz="16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6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79831" y="6266742"/>
            <a:ext cx="65121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200" dirty="0">
                <a:latin typeface="PT Sans" panose="020B0503020203020204" pitchFamily="34" charset="-52"/>
                <a:ea typeface="PT Sans" panose="020B0503020203020204" pitchFamily="34" charset="-52"/>
                <a:hlinkClick r:id="rId3"/>
              </a:rPr>
              <a:t>https://www.spbstu.ru/media/news/studencheskaya_zhizn/volonterstvo-v-politekhe-nabiraet-oboroty</a:t>
            </a:r>
            <a:r>
              <a:rPr lang="en-US" sz="1200" dirty="0" smtClean="0">
                <a:latin typeface="PT Sans" panose="020B0503020203020204" pitchFamily="34" charset="-52"/>
                <a:ea typeface="PT Sans" panose="020B0503020203020204" pitchFamily="34" charset="-52"/>
                <a:hlinkClick r:id="rId3"/>
              </a:rPr>
              <a:t>/</a:t>
            </a:r>
            <a:r>
              <a:rPr lang="ru-RU" sz="12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2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Активный </a:t>
            </a:r>
            <a:r>
              <a:rPr lang="ru-RU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П</a:t>
            </a:r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олитех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92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846" y="1327334"/>
            <a:ext cx="9829800" cy="52006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40423" y="56734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Распределение бюджетного и квотного приема иностранных студентов и аспирантов </a:t>
            </a:r>
            <a:b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</a:b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из наименее развитых стран, 2020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587762" y="2795956"/>
            <a:ext cx="72908" cy="31377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64820" y="3034051"/>
            <a:ext cx="1019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Афганистан</a:t>
            </a:r>
          </a:p>
          <a:p>
            <a:pPr algn="ctr"/>
            <a:r>
              <a:rPr lang="ru-RU" sz="900" dirty="0" smtClean="0"/>
              <a:t>8 чел.</a:t>
            </a:r>
            <a:endParaRPr lang="ru-RU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4688688" y="2684822"/>
            <a:ext cx="1019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/>
              <a:t>А</a:t>
            </a:r>
            <a:r>
              <a:rPr lang="ru-RU" sz="900" b="1" dirty="0" smtClean="0"/>
              <a:t>лжир</a:t>
            </a:r>
          </a:p>
          <a:p>
            <a:pPr algn="ctr"/>
            <a:r>
              <a:rPr lang="ru-RU" sz="900" dirty="0"/>
              <a:t>3</a:t>
            </a:r>
            <a:r>
              <a:rPr lang="ru-RU" sz="900" dirty="0" smtClean="0"/>
              <a:t> чел.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30665" y="4575810"/>
            <a:ext cx="1019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Ангола</a:t>
            </a:r>
          </a:p>
          <a:p>
            <a:pPr algn="ctr"/>
            <a:r>
              <a:rPr lang="ru-RU" sz="900" dirty="0" smtClean="0"/>
              <a:t>24 чел.</a:t>
            </a:r>
            <a:endParaRPr lang="ru-RU" sz="9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8370278" y="3112477"/>
            <a:ext cx="107704" cy="53633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097715" y="3464170"/>
            <a:ext cx="1019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/>
              <a:t>Бангладеш</a:t>
            </a:r>
          </a:p>
          <a:p>
            <a:r>
              <a:rPr lang="ru-RU" sz="900" dirty="0" smtClean="0"/>
              <a:t>2 чел.</a:t>
            </a:r>
            <a:endParaRPr lang="ru-RU" sz="900" dirty="0"/>
          </a:p>
        </p:txBody>
      </p:sp>
      <p:sp>
        <p:nvSpPr>
          <p:cNvPr id="17" name="TextBox 16"/>
          <p:cNvSpPr txBox="1"/>
          <p:nvPr/>
        </p:nvSpPr>
        <p:spPr>
          <a:xfrm>
            <a:off x="2598126" y="4529163"/>
            <a:ext cx="1019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Боливия</a:t>
            </a:r>
          </a:p>
          <a:p>
            <a:pPr algn="ctr"/>
            <a:r>
              <a:rPr lang="ru-RU" sz="900" dirty="0" smtClean="0"/>
              <a:t>2 чел.</a:t>
            </a:r>
            <a:endParaRPr lang="ru-RU" sz="900" dirty="0"/>
          </a:p>
        </p:txBody>
      </p:sp>
      <p:sp>
        <p:nvSpPr>
          <p:cNvPr id="21" name="TextBox 20"/>
          <p:cNvSpPr txBox="1"/>
          <p:nvPr/>
        </p:nvSpPr>
        <p:spPr>
          <a:xfrm>
            <a:off x="6975970" y="4085201"/>
            <a:ext cx="1019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Бурунди</a:t>
            </a:r>
          </a:p>
          <a:p>
            <a:pPr algn="ctr"/>
            <a:r>
              <a:rPr lang="ru-RU" sz="900" dirty="0" smtClean="0"/>
              <a:t>1 чел.</a:t>
            </a:r>
            <a:endParaRPr lang="ru-RU" sz="900" dirty="0"/>
          </a:p>
        </p:txBody>
      </p:sp>
      <p:sp>
        <p:nvSpPr>
          <p:cNvPr id="23" name="TextBox 22"/>
          <p:cNvSpPr txBox="1"/>
          <p:nvPr/>
        </p:nvSpPr>
        <p:spPr>
          <a:xfrm>
            <a:off x="9117621" y="3315431"/>
            <a:ext cx="1019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Камбоджа </a:t>
            </a:r>
          </a:p>
          <a:p>
            <a:pPr algn="ctr"/>
            <a:r>
              <a:rPr lang="ru-RU" sz="900" dirty="0" smtClean="0"/>
              <a:t>2 чел.</a:t>
            </a:r>
            <a:endParaRPr lang="ru-RU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4978275" y="3798762"/>
            <a:ext cx="1019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Камерун</a:t>
            </a:r>
          </a:p>
          <a:p>
            <a:pPr algn="ctr"/>
            <a:r>
              <a:rPr lang="ru-RU" sz="900" dirty="0" smtClean="0"/>
              <a:t>2 чел.</a:t>
            </a:r>
            <a:endParaRPr lang="ru-RU" sz="9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8203230" y="3775274"/>
            <a:ext cx="1" cy="23185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851532" y="3912577"/>
            <a:ext cx="76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Шри-Ланка</a:t>
            </a:r>
          </a:p>
          <a:p>
            <a:pPr algn="ctr"/>
            <a:r>
              <a:rPr lang="ru-RU" sz="900" dirty="0"/>
              <a:t>4</a:t>
            </a:r>
            <a:r>
              <a:rPr lang="ru-RU" sz="900" dirty="0" smtClean="0"/>
              <a:t> чел.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49032" y="3890345"/>
            <a:ext cx="867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Конго</a:t>
            </a:r>
          </a:p>
          <a:p>
            <a:pPr algn="ctr"/>
            <a:r>
              <a:rPr lang="ru-RU" sz="900" dirty="0"/>
              <a:t>4</a:t>
            </a:r>
            <a:r>
              <a:rPr lang="ru-RU" sz="900" dirty="0" smtClean="0"/>
              <a:t> чел.</a:t>
            </a:r>
            <a:endParaRPr lang="ru-RU" sz="900" dirty="0"/>
          </a:p>
        </p:txBody>
      </p:sp>
      <p:sp>
        <p:nvSpPr>
          <p:cNvPr id="33" name="TextBox 32"/>
          <p:cNvSpPr txBox="1"/>
          <p:nvPr/>
        </p:nvSpPr>
        <p:spPr>
          <a:xfrm>
            <a:off x="5160729" y="4184205"/>
            <a:ext cx="1019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ДР Конго</a:t>
            </a:r>
          </a:p>
          <a:p>
            <a:pPr algn="ctr"/>
            <a:r>
              <a:rPr lang="ru-RU" sz="900" dirty="0" smtClean="0"/>
              <a:t>5 чел.</a:t>
            </a:r>
            <a:endParaRPr lang="ru-RU" sz="900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5030665" y="3551492"/>
            <a:ext cx="883624" cy="15589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362814" y="3297576"/>
            <a:ext cx="1019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Бенин</a:t>
            </a:r>
          </a:p>
          <a:p>
            <a:pPr algn="ctr"/>
            <a:r>
              <a:rPr lang="ru-RU" sz="900" dirty="0"/>
              <a:t>3</a:t>
            </a:r>
            <a:r>
              <a:rPr lang="ru-RU" sz="900" dirty="0" smtClean="0"/>
              <a:t> чел.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048605" y="3318453"/>
            <a:ext cx="1019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Эль-Сальвадор</a:t>
            </a:r>
          </a:p>
          <a:p>
            <a:pPr algn="ctr"/>
            <a:r>
              <a:rPr lang="ru-RU" sz="900" dirty="0"/>
              <a:t>1</a:t>
            </a:r>
            <a:r>
              <a:rPr lang="ru-RU" sz="900" dirty="0" smtClean="0"/>
              <a:t> чел.</a:t>
            </a:r>
            <a:endParaRPr lang="ru-RU" sz="9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398225" y="4680745"/>
            <a:ext cx="51874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782762" y="3496714"/>
            <a:ext cx="51874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5329967" y="2951591"/>
            <a:ext cx="51874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710247" y="3912883"/>
            <a:ext cx="51874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801102" y="4065283"/>
            <a:ext cx="51874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883163" y="4331980"/>
            <a:ext cx="51874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5789378" y="4695398"/>
            <a:ext cx="51874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782531" y="4945142"/>
            <a:ext cx="163574" cy="25111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6689479" y="4203005"/>
            <a:ext cx="51874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8858248" y="3512747"/>
            <a:ext cx="51874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6989882" y="3799827"/>
            <a:ext cx="294914" cy="11275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952522" y="3804537"/>
            <a:ext cx="1019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Эфиопия</a:t>
            </a:r>
          </a:p>
          <a:p>
            <a:pPr algn="ctr"/>
            <a:r>
              <a:rPr lang="ru-RU" sz="900" dirty="0"/>
              <a:t>3</a:t>
            </a:r>
            <a:r>
              <a:rPr lang="ru-RU" sz="900" dirty="0" smtClean="0"/>
              <a:t> чел.</a:t>
            </a:r>
            <a:endParaRPr lang="ru-RU" sz="900" dirty="0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6952152" y="3437103"/>
            <a:ext cx="516918" cy="27358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140547" y="3536934"/>
            <a:ext cx="1019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Эритрея</a:t>
            </a:r>
          </a:p>
          <a:p>
            <a:pPr algn="ctr"/>
            <a:r>
              <a:rPr lang="ru-RU" sz="900" dirty="0" smtClean="0"/>
              <a:t>6 чел.</a:t>
            </a:r>
            <a:endParaRPr lang="ru-RU" sz="900" dirty="0"/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6421687" y="2795956"/>
            <a:ext cx="396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792303" y="2590682"/>
            <a:ext cx="1019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Палестина</a:t>
            </a:r>
          </a:p>
          <a:p>
            <a:pPr algn="ctr"/>
            <a:r>
              <a:rPr lang="ru-RU" sz="900" dirty="0"/>
              <a:t>5</a:t>
            </a:r>
            <a:r>
              <a:rPr lang="ru-RU" sz="900" dirty="0" smtClean="0"/>
              <a:t> чел.</a:t>
            </a:r>
            <a:endParaRPr lang="ru-RU" sz="900" dirty="0"/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5270631" y="3775274"/>
            <a:ext cx="51874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630254" y="3564232"/>
            <a:ext cx="1019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Гана</a:t>
            </a:r>
          </a:p>
          <a:p>
            <a:pPr algn="ctr"/>
            <a:r>
              <a:rPr lang="ru-RU" sz="900" dirty="0" smtClean="0"/>
              <a:t>1 чел.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5030665" y="3315431"/>
            <a:ext cx="499339" cy="29306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479878" y="2995457"/>
            <a:ext cx="1019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Гвинея</a:t>
            </a:r>
          </a:p>
          <a:p>
            <a:pPr algn="ctr"/>
            <a:r>
              <a:rPr lang="ru-RU" sz="900" dirty="0" smtClean="0"/>
              <a:t>4 чел.</a:t>
            </a: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flipV="1">
            <a:off x="3172565" y="3449015"/>
            <a:ext cx="225660" cy="22977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508011" y="3611994"/>
            <a:ext cx="1019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Гондурас</a:t>
            </a:r>
          </a:p>
          <a:p>
            <a:pPr algn="ctr"/>
            <a:r>
              <a:rPr lang="ru-RU" sz="900" dirty="0" smtClean="0"/>
              <a:t>1 чел.</a:t>
            </a:r>
            <a:endParaRPr lang="ru-RU" sz="900" dirty="0"/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H="1">
            <a:off x="7881438" y="3444189"/>
            <a:ext cx="165177" cy="75295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519997" y="4216198"/>
            <a:ext cx="76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Индия</a:t>
            </a:r>
          </a:p>
          <a:p>
            <a:pPr algn="ctr"/>
            <a:r>
              <a:rPr lang="ru-RU" sz="900" dirty="0" smtClean="0"/>
              <a:t>8 чел.</a:t>
            </a: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 flipV="1">
            <a:off x="9441468" y="3856202"/>
            <a:ext cx="590555" cy="21662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9776676" y="3633680"/>
            <a:ext cx="1019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Индонезия </a:t>
            </a:r>
          </a:p>
          <a:p>
            <a:pPr algn="ctr"/>
            <a:r>
              <a:rPr lang="ru-RU" sz="900" dirty="0"/>
              <a:t>8</a:t>
            </a:r>
            <a:r>
              <a:rPr lang="ru-RU" sz="900" dirty="0" smtClean="0"/>
              <a:t> чел.</a:t>
            </a:r>
            <a:endParaRPr lang="ru-RU" sz="900" dirty="0"/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7173241" y="2549496"/>
            <a:ext cx="83158" cy="13532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689479" y="2260295"/>
            <a:ext cx="1019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Иран</a:t>
            </a:r>
          </a:p>
          <a:p>
            <a:pPr algn="ctr"/>
            <a:r>
              <a:rPr lang="ru-RU" sz="900" dirty="0" smtClean="0"/>
              <a:t>12 чел.</a:t>
            </a:r>
            <a:endParaRPr lang="ru-RU" sz="900" dirty="0"/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 flipV="1">
            <a:off x="5270631" y="3833502"/>
            <a:ext cx="388323" cy="33459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567243" y="4096130"/>
            <a:ext cx="1019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Кот-д</a:t>
            </a:r>
            <a:r>
              <a:rPr lang="en-US" sz="900" b="1" dirty="0" smtClean="0"/>
              <a:t>’</a:t>
            </a:r>
            <a:r>
              <a:rPr lang="ru-RU" sz="900" b="1" dirty="0" smtClean="0"/>
              <a:t>Ивуар</a:t>
            </a:r>
          </a:p>
          <a:p>
            <a:pPr algn="ctr"/>
            <a:r>
              <a:rPr lang="ru-RU" sz="900" dirty="0"/>
              <a:t>3</a:t>
            </a:r>
            <a:r>
              <a:rPr lang="ru-RU" sz="900" dirty="0" smtClean="0"/>
              <a:t> чел.</a:t>
            </a:r>
            <a:endParaRPr lang="ru-RU" sz="900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6946105" y="4065283"/>
            <a:ext cx="338691" cy="40017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937130" y="4387385"/>
            <a:ext cx="1019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Кения</a:t>
            </a:r>
          </a:p>
          <a:p>
            <a:pPr algn="ctr"/>
            <a:r>
              <a:rPr lang="ru-RU" sz="900" dirty="0" smtClean="0"/>
              <a:t>1 чел.</a:t>
            </a:r>
            <a:endParaRPr lang="ru-RU" sz="900" dirty="0"/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 flipV="1">
            <a:off x="7795505" y="2267143"/>
            <a:ext cx="85933" cy="18466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7559061" y="2054247"/>
            <a:ext cx="1019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Киргизия </a:t>
            </a:r>
          </a:p>
          <a:p>
            <a:pPr algn="ctr"/>
            <a:r>
              <a:rPr lang="ru-RU" sz="900" dirty="0" smtClean="0"/>
              <a:t>17 чел.</a:t>
            </a:r>
            <a:endParaRPr lang="ru-RU" sz="900" dirty="0"/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 flipV="1">
            <a:off x="8773255" y="3188395"/>
            <a:ext cx="850833" cy="10918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9232636" y="3003729"/>
            <a:ext cx="1019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Лаос </a:t>
            </a:r>
          </a:p>
          <a:p>
            <a:pPr algn="ctr"/>
            <a:r>
              <a:rPr lang="ru-RU" sz="900" dirty="0" smtClean="0"/>
              <a:t>2 чел.</a:t>
            </a:r>
            <a:endParaRPr lang="ru-RU" sz="900" dirty="0"/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 flipH="1">
            <a:off x="5781497" y="3098114"/>
            <a:ext cx="2021" cy="26131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5297001" y="2907612"/>
            <a:ext cx="1019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Мали</a:t>
            </a:r>
          </a:p>
          <a:p>
            <a:pPr algn="ctr"/>
            <a:r>
              <a:rPr lang="ru-RU" sz="900" dirty="0" smtClean="0"/>
              <a:t>1 чел.</a:t>
            </a: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8720503" y="2273744"/>
            <a:ext cx="51874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8968152" y="2082477"/>
            <a:ext cx="1019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Монголия </a:t>
            </a:r>
          </a:p>
          <a:p>
            <a:pPr algn="ctr"/>
            <a:r>
              <a:rPr lang="ru-RU" sz="900" dirty="0" smtClean="0"/>
              <a:t>23 чел.</a:t>
            </a:r>
            <a:endParaRPr lang="ru-RU" sz="900" dirty="0"/>
          </a:p>
        </p:txBody>
      </p:sp>
      <p:sp>
        <p:nvSpPr>
          <p:cNvPr id="87" name="TextBox 86"/>
          <p:cNvSpPr txBox="1"/>
          <p:nvPr/>
        </p:nvSpPr>
        <p:spPr>
          <a:xfrm>
            <a:off x="6630593" y="5093996"/>
            <a:ext cx="1019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Мозамбик</a:t>
            </a:r>
          </a:p>
          <a:p>
            <a:pPr algn="ctr"/>
            <a:r>
              <a:rPr lang="ru-RU" sz="900" dirty="0"/>
              <a:t>2</a:t>
            </a:r>
            <a:r>
              <a:rPr lang="ru-RU" sz="900" dirty="0" smtClean="0"/>
              <a:t> чел.</a:t>
            </a:r>
            <a:endParaRPr lang="ru-RU" sz="900" dirty="0"/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>
            <a:off x="7734694" y="2853589"/>
            <a:ext cx="51874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7677530" y="2670922"/>
            <a:ext cx="1019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Пакистан </a:t>
            </a:r>
          </a:p>
          <a:p>
            <a:pPr algn="ctr"/>
            <a:r>
              <a:rPr lang="ru-RU" sz="900" dirty="0" smtClean="0"/>
              <a:t>2 чел.</a:t>
            </a:r>
            <a:endParaRPr lang="ru-RU" sz="900" dirty="0"/>
          </a:p>
        </p:txBody>
      </p:sp>
      <p:cxnSp>
        <p:nvCxnSpPr>
          <p:cNvPr id="90" name="Прямая соединительная линия 89"/>
          <p:cNvCxnSpPr/>
          <p:nvPr/>
        </p:nvCxnSpPr>
        <p:spPr>
          <a:xfrm flipV="1">
            <a:off x="4765431" y="3572995"/>
            <a:ext cx="634149" cy="14318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3979357" y="3615122"/>
            <a:ext cx="1019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Гвинея-Биссау</a:t>
            </a:r>
          </a:p>
          <a:p>
            <a:pPr algn="ctr"/>
            <a:r>
              <a:rPr lang="ru-RU" sz="900" dirty="0" smtClean="0"/>
              <a:t>1 чел.</a:t>
            </a:r>
            <a:endParaRPr lang="ru-RU" sz="900" dirty="0"/>
          </a:p>
        </p:txBody>
      </p:sp>
      <p:cxnSp>
        <p:nvCxnSpPr>
          <p:cNvPr id="93" name="Прямая соединительная линия 92"/>
          <p:cNvCxnSpPr/>
          <p:nvPr/>
        </p:nvCxnSpPr>
        <p:spPr>
          <a:xfrm flipV="1">
            <a:off x="8855314" y="3011310"/>
            <a:ext cx="521681" cy="19685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9012116" y="2722223"/>
            <a:ext cx="1019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Вьетнам </a:t>
            </a:r>
          </a:p>
          <a:p>
            <a:pPr algn="ctr"/>
            <a:r>
              <a:rPr lang="ru-RU" sz="900" dirty="0" smtClean="0"/>
              <a:t>86 чел.</a:t>
            </a:r>
            <a:endParaRPr lang="ru-RU" sz="900" dirty="0"/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>
            <a:off x="6677527" y="4876936"/>
            <a:ext cx="112877" cy="58639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6292820" y="5390306"/>
            <a:ext cx="1019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Зимбабве</a:t>
            </a:r>
          </a:p>
          <a:p>
            <a:pPr algn="ctr"/>
            <a:r>
              <a:rPr lang="ru-RU" sz="900" dirty="0"/>
              <a:t>2</a:t>
            </a:r>
            <a:r>
              <a:rPr lang="ru-RU" sz="900" dirty="0" smtClean="0"/>
              <a:t> чел.</a:t>
            </a:r>
            <a:endParaRPr lang="ru-RU" sz="900" dirty="0"/>
          </a:p>
        </p:txBody>
      </p:sp>
      <p:cxnSp>
        <p:nvCxnSpPr>
          <p:cNvPr id="99" name="Прямая соединительная линия 98"/>
          <p:cNvCxnSpPr>
            <a:stCxn id="70" idx="1"/>
          </p:cNvCxnSpPr>
          <p:nvPr/>
        </p:nvCxnSpPr>
        <p:spPr>
          <a:xfrm>
            <a:off x="6689479" y="2444961"/>
            <a:ext cx="192487" cy="27726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6173036" y="2219000"/>
            <a:ext cx="1019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Сирия</a:t>
            </a:r>
          </a:p>
          <a:p>
            <a:pPr algn="ctr"/>
            <a:r>
              <a:rPr lang="ru-RU" sz="900" dirty="0" smtClean="0"/>
              <a:t>25 чел.</a:t>
            </a:r>
            <a:endParaRPr lang="ru-RU" sz="900" dirty="0"/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>
            <a:off x="7774773" y="2576486"/>
            <a:ext cx="51874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7851532" y="2399082"/>
            <a:ext cx="1019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Таджикистан </a:t>
            </a:r>
          </a:p>
          <a:p>
            <a:pPr algn="ctr"/>
            <a:r>
              <a:rPr lang="ru-RU" sz="900" dirty="0" smtClean="0"/>
              <a:t>42 чел.</a:t>
            </a:r>
            <a:endParaRPr lang="ru-RU" sz="900" dirty="0"/>
          </a:p>
        </p:txBody>
      </p:sp>
      <p:cxnSp>
        <p:nvCxnSpPr>
          <p:cNvPr id="106" name="Прямая соединительная линия 105"/>
          <p:cNvCxnSpPr/>
          <p:nvPr/>
        </p:nvCxnSpPr>
        <p:spPr>
          <a:xfrm>
            <a:off x="5297001" y="2638726"/>
            <a:ext cx="811086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4686142" y="2418944"/>
            <a:ext cx="1019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Тунис</a:t>
            </a:r>
          </a:p>
          <a:p>
            <a:pPr algn="ctr"/>
            <a:r>
              <a:rPr lang="ru-RU" sz="900" dirty="0" smtClean="0"/>
              <a:t>1 чел.</a:t>
            </a:r>
            <a:endParaRPr lang="ru-RU" sz="900" dirty="0"/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>
            <a:off x="6050213" y="2201416"/>
            <a:ext cx="51874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5500696" y="1891605"/>
            <a:ext cx="1019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Украина </a:t>
            </a:r>
          </a:p>
          <a:p>
            <a:pPr algn="ctr"/>
            <a:r>
              <a:rPr lang="ru-RU" sz="900" dirty="0"/>
              <a:t>4</a:t>
            </a:r>
            <a:r>
              <a:rPr lang="ru-RU" sz="900" dirty="0" smtClean="0"/>
              <a:t>3 чел.</a:t>
            </a:r>
            <a:endParaRPr lang="ru-RU" sz="900" dirty="0"/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 flipH="1" flipV="1">
            <a:off x="6771270" y="3753715"/>
            <a:ext cx="23901" cy="24457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6226053" y="3517301"/>
            <a:ext cx="1019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Уганда</a:t>
            </a:r>
          </a:p>
          <a:p>
            <a:pPr algn="ctr"/>
            <a:r>
              <a:rPr lang="ru-RU" sz="900" dirty="0" smtClean="0"/>
              <a:t>2 чел.</a:t>
            </a:r>
            <a:endParaRPr lang="ru-RU" sz="900" dirty="0"/>
          </a:p>
        </p:txBody>
      </p:sp>
      <p:cxnSp>
        <p:nvCxnSpPr>
          <p:cNvPr id="114" name="Прямая соединительная линия 113"/>
          <p:cNvCxnSpPr/>
          <p:nvPr/>
        </p:nvCxnSpPr>
        <p:spPr>
          <a:xfrm>
            <a:off x="6640763" y="3054154"/>
            <a:ext cx="311539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6572072" y="2861958"/>
            <a:ext cx="1019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Египет</a:t>
            </a:r>
          </a:p>
          <a:p>
            <a:pPr algn="ctr"/>
            <a:r>
              <a:rPr lang="ru-RU" sz="900" dirty="0"/>
              <a:t>8</a:t>
            </a:r>
            <a:r>
              <a:rPr lang="ru-RU" sz="900" dirty="0" smtClean="0"/>
              <a:t> чел.</a:t>
            </a:r>
            <a:endParaRPr lang="ru-RU" sz="900" dirty="0"/>
          </a:p>
        </p:txBody>
      </p:sp>
      <p:cxnSp>
        <p:nvCxnSpPr>
          <p:cNvPr id="117" name="Прямая соединительная линия 116"/>
          <p:cNvCxnSpPr>
            <a:stCxn id="78" idx="1"/>
          </p:cNvCxnSpPr>
          <p:nvPr/>
        </p:nvCxnSpPr>
        <p:spPr>
          <a:xfrm>
            <a:off x="7559061" y="2238913"/>
            <a:ext cx="87861" cy="20604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6974160" y="1970123"/>
            <a:ext cx="1019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Узбекистан </a:t>
            </a:r>
          </a:p>
          <a:p>
            <a:pPr algn="ctr"/>
            <a:r>
              <a:rPr lang="ru-RU" sz="900" dirty="0" smtClean="0"/>
              <a:t>34 чел.</a:t>
            </a:r>
            <a:endParaRPr lang="ru-RU" sz="900" dirty="0"/>
          </a:p>
        </p:txBody>
      </p:sp>
      <p:cxnSp>
        <p:nvCxnSpPr>
          <p:cNvPr id="121" name="Прямая соединительная линия 120"/>
          <p:cNvCxnSpPr/>
          <p:nvPr/>
        </p:nvCxnSpPr>
        <p:spPr>
          <a:xfrm>
            <a:off x="7209646" y="3413211"/>
            <a:ext cx="235119" cy="5041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7127261" y="3292873"/>
            <a:ext cx="1019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Йемен</a:t>
            </a:r>
          </a:p>
          <a:p>
            <a:pPr algn="ctr"/>
            <a:r>
              <a:rPr lang="ru-RU" sz="900" dirty="0"/>
              <a:t>3</a:t>
            </a:r>
            <a:r>
              <a:rPr lang="ru-RU" sz="900" dirty="0" smtClean="0"/>
              <a:t> чел.</a:t>
            </a:r>
            <a:endParaRPr lang="ru-RU" sz="900" dirty="0"/>
          </a:p>
        </p:txBody>
      </p:sp>
      <p:cxnSp>
        <p:nvCxnSpPr>
          <p:cNvPr id="125" name="Прямая соединительная линия 124"/>
          <p:cNvCxnSpPr/>
          <p:nvPr/>
        </p:nvCxnSpPr>
        <p:spPr>
          <a:xfrm flipV="1">
            <a:off x="6039959" y="4703965"/>
            <a:ext cx="518747" cy="31398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5368438" y="4896032"/>
            <a:ext cx="1019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Замбия</a:t>
            </a:r>
          </a:p>
          <a:p>
            <a:pPr algn="ctr"/>
            <a:r>
              <a:rPr lang="ru-RU" sz="900" dirty="0" smtClean="0"/>
              <a:t>12 чел.</a:t>
            </a:r>
            <a:endParaRPr lang="ru-RU" sz="900" dirty="0"/>
          </a:p>
        </p:txBody>
      </p:sp>
      <p:cxnSp>
        <p:nvCxnSpPr>
          <p:cNvPr id="128" name="Прямая соединительная линия 127"/>
          <p:cNvCxnSpPr/>
          <p:nvPr/>
        </p:nvCxnSpPr>
        <p:spPr>
          <a:xfrm>
            <a:off x="5564077" y="2429397"/>
            <a:ext cx="811086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4909195" y="2140567"/>
            <a:ext cx="1019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Южная </a:t>
            </a:r>
            <a:r>
              <a:rPr lang="ru-RU" sz="900" b="1" dirty="0"/>
              <a:t>О</a:t>
            </a:r>
            <a:r>
              <a:rPr lang="ru-RU" sz="900" b="1" dirty="0" smtClean="0"/>
              <a:t>сетия</a:t>
            </a:r>
          </a:p>
          <a:p>
            <a:pPr algn="ctr"/>
            <a:r>
              <a:rPr lang="ru-RU" sz="900" dirty="0" smtClean="0"/>
              <a:t>1 чел.</a:t>
            </a:r>
            <a:endParaRPr lang="ru-RU" sz="900" dirty="0"/>
          </a:p>
        </p:txBody>
      </p:sp>
      <p:sp>
        <p:nvSpPr>
          <p:cNvPr id="130" name="Прямоугольник 129"/>
          <p:cNvSpPr/>
          <p:nvPr/>
        </p:nvSpPr>
        <p:spPr>
          <a:xfrm>
            <a:off x="767862" y="5873262"/>
            <a:ext cx="110329" cy="11032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TextBox 130"/>
          <p:cNvSpPr txBox="1"/>
          <p:nvPr/>
        </p:nvSpPr>
        <p:spPr>
          <a:xfrm>
            <a:off x="869399" y="5811718"/>
            <a:ext cx="2432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Страны с низкими доходами</a:t>
            </a:r>
            <a:endParaRPr lang="ru-RU" sz="10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10025" y="5565497"/>
            <a:ext cx="2432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По методологии Всемирного Банка:</a:t>
            </a:r>
            <a:endParaRPr lang="ru-RU" sz="10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753208" y="6069622"/>
            <a:ext cx="110329" cy="110329"/>
          </a:xfrm>
          <a:prstGeom prst="rect">
            <a:avLst/>
          </a:prstGeom>
          <a:solidFill>
            <a:srgbClr val="7030A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TextBox 133"/>
          <p:cNvSpPr txBox="1"/>
          <p:nvPr/>
        </p:nvSpPr>
        <p:spPr>
          <a:xfrm>
            <a:off x="863537" y="5999286"/>
            <a:ext cx="2432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Страны со средне-низкими доходами</a:t>
            </a:r>
            <a:endParaRPr lang="ru-RU" sz="10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756141" y="6494580"/>
            <a:ext cx="110329" cy="110329"/>
          </a:xfrm>
          <a:prstGeom prst="rect">
            <a:avLst/>
          </a:prstGeom>
          <a:solidFill>
            <a:srgbClr val="196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TextBox 135"/>
          <p:cNvSpPr txBox="1"/>
          <p:nvPr/>
        </p:nvSpPr>
        <p:spPr>
          <a:xfrm>
            <a:off x="866469" y="6213230"/>
            <a:ext cx="2432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Страны со средними доходами</a:t>
            </a:r>
            <a:endParaRPr lang="ru-RU" sz="10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750279" y="6277699"/>
            <a:ext cx="110329" cy="11032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TextBox 137"/>
          <p:cNvSpPr txBox="1"/>
          <p:nvPr/>
        </p:nvSpPr>
        <p:spPr>
          <a:xfrm>
            <a:off x="860610" y="6418382"/>
            <a:ext cx="2432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Страны с высокими доходами</a:t>
            </a:r>
            <a:endParaRPr lang="ru-RU" sz="10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1867200" y="1213531"/>
            <a:ext cx="8611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429 человек</a:t>
            </a:r>
            <a:endParaRPr lang="ru-RU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9376995" y="6422728"/>
            <a:ext cx="2432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Источник: Мониторинг-1</a:t>
            </a:r>
            <a:endParaRPr lang="ru-RU" sz="10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838592" y="17590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Цифры и факты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135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34.userapi.com/impg/xbOoEuzXugPjy9VFiYVGXGBcNvSUZOSIfb42KA/WwKwyruRCcY.jpg?size=2560x1360&amp;quality=96&amp;sign=dda537c11c0d9e78acf57f8a3a748bd7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071" y="1237638"/>
            <a:ext cx="5432382" cy="288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944457" y="857237"/>
            <a:ext cx="44679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Статистика</a:t>
            </a:r>
            <a:r>
              <a:rPr lang="ru-RU" sz="1200" b="1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подачи заявок в 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Polytech PROJECT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 2020 году 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10688" y="882491"/>
            <a:ext cx="65532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Открыт конкурс</a:t>
            </a:r>
            <a:r>
              <a:rPr lang="en-US" sz="18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Polytech PROJECT 2021</a:t>
            </a:r>
            <a:r>
              <a:rPr lang="ru-RU" sz="18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800" b="1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83227" y="1690598"/>
            <a:ext cx="547012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Polytech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Project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— это открытый конкурс молодежных инициатив СПбПУ Петра Великого. Общий призовой фонд Конкурса на 2021 год составляет 700 000 (семьсот тысяч) рублей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  <a:r>
              <a:rPr lang="en-US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Принять участие в конкурсе можно в двух категориях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:</a:t>
            </a:r>
            <a:endParaRPr lang="en-US" sz="16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6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Научная деятельность: научно-технические</a:t>
            </a:r>
            <a:r>
              <a:rPr lang="en-US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проекты и научно-технические мероприятия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Общественная деятельность: добровольчество, творческие проекты, молодежное СМИ, спорт, развитие  социальных лифтов, студенческое самоуправление и др.</a:t>
            </a:r>
            <a:endParaRPr lang="ru-RU" sz="16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en-US" sz="16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Максимальное 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количество проектов-победителей в категории научная деятельность – 8 проектов, в общественной деятельности – 6 проектов.</a:t>
            </a:r>
            <a:endParaRPr lang="en-US" sz="16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6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0688" y="6249158"/>
            <a:ext cx="94678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200" dirty="0">
                <a:latin typeface="PT Sans" panose="020B0503020203020204" pitchFamily="34" charset="-52"/>
                <a:ea typeface="PT Sans" panose="020B0503020203020204" pitchFamily="34" charset="-52"/>
                <a:hlinkClick r:id="rId3"/>
              </a:rPr>
              <a:t>https://vk.com/@</a:t>
            </a:r>
            <a:r>
              <a:rPr lang="en-US" sz="1200" dirty="0" smtClean="0">
                <a:latin typeface="PT Sans" panose="020B0503020203020204" pitchFamily="34" charset="-52"/>
                <a:ea typeface="PT Sans" panose="020B0503020203020204" pitchFamily="34" charset="-52"/>
                <a:hlinkClick r:id="rId3"/>
              </a:rPr>
              <a:t>polytechproject-about</a:t>
            </a:r>
            <a:r>
              <a:rPr lang="ru-RU" sz="12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2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65700" y="4260367"/>
            <a:ext cx="54701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Конкурс проходит в три этапа:</a:t>
            </a:r>
            <a:endParaRPr lang="en-US" sz="16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6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Заочный отбор заявок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Образовательный </a:t>
            </a:r>
            <a:r>
              <a:rPr lang="ru-RU" sz="1600" dirty="0" err="1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интенсив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– команды получат комментарии экспертов по проектам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Защита проектов перед конкурсной комиссией</a:t>
            </a:r>
            <a:endParaRPr lang="ru-RU" sz="16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en-US" sz="16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6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Активный </a:t>
            </a:r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Политех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50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65243"/>
              </p:ext>
            </p:extLst>
          </p:nvPr>
        </p:nvGraphicFramePr>
        <p:xfrm>
          <a:off x="1566496" y="4404943"/>
          <a:ext cx="4572000" cy="226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84815" y="923849"/>
            <a:ext cx="4375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Премиальные выплаты, гранты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8469296"/>
              </p:ext>
            </p:extLst>
          </p:nvPr>
        </p:nvGraphicFramePr>
        <p:xfrm>
          <a:off x="6621340" y="4505994"/>
          <a:ext cx="4572000" cy="213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77075" y="3981373"/>
            <a:ext cx="4018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Соцвыплаты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компенсации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4661909"/>
              </p:ext>
            </p:extLst>
          </p:nvPr>
        </p:nvGraphicFramePr>
        <p:xfrm>
          <a:off x="1367204" y="1231625"/>
          <a:ext cx="4572000" cy="213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64677" y="3981374"/>
            <a:ext cx="4375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Стипендиальные выплаты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0841" y="1022037"/>
            <a:ext cx="47929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За 4 года стипендиальный фонд </a:t>
            </a:r>
            <a:r>
              <a:rPr lang="ru-RU" sz="1600" dirty="0" err="1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Политеха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вырос на 6,3%, а объем средств на премирование сотрудников и гранты на поддержку научных и культурных проектов – на 35,1%.</a:t>
            </a:r>
          </a:p>
          <a:p>
            <a:pPr algn="just"/>
            <a:endParaRPr lang="ru-RU" sz="16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Объем </a:t>
            </a:r>
            <a:r>
              <a:rPr lang="ru-RU" sz="1600" dirty="0" err="1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соцвыплат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(пособия и компенсации) вырос в более чем 8 раз. Резкий рост выплат в 2020 году связан с 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hlinkClick r:id="rId5"/>
              </a:rPr>
              <a:t>расширением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материальной поддержки университета в связи с </a:t>
            </a:r>
            <a:r>
              <a:rPr lang="en-US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COVID-19.</a:t>
            </a:r>
            <a:endParaRPr lang="ru-RU" sz="16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6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38592" y="413239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Цифры и факты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481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Максим ФРОЛОВ: «Моя жизнь – с Политехом и ФизМехом!»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9"/>
          <a:stretch/>
        </p:blipFill>
        <p:spPr bwMode="auto">
          <a:xfrm>
            <a:off x="619125" y="937655"/>
            <a:ext cx="4343403" cy="315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389687" y="872398"/>
            <a:ext cx="6165604" cy="132556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ru-RU"/>
            </a:defPPr>
            <a:lvl1pPr algn="just"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defRPr>
            </a:lvl1pPr>
          </a:lstStyle>
          <a:p>
            <a:r>
              <a:rPr lang="ru-RU" dirty="0"/>
              <a:t>Максим </a:t>
            </a:r>
            <a:r>
              <a:rPr lang="ru-RU" dirty="0" smtClean="0"/>
              <a:t>Фролов: </a:t>
            </a:r>
            <a:r>
              <a:rPr lang="ru-RU" dirty="0"/>
              <a:t>«Моя жизнь – с </a:t>
            </a:r>
            <a:r>
              <a:rPr lang="ru-RU" dirty="0" err="1"/>
              <a:t>Политехом</a:t>
            </a:r>
            <a:r>
              <a:rPr lang="ru-RU" dirty="0"/>
              <a:t> и </a:t>
            </a:r>
            <a:r>
              <a:rPr lang="ru-RU" dirty="0" err="1"/>
              <a:t>ФизМехом</a:t>
            </a:r>
            <a:r>
              <a:rPr lang="ru-RU" dirty="0"/>
              <a:t>!»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89687" y="1410683"/>
            <a:ext cx="659276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Максим </a:t>
            </a:r>
            <a:r>
              <a:rPr lang="ru-RU" sz="1600" b="1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Евгеньевич, чувствуется ваше особое отношение к </a:t>
            </a:r>
            <a:r>
              <a:rPr lang="ru-RU" sz="1600" b="1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Политеху</a:t>
            </a:r>
            <a:r>
              <a:rPr lang="ru-RU" sz="1600" b="1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— и в том, с какой теплотой вы рассказываете о своих наставниках. И в том, как относитесь к подчиненным. А ведь вы — один из дарителей вуза, и каждый месяц часть своей зарплаты переводите в </a:t>
            </a:r>
            <a:r>
              <a:rPr lang="ru-RU" sz="1600" b="1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Эндаумент</a:t>
            </a:r>
            <a:r>
              <a:rPr lang="ru-RU" sz="1600" b="1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-фонд вуза. Почему вы это делаете</a:t>
            </a:r>
            <a:r>
              <a:rPr lang="ru-RU" sz="1600" b="1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?</a:t>
            </a:r>
          </a:p>
          <a:p>
            <a:pPr algn="just"/>
            <a:endParaRPr lang="ru-RU" sz="1600" b="1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Для 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меня Фонд целевого капитала </a:t>
            </a:r>
            <a:r>
              <a:rPr lang="ru-RU" sz="16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Политеха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— это благородная, но сложная по своему устройству инициатива. Если я понимаю, куда именно вкладываю свои средства и как потом можно проконтролировать мой вклад, тогда я чувствую сопричастность к этой инициативе. Важно, чтобы дарители понимали непосредственную связь между собой и теми, кто будет реализовывать проекты, которые были поддержаны ими. Мой опыт участия в организации юбилея кафедры прикладной математики, а потом и </a:t>
            </a:r>
            <a:r>
              <a:rPr lang="ru-RU" sz="16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ФизМеха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показал, что выпускники с большой теплотой относятся к своей альма-матер и готовы финансово поддерживать ее развитие. Я знаю это и по себе. Поддержка Фонда — это способ выразить свою благодарность и отдать дань уважения родному университету.</a:t>
            </a:r>
          </a:p>
          <a:p>
            <a:pPr algn="just"/>
            <a:endParaRPr lang="ru-RU" sz="16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4786" y="4590187"/>
            <a:ext cx="467384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А </a:t>
            </a:r>
            <a:r>
              <a:rPr lang="ru-RU" sz="1600" b="1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если бы такая практика была в ваши студенческие годы, какой проект стоило бы </a:t>
            </a:r>
            <a:r>
              <a:rPr lang="ru-RU" sz="1600" b="1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реализовать?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Наверное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чтобы из </a:t>
            </a:r>
            <a:r>
              <a:rPr lang="ru-RU" sz="16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Эндаумента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финансировались стипендиальные программы для лучших студентов — на поддержку их научной деятельности. Тогда были не самые простые времена. Но веселые (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Смеется).</a:t>
            </a:r>
            <a:endParaRPr lang="ru-RU" sz="16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9125" y="4158615"/>
            <a:ext cx="4511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Максим Фролов, директор </a:t>
            </a:r>
            <a:r>
              <a:rPr lang="ru-RU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ИПМиМ</a:t>
            </a:r>
            <a:endParaRPr lang="ru-RU" sz="1400" i="1" dirty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34384" y="6335048"/>
            <a:ext cx="66147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Полное интервью: </a:t>
            </a:r>
            <a:r>
              <a:rPr lang="en-US" sz="1200" dirty="0">
                <a:latin typeface="PT Sans" panose="020B0503020203020204" pitchFamily="34" charset="-52"/>
                <a:ea typeface="PT Sans" panose="020B0503020203020204" pitchFamily="34" charset="-52"/>
                <a:hlinkClick r:id="rId3"/>
              </a:rPr>
              <a:t>https://media.spbstu.ru/news/polytech_person/245</a:t>
            </a:r>
            <a:r>
              <a:rPr lang="en-US" sz="1200" dirty="0" smtClean="0">
                <a:latin typeface="PT Sans" panose="020B0503020203020204" pitchFamily="34" charset="-52"/>
                <a:ea typeface="PT Sans" panose="020B0503020203020204" pitchFamily="34" charset="-52"/>
                <a:hlinkClick r:id="rId3"/>
              </a:rPr>
              <a:t>/</a:t>
            </a:r>
            <a:r>
              <a:rPr lang="ru-RU" sz="12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 </a:t>
            </a:r>
            <a:endParaRPr lang="ru-RU" sz="12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Персона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796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1219</Words>
  <Application>Microsoft Office PowerPoint</Application>
  <PresentationFormat>Широкоэкранный</PresentationFormat>
  <Paragraphs>201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PT Sans</vt:lpstr>
      <vt:lpstr>Тема Office</vt:lpstr>
      <vt:lpstr>ЦУР 1. Ликвидация нищеты</vt:lpstr>
      <vt:lpstr>Студенты очной формы обучения, получающие стипендии и другие формы материальной поддержки, 2020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48</cp:revision>
  <dcterms:created xsi:type="dcterms:W3CDTF">2021-10-06T14:15:54Z</dcterms:created>
  <dcterms:modified xsi:type="dcterms:W3CDTF">2021-10-26T08:35:15Z</dcterms:modified>
</cp:coreProperties>
</file>