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6" r:id="rId4"/>
    <p:sldId id="269" r:id="rId5"/>
    <p:sldId id="268" r:id="rId6"/>
    <p:sldId id="257" r:id="rId7"/>
    <p:sldId id="258" r:id="rId8"/>
    <p:sldId id="259" r:id="rId9"/>
    <p:sldId id="260" r:id="rId10"/>
    <p:sldId id="261" r:id="rId11"/>
    <p:sldId id="263" r:id="rId12"/>
    <p:sldId id="264" r:id="rId13"/>
    <p:sldId id="265"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400"/>
    <a:srgbClr val="7030A0"/>
    <a:srgbClr val="37B3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OneDrive%20-%20Peter%20the%20Great%20St.%20Petersburg%20Polytechnical%20University\&#1062;&#1040;&#1080;&#1055;&#1056;\&#1056;&#1077;&#1081;&#1090;&#1080;&#1085;&#1075;&#1080;\2021%20THE%20Impact%20Ranking\&#1054;&#1090;&#1095;&#1077;&#1090;&#1099;%20&#1062;&#1059;&#1056;%202021\&#1088;&#1072;&#1089;&#1095;&#1077;&#1090;&#1099;%20&#1076;&#1083;&#1103;%20&#1089;&#1083;&#1072;&#1081;&#1076;&#1086;&#107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OneDrive%20-%20Peter%20the%20Great%20St.%20Petersburg%20Polytechnical%20University\&#1062;&#1040;&#1080;&#1055;&#1056;\&#1056;&#1077;&#1081;&#1090;&#1080;&#1085;&#1075;&#1080;\2021%20THE%20Impact%20Ranking\&#1054;&#1090;&#1095;&#1077;&#1090;&#1099;%20&#1062;&#1059;&#1056;%202021\&#1088;&#1072;&#1089;&#1095;&#1077;&#1090;&#1099;%20&#1076;&#1083;&#1103;%20&#1089;&#1083;&#1072;&#1081;&#1076;&#1086;&#107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OneDrive%20-%20Peter%20the%20Great%20St.%20Petersburg%20Polytechnical%20University\&#1062;&#1040;&#1080;&#1055;&#1056;\&#1056;&#1077;&#1081;&#1090;&#1080;&#1085;&#1075;&#1080;\2021%20THE%20Impact%20Ranking\&#1054;&#1090;&#1095;&#1077;&#1090;&#1099;%20&#1062;&#1059;&#1056;%202021\&#1088;&#1072;&#1089;&#1095;&#1077;&#1090;&#1099;%20&#1076;&#1083;&#1103;%20&#1089;&#1083;&#1072;&#1081;&#1076;&#1086;&#1074;%20(&#1040;&#1074;&#1090;&#1086;&#1089;&#1086;&#1093;&#1088;&#1072;&#1085;&#1077;&#1085;&#1085;&#1099;&#108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BBF-4CA7-B673-70FD41E3064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2BBF-4CA7-B673-70FD41E30640}"/>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PT Sans" panose="020B0503020203020204" pitchFamily="34" charset="-52"/>
                    <a:ea typeface="PT Sans" panose="020B0503020203020204" pitchFamily="34" charset="-52"/>
                    <a:cs typeface="+mn-cs"/>
                  </a:defRPr>
                </a:pPr>
                <a:endParaRPr lang="ru-RU"/>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Лист1!$A$3:$A$4</c:f>
              <c:strCache>
                <c:ptCount val="2"/>
                <c:pt idx="0">
                  <c:v>бюджет</c:v>
                </c:pt>
                <c:pt idx="1">
                  <c:v>контракт</c:v>
                </c:pt>
              </c:strCache>
            </c:strRef>
          </c:cat>
          <c:val>
            <c:numRef>
              <c:f>Лист1!$B$3:$B$4</c:f>
              <c:numCache>
                <c:formatCode>General</c:formatCode>
                <c:ptCount val="2"/>
                <c:pt idx="0">
                  <c:v>5034</c:v>
                </c:pt>
                <c:pt idx="1">
                  <c:v>1813</c:v>
                </c:pt>
              </c:numCache>
            </c:numRef>
          </c:val>
          <c:extLst>
            <c:ext xmlns:c16="http://schemas.microsoft.com/office/drawing/2014/chart" uri="{C3380CC4-5D6E-409C-BE32-E72D297353CC}">
              <c16:uniqueId val="{00000004-2BBF-4CA7-B673-70FD41E30640}"/>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12777777777777777"/>
          <c:y val="0.41273163484117309"/>
          <c:w val="0.18081290371678438"/>
          <c:h val="0.20792083369331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PT Sans" panose="020B0503020203020204" pitchFamily="34" charset="-52"/>
              <a:ea typeface="PT Sans" panose="020B0503020203020204" pitchFamily="34" charset="-52"/>
              <a:cs typeface="+mn-cs"/>
            </a:defRPr>
          </a:pPr>
          <a:endParaRPr lang="ru-RU"/>
        </a:p>
      </c:txPr>
    </c:legend>
    <c:plotVisOnly val="1"/>
    <c:dispBlanksAs val="gap"/>
    <c:showDLblsOverMax val="0"/>
  </c:chart>
  <c:spPr>
    <a:noFill/>
    <a:ln>
      <a:noFill/>
    </a:ln>
    <a:effectLst/>
  </c:spPr>
  <c:txPr>
    <a:bodyPr/>
    <a:lstStyle/>
    <a:p>
      <a:pPr>
        <a:defRPr>
          <a:latin typeface="PT Sans" panose="020B0503020203020204" pitchFamily="34" charset="-52"/>
          <a:ea typeface="PT Sans" panose="020B0503020203020204" pitchFamily="34" charset="-52"/>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17069323031055"/>
          <c:y val="0.11413766074764453"/>
          <c:w val="0.42376742152483565"/>
          <c:h val="0.74877444391988202"/>
        </c:manualLayout>
      </c:layout>
      <c:pieChart>
        <c:varyColors val="1"/>
        <c:ser>
          <c:idx val="0"/>
          <c:order val="0"/>
          <c:tx>
            <c:strRef>
              <c:f>'ЦУР 1'!$B$9</c:f>
              <c:strCache>
                <c:ptCount val="1"/>
                <c:pt idx="0">
                  <c:v>Всего</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2C3-4027-97C9-AD20E019B72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2C3-4027-97C9-AD20E019B72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2C3-4027-97C9-AD20E019B72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'ЦУР 1'!$A$10:$A$12</c:f>
              <c:strCache>
                <c:ptCount val="3"/>
                <c:pt idx="0">
                  <c:v>Студенты на полном гособеспечении</c:v>
                </c:pt>
                <c:pt idx="1">
                  <c:v>Подвергшиеся воздействию радиации</c:v>
                </c:pt>
                <c:pt idx="2">
                  <c:v>Инвалиды I и II групп</c:v>
                </c:pt>
              </c:strCache>
            </c:strRef>
          </c:cat>
          <c:val>
            <c:numRef>
              <c:f>'ЦУР 1'!$B$10:$B$12</c:f>
              <c:numCache>
                <c:formatCode>General</c:formatCode>
                <c:ptCount val="3"/>
                <c:pt idx="0">
                  <c:v>188</c:v>
                </c:pt>
                <c:pt idx="1">
                  <c:v>37</c:v>
                </c:pt>
                <c:pt idx="2">
                  <c:v>105</c:v>
                </c:pt>
              </c:numCache>
            </c:numRef>
          </c:val>
          <c:extLst>
            <c:ext xmlns:c16="http://schemas.microsoft.com/office/drawing/2014/chart" uri="{C3380CC4-5D6E-409C-BE32-E72D297353CC}">
              <c16:uniqueId val="{00000006-62C3-4027-97C9-AD20E019B727}"/>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l"/>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'ЦУР 11'!$A$5</c:f>
              <c:strCache>
                <c:ptCount val="1"/>
                <c:pt idx="0">
                  <c:v>Выпуск</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'ЦУР 11'!$B$2:$F$2</c:f>
              <c:numCache>
                <c:formatCode>General</c:formatCode>
                <c:ptCount val="5"/>
                <c:pt idx="0">
                  <c:v>2016</c:v>
                </c:pt>
                <c:pt idx="1">
                  <c:v>2017</c:v>
                </c:pt>
                <c:pt idx="2">
                  <c:v>2018</c:v>
                </c:pt>
                <c:pt idx="3">
                  <c:v>2019</c:v>
                </c:pt>
                <c:pt idx="4">
                  <c:v>2020</c:v>
                </c:pt>
              </c:numCache>
            </c:numRef>
          </c:cat>
          <c:val>
            <c:numRef>
              <c:f>'ЦУР 11'!$B$5:$F$5</c:f>
              <c:numCache>
                <c:formatCode>General</c:formatCode>
                <c:ptCount val="5"/>
                <c:pt idx="0">
                  <c:v>6</c:v>
                </c:pt>
                <c:pt idx="1">
                  <c:v>6</c:v>
                </c:pt>
                <c:pt idx="2">
                  <c:v>8</c:v>
                </c:pt>
                <c:pt idx="3">
                  <c:v>6</c:v>
                </c:pt>
                <c:pt idx="4">
                  <c:v>7</c:v>
                </c:pt>
              </c:numCache>
            </c:numRef>
          </c:val>
          <c:extLst>
            <c:ext xmlns:c16="http://schemas.microsoft.com/office/drawing/2014/chart" uri="{C3380CC4-5D6E-409C-BE32-E72D297353CC}">
              <c16:uniqueId val="{00000000-9372-4380-8627-79C9311FDC6B}"/>
            </c:ext>
          </c:extLst>
        </c:ser>
        <c:dLbls>
          <c:showLegendKey val="0"/>
          <c:showVal val="0"/>
          <c:showCatName val="0"/>
          <c:showSerName val="0"/>
          <c:showPercent val="0"/>
          <c:showBubbleSize val="0"/>
        </c:dLbls>
        <c:gapWidth val="219"/>
        <c:axId val="332346664"/>
        <c:axId val="332348960"/>
      </c:barChart>
      <c:lineChart>
        <c:grouping val="standard"/>
        <c:varyColors val="0"/>
        <c:ser>
          <c:idx val="0"/>
          <c:order val="0"/>
          <c:tx>
            <c:strRef>
              <c:f>'ЦУР 11'!$A$3</c:f>
              <c:strCache>
                <c:ptCount val="1"/>
                <c:pt idx="0">
                  <c:v>Студенты</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'ЦУР 11'!$B$2:$F$2</c:f>
              <c:numCache>
                <c:formatCode>General</c:formatCode>
                <c:ptCount val="5"/>
                <c:pt idx="0">
                  <c:v>2016</c:v>
                </c:pt>
                <c:pt idx="1">
                  <c:v>2017</c:v>
                </c:pt>
                <c:pt idx="2">
                  <c:v>2018</c:v>
                </c:pt>
                <c:pt idx="3">
                  <c:v>2019</c:v>
                </c:pt>
                <c:pt idx="4">
                  <c:v>2020</c:v>
                </c:pt>
              </c:numCache>
            </c:numRef>
          </c:cat>
          <c:val>
            <c:numRef>
              <c:f>'ЦУР 11'!$B$3:$F$3</c:f>
              <c:numCache>
                <c:formatCode>General</c:formatCode>
                <c:ptCount val="5"/>
                <c:pt idx="0">
                  <c:v>42</c:v>
                </c:pt>
                <c:pt idx="1">
                  <c:v>56</c:v>
                </c:pt>
                <c:pt idx="2">
                  <c:v>71</c:v>
                </c:pt>
                <c:pt idx="3">
                  <c:v>75</c:v>
                </c:pt>
                <c:pt idx="4">
                  <c:v>96</c:v>
                </c:pt>
              </c:numCache>
            </c:numRef>
          </c:val>
          <c:smooth val="0"/>
          <c:extLst>
            <c:ext xmlns:c16="http://schemas.microsoft.com/office/drawing/2014/chart" uri="{C3380CC4-5D6E-409C-BE32-E72D297353CC}">
              <c16:uniqueId val="{00000001-9372-4380-8627-79C9311FDC6B}"/>
            </c:ext>
          </c:extLst>
        </c:ser>
        <c:ser>
          <c:idx val="1"/>
          <c:order val="1"/>
          <c:tx>
            <c:strRef>
              <c:f>'ЦУР 11'!$A$4</c:f>
              <c:strCache>
                <c:ptCount val="1"/>
                <c:pt idx="0">
                  <c:v>Студенты (Бюджет)</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'ЦУР 11'!$B$2:$F$2</c:f>
              <c:numCache>
                <c:formatCode>General</c:formatCode>
                <c:ptCount val="5"/>
                <c:pt idx="0">
                  <c:v>2016</c:v>
                </c:pt>
                <c:pt idx="1">
                  <c:v>2017</c:v>
                </c:pt>
                <c:pt idx="2">
                  <c:v>2018</c:v>
                </c:pt>
                <c:pt idx="3">
                  <c:v>2019</c:v>
                </c:pt>
                <c:pt idx="4">
                  <c:v>2020</c:v>
                </c:pt>
              </c:numCache>
            </c:numRef>
          </c:cat>
          <c:val>
            <c:numRef>
              <c:f>'ЦУР 11'!$B$4:$F$4</c:f>
              <c:numCache>
                <c:formatCode>General</c:formatCode>
                <c:ptCount val="5"/>
                <c:pt idx="0">
                  <c:v>42</c:v>
                </c:pt>
                <c:pt idx="1">
                  <c:v>55</c:v>
                </c:pt>
                <c:pt idx="2">
                  <c:v>71</c:v>
                </c:pt>
                <c:pt idx="3">
                  <c:v>74</c:v>
                </c:pt>
                <c:pt idx="4">
                  <c:v>93</c:v>
                </c:pt>
              </c:numCache>
            </c:numRef>
          </c:val>
          <c:smooth val="0"/>
          <c:extLst>
            <c:ext xmlns:c16="http://schemas.microsoft.com/office/drawing/2014/chart" uri="{C3380CC4-5D6E-409C-BE32-E72D297353CC}">
              <c16:uniqueId val="{00000002-9372-4380-8627-79C9311FDC6B}"/>
            </c:ext>
          </c:extLst>
        </c:ser>
        <c:dLbls>
          <c:showLegendKey val="0"/>
          <c:showVal val="0"/>
          <c:showCatName val="0"/>
          <c:showSerName val="0"/>
          <c:showPercent val="0"/>
          <c:showBubbleSize val="0"/>
        </c:dLbls>
        <c:marker val="1"/>
        <c:smooth val="0"/>
        <c:axId val="332346664"/>
        <c:axId val="332348960"/>
      </c:lineChart>
      <c:catAx>
        <c:axId val="33234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32348960"/>
        <c:crosses val="autoZero"/>
        <c:auto val="1"/>
        <c:lblAlgn val="ctr"/>
        <c:lblOffset val="100"/>
        <c:noMultiLvlLbl val="0"/>
      </c:catAx>
      <c:valAx>
        <c:axId val="3323489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32346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1680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284507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53146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213455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35650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B8D5C9-3FE8-4A0F-8099-FEA0DE43A19B}"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209779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B8D5C9-3FE8-4A0F-8099-FEA0DE43A19B}" type="datetimeFigureOut">
              <a:rPr lang="ru-RU" smtClean="0"/>
              <a:t>26.10.2021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9130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B8D5C9-3FE8-4A0F-8099-FEA0DE43A19B}" type="datetimeFigureOut">
              <a:rPr lang="ru-RU" smtClean="0"/>
              <a:t>26.10.2021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59595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B8D5C9-3FE8-4A0F-8099-FEA0DE43A19B}" type="datetimeFigureOut">
              <a:rPr lang="ru-RU" smtClean="0"/>
              <a:t>26.10.2021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326190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B8D5C9-3FE8-4A0F-8099-FEA0DE43A19B}"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6838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B8D5C9-3FE8-4A0F-8099-FEA0DE43A19B}"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385053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03A1C-AA3D-43C8-A301-7087781795AD}" type="slidenum">
              <a:rPr lang="ru-RU" smtClean="0"/>
              <a:t>‹#›</a:t>
            </a:fld>
            <a:endParaRPr lang="ru-RU"/>
          </a:p>
        </p:txBody>
      </p:sp>
    </p:spTree>
    <p:extLst>
      <p:ext uri="{BB962C8B-B14F-4D97-AF65-F5344CB8AC3E}">
        <p14:creationId xmlns:p14="http://schemas.microsoft.com/office/powerpoint/2010/main" val="329299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hyperlink" Target="https://www.spbstu.ru/media/news/studencheskaya_zhizn/committee-youth-policy-petersburg-ready-cooperate-students-polytech/?sphrase_id=219988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hyperlink" Target="https://www.spbstu.ru/media/news/studencheskaya_zhizn/v-uchenom-sovete-politekha-stalo-bolshe-student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edia.spbstu.ru/news/international/284/"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spbstu.ru/media/news/studencheskaya_zhizn/puteshestvenniki-s-zachetkoy-kak-politekh-realizoval-programmu-studencheskogo-turizma/"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hyperlink" Target="https://www.spbstu.ru/media/news/studencheskaya_zhizn/program-accelerator-student-communities-polytech/?sphrase_id=219841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hyperlink" Target="https://www.spbstu.ru/media/news/studencheskaya_zhizn/rektor-politekha-naputstvoval-adapterov-pered-novym-uchebnym-god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1882589"/>
            <a:ext cx="12192000" cy="1599166"/>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322728" y="688789"/>
            <a:ext cx="11145959" cy="2387600"/>
          </a:xfrm>
        </p:spPr>
        <p:txBody>
          <a:bodyPr>
            <a:normAutofit/>
          </a:bodyPr>
          <a:lstStyle/>
          <a:p>
            <a:r>
              <a:rPr lang="ru-RU" sz="4800" dirty="0" smtClean="0">
                <a:solidFill>
                  <a:schemeClr val="bg1"/>
                </a:solidFill>
                <a:latin typeface="PT Sans" panose="020B0503020203020204" pitchFamily="34" charset="-52"/>
                <a:ea typeface="PT Sans" panose="020B0503020203020204" pitchFamily="34" charset="-52"/>
              </a:rPr>
              <a:t>ЦУР 10. </a:t>
            </a:r>
            <a:r>
              <a:rPr lang="ru-RU" sz="4800" dirty="0">
                <a:solidFill>
                  <a:schemeClr val="bg1"/>
                </a:solidFill>
                <a:latin typeface="PT Sans" panose="020B0503020203020204" pitchFamily="34" charset="-52"/>
                <a:ea typeface="PT Sans" panose="020B0503020203020204" pitchFamily="34" charset="-52"/>
              </a:rPr>
              <a:t>Уменьшение неравенства</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230" y="96393"/>
            <a:ext cx="2258354" cy="1336753"/>
          </a:xfrm>
          <a:prstGeom prst="rect">
            <a:avLst/>
          </a:prstGeom>
        </p:spPr>
      </p:pic>
      <p:pic>
        <p:nvPicPr>
          <p:cNvPr id="1030" name="Picture 6" descr="https://www.spbstu.ru/upload/branding/logo_m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59" y="210427"/>
            <a:ext cx="2772264" cy="73663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5707" y="3842239"/>
            <a:ext cx="1800000" cy="1800000"/>
          </a:xfrm>
          <a:prstGeom prst="rect">
            <a:avLst/>
          </a:prstGeom>
        </p:spPr>
      </p:pic>
    </p:spTree>
    <p:extLst>
      <p:ext uri="{BB962C8B-B14F-4D97-AF65-F5344CB8AC3E}">
        <p14:creationId xmlns:p14="http://schemas.microsoft.com/office/powerpoint/2010/main" val="381482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smtClean="0">
                <a:solidFill>
                  <a:schemeClr val="accent6">
                    <a:lumMod val="60000"/>
                    <a:lumOff val="40000"/>
                  </a:schemeClr>
                </a:solidFill>
              </a:rPr>
              <a:t>Политех</a:t>
            </a:r>
            <a:endParaRPr lang="ru-RU" b="1" dirty="0">
              <a:solidFill>
                <a:schemeClr val="accent6">
                  <a:lumMod val="60000"/>
                  <a:lumOff val="40000"/>
                </a:schemeClr>
              </a:solidFill>
            </a:endParaRPr>
          </a:p>
        </p:txBody>
      </p:sp>
      <p:pic>
        <p:nvPicPr>
          <p:cNvPr id="1026" name="Picture 2" descr="Активные студенты Политеха хотят участвовать в молодежной политике Санкт-Петербурга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783"/>
          <a:stretch/>
        </p:blipFill>
        <p:spPr bwMode="auto">
          <a:xfrm>
            <a:off x="7526882" y="1055079"/>
            <a:ext cx="4471930" cy="2391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редседатель Комитета по молодежной политике и взаимодействию с общественными организациями Санкт-Петербурга Богдан Заставный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43" r="21231"/>
          <a:stretch/>
        </p:blipFill>
        <p:spPr bwMode="auto">
          <a:xfrm>
            <a:off x="622460" y="3279529"/>
            <a:ext cx="2496399" cy="302455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15298" y="646235"/>
            <a:ext cx="9323294" cy="646331"/>
          </a:xfrm>
          <a:prstGeom prst="rect">
            <a:avLst/>
          </a:prstGeom>
        </p:spPr>
        <p:txBody>
          <a:bodyPr wrap="square">
            <a:spAutoFit/>
          </a:bodyPr>
          <a:lstStyle/>
          <a:p>
            <a:r>
              <a:rPr lang="ru-RU" b="1" dirty="0">
                <a:solidFill>
                  <a:srgbClr val="196400"/>
                </a:solidFill>
                <a:latin typeface="PT Sans" panose="020B0503020203020204" pitchFamily="34" charset="-52"/>
                <a:ea typeface="PT Sans" panose="020B0503020203020204" pitchFamily="34" charset="-52"/>
                <a:cs typeface="+mj-cs"/>
              </a:rPr>
              <a:t>Комитет по молодежной политике Санкт-Петербурга готов сотрудничать со студентами </a:t>
            </a:r>
            <a:r>
              <a:rPr lang="ru-RU" b="1" dirty="0" err="1">
                <a:solidFill>
                  <a:srgbClr val="196400"/>
                </a:solidFill>
                <a:latin typeface="PT Sans" panose="020B0503020203020204" pitchFamily="34" charset="-52"/>
                <a:ea typeface="PT Sans" panose="020B0503020203020204" pitchFamily="34" charset="-52"/>
                <a:cs typeface="+mj-cs"/>
              </a:rPr>
              <a:t>Политеха</a:t>
            </a:r>
            <a:endParaRPr lang="ru-RU" b="1" dirty="0">
              <a:solidFill>
                <a:srgbClr val="196400"/>
              </a:solidFill>
              <a:latin typeface="PT Sans" panose="020B0503020203020204" pitchFamily="34" charset="-52"/>
              <a:ea typeface="PT Sans" panose="020B0503020203020204" pitchFamily="34" charset="-52"/>
              <a:cs typeface="+mj-cs"/>
            </a:endParaRPr>
          </a:p>
        </p:txBody>
      </p:sp>
      <p:sp>
        <p:nvSpPr>
          <p:cNvPr id="7" name="Прямоугольник 6"/>
          <p:cNvSpPr/>
          <p:nvPr/>
        </p:nvSpPr>
        <p:spPr>
          <a:xfrm>
            <a:off x="571502" y="1362804"/>
            <a:ext cx="6800567" cy="2031325"/>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Председатель Комитета по молодежной политике и взаимодействию с общественными организациями Санкт-Петербурга Богдан ЗАСТАВНЫЙ побывал в Политехническом университете и встретился со студенческим активом вуза</a:t>
            </a:r>
            <a:r>
              <a:rPr lang="ru-RU" sz="1400" dirty="0" smtClean="0">
                <a:latin typeface="PT Sans" panose="020B0503020203020204" pitchFamily="34" charset="-52"/>
                <a:ea typeface="PT Sans" panose="020B0503020203020204" pitchFamily="34" charset="-52"/>
              </a:rPr>
              <a:t>.</a:t>
            </a:r>
            <a:r>
              <a:rPr lang="en-US" sz="1400" dirty="0" smtClean="0">
                <a:latin typeface="PT Sans" panose="020B0503020203020204" pitchFamily="34" charset="-52"/>
                <a:ea typeface="PT Sans" panose="020B0503020203020204" pitchFamily="34" charset="-52"/>
              </a:rPr>
              <a:t> </a:t>
            </a:r>
            <a:r>
              <a:rPr lang="ru-RU" sz="1400" dirty="0" smtClean="0">
                <a:latin typeface="PT Sans" panose="020B0503020203020204" pitchFamily="34" charset="-52"/>
                <a:ea typeface="PT Sans" panose="020B0503020203020204" pitchFamily="34" charset="-52"/>
              </a:rPr>
              <a:t>Главная </a:t>
            </a:r>
            <a:r>
              <a:rPr lang="ru-RU" sz="1400" dirty="0">
                <a:latin typeface="PT Sans" panose="020B0503020203020204" pitchFamily="34" charset="-52"/>
                <a:ea typeface="PT Sans" panose="020B0503020203020204" pitchFamily="34" charset="-52"/>
              </a:rPr>
              <a:t>цель визита – ближе познакомиться и больше общаться, ведь комитет готов дать молодежи возможность реализовывать себя в абсолютно разных сферах. Например, студенты прекрасно проявили себя в качестве волонтеров в акции «Мы вместе», которая родилась весной прошлого года в связи с пандемией </a:t>
            </a:r>
            <a:r>
              <a:rPr lang="ru-RU" sz="1400" dirty="0" err="1">
                <a:latin typeface="PT Sans" panose="020B0503020203020204" pitchFamily="34" charset="-52"/>
                <a:ea typeface="PT Sans" panose="020B0503020203020204" pitchFamily="34" charset="-52"/>
              </a:rPr>
              <a:t>коронавируса</a:t>
            </a:r>
            <a:r>
              <a:rPr lang="ru-RU" sz="1400" dirty="0">
                <a:latin typeface="PT Sans" panose="020B0503020203020204" pitchFamily="34" charset="-52"/>
                <a:ea typeface="PT Sans" panose="020B0503020203020204" pitchFamily="34" charset="-52"/>
              </a:rPr>
              <a:t>, и сегодня добровольчество остается одним из приоритетов в деятельности комитета. </a:t>
            </a:r>
            <a:endParaRPr lang="en-US" sz="1400" dirty="0" smtClean="0">
              <a:latin typeface="PT Sans" panose="020B0503020203020204" pitchFamily="34" charset="-52"/>
              <a:ea typeface="PT Sans" panose="020B0503020203020204" pitchFamily="34" charset="-52"/>
            </a:endParaRPr>
          </a:p>
          <a:p>
            <a:pPr algn="just"/>
            <a:endParaRPr lang="ru-RU" sz="1400" dirty="0">
              <a:latin typeface="PT Sans" panose="020B0503020203020204" pitchFamily="34" charset="-52"/>
              <a:ea typeface="PT Sans" panose="020B0503020203020204" pitchFamily="34" charset="-52"/>
            </a:endParaRPr>
          </a:p>
        </p:txBody>
      </p:sp>
      <p:sp>
        <p:nvSpPr>
          <p:cNvPr id="8" name="Прямоугольник 7"/>
          <p:cNvSpPr/>
          <p:nvPr/>
        </p:nvSpPr>
        <p:spPr>
          <a:xfrm>
            <a:off x="3273672" y="3458307"/>
            <a:ext cx="8261836" cy="3323987"/>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Председатель комитета пригласил активистов МСН поучаствовать в работе молодежного телевидения, которое сейчас создается совместно с Телеканалом «Санкт-Петербург». «Оно стопроцентно будет в социальных сетях, и новости там будут. Если у вас есть желание включиться в эту работу – милости просим», – пригласил Богдан ЗАСТАВНЫЙ.</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Волонтерам приходится много ездить, и один из насущных вопросов, которые часто задают студенты на встречах, высокая стоимость студенческого проездного билета. Председатель комитета сообщил, что ведутся переговоры с комитетами по тарифам и по транспорту о том, чтобы либо снизить цену, либо хотя бы </a:t>
            </a:r>
            <a:r>
              <a:rPr lang="ru-RU" sz="1400" dirty="0" smtClean="0">
                <a:latin typeface="PT Sans" panose="020B0503020203020204" pitchFamily="34" charset="-52"/>
                <a:ea typeface="PT Sans" panose="020B0503020203020204" pitchFamily="34" charset="-52"/>
              </a:rPr>
              <a:t>заморозить.</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Также ребят интересовала работа Дома молодежи Санкт-Петербурга. Политехники еще спрашивали о развитии студенческого самоуправления в городе, об отношении председателя комитета к предложению парламентариев внести поправки о «просветительской деятельности» в закон об образовании, о том, как будут работать трудовые отряды летом – нужны ли будут справки о вакцинации, и о многом другом</a:t>
            </a:r>
            <a:r>
              <a:rPr lang="ru-RU" sz="1400" dirty="0" smtClean="0">
                <a:latin typeface="PT Sans" panose="020B0503020203020204" pitchFamily="34" charset="-52"/>
                <a:ea typeface="PT Sans" panose="020B0503020203020204" pitchFamily="34" charset="-52"/>
              </a:rPr>
              <a:t>.</a:t>
            </a:r>
          </a:p>
        </p:txBody>
      </p:sp>
      <p:sp>
        <p:nvSpPr>
          <p:cNvPr id="10" name="Прямоугольник 9"/>
          <p:cNvSpPr/>
          <p:nvPr/>
        </p:nvSpPr>
        <p:spPr>
          <a:xfrm>
            <a:off x="622460" y="6644725"/>
            <a:ext cx="11376352" cy="253916"/>
          </a:xfrm>
          <a:prstGeom prst="rect">
            <a:avLst/>
          </a:prstGeom>
        </p:spPr>
        <p:txBody>
          <a:bodyPr wrap="square">
            <a:spAutoFit/>
          </a:bodyPr>
          <a:lstStyle/>
          <a:p>
            <a:r>
              <a:rPr lang="ru-RU" sz="1050" dirty="0">
                <a:latin typeface="PT Sans" panose="020B0503020203020204" pitchFamily="34" charset="-52"/>
                <a:ea typeface="PT Sans" panose="020B0503020203020204" pitchFamily="34" charset="-52"/>
              </a:rPr>
              <a:t>Источник: </a:t>
            </a:r>
            <a:r>
              <a:rPr lang="en-US" sz="1050" dirty="0">
                <a:latin typeface="PT Sans" panose="020B0503020203020204" pitchFamily="34" charset="-52"/>
                <a:ea typeface="PT Sans" panose="020B0503020203020204" pitchFamily="34" charset="-52"/>
                <a:hlinkClick r:id="rId4"/>
              </a:rPr>
              <a:t>https://www.spbstu.ru/media/news/studencheskaya_zhizn/committee-youth-policy-petersburg-ready-cooperate-students-polytech/?</a:t>
            </a:r>
            <a:r>
              <a:rPr lang="en-US" sz="1050" dirty="0" smtClean="0">
                <a:latin typeface="PT Sans" panose="020B0503020203020204" pitchFamily="34" charset="-52"/>
                <a:ea typeface="PT Sans" panose="020B0503020203020204" pitchFamily="34" charset="-52"/>
                <a:hlinkClick r:id="rId4"/>
              </a:rPr>
              <a:t>sphrase_id=2199888</a:t>
            </a:r>
            <a:r>
              <a:rPr lang="ru-RU" sz="1050" dirty="0" smtClean="0">
                <a:latin typeface="PT Sans" panose="020B0503020203020204" pitchFamily="34" charset="-52"/>
                <a:ea typeface="PT Sans" panose="020B0503020203020204" pitchFamily="34" charset="-52"/>
              </a:rPr>
              <a:t> </a:t>
            </a:r>
            <a:endParaRPr lang="ru-RU" sz="1050" dirty="0"/>
          </a:p>
        </p:txBody>
      </p:sp>
    </p:spTree>
    <p:extLst>
      <p:ext uri="{BB962C8B-B14F-4D97-AF65-F5344CB8AC3E}">
        <p14:creationId xmlns:p14="http://schemas.microsoft.com/office/powerpoint/2010/main" val="57215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9838592" y="413239"/>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smtClean="0">
                <a:solidFill>
                  <a:schemeClr val="accent6">
                    <a:lumMod val="60000"/>
                    <a:lumOff val="40000"/>
                  </a:schemeClr>
                </a:solidFill>
              </a:rPr>
              <a:t>Политех</a:t>
            </a:r>
            <a:endParaRPr lang="ru-RU" b="1" dirty="0">
              <a:solidFill>
                <a:schemeClr val="accent6">
                  <a:lumMod val="60000"/>
                  <a:lumOff val="40000"/>
                </a:schemeClr>
              </a:solidFill>
            </a:endParaRPr>
          </a:p>
        </p:txBody>
      </p:sp>
      <p:sp>
        <p:nvSpPr>
          <p:cNvPr id="8" name="Прямоугольник 7"/>
          <p:cNvSpPr/>
          <p:nvPr/>
        </p:nvSpPr>
        <p:spPr>
          <a:xfrm>
            <a:off x="515298" y="646235"/>
            <a:ext cx="9323294" cy="369332"/>
          </a:xfrm>
          <a:prstGeom prst="rect">
            <a:avLst/>
          </a:prstGeom>
        </p:spPr>
        <p:txBody>
          <a:bodyPr wrap="square">
            <a:spAutoFit/>
          </a:bodyPr>
          <a:lstStyle/>
          <a:p>
            <a:r>
              <a:rPr lang="ru-RU" b="1" dirty="0">
                <a:solidFill>
                  <a:srgbClr val="196400"/>
                </a:solidFill>
                <a:latin typeface="PT Sans" panose="020B0503020203020204" pitchFamily="34" charset="-52"/>
                <a:ea typeface="PT Sans" panose="020B0503020203020204" pitchFamily="34" charset="-52"/>
                <a:cs typeface="+mj-cs"/>
              </a:rPr>
              <a:t>В Ученом совете </a:t>
            </a:r>
            <a:r>
              <a:rPr lang="ru-RU" b="1" dirty="0" err="1">
                <a:solidFill>
                  <a:srgbClr val="196400"/>
                </a:solidFill>
                <a:latin typeface="PT Sans" panose="020B0503020203020204" pitchFamily="34" charset="-52"/>
                <a:ea typeface="PT Sans" panose="020B0503020203020204" pitchFamily="34" charset="-52"/>
                <a:cs typeface="+mj-cs"/>
              </a:rPr>
              <a:t>Политеха</a:t>
            </a:r>
            <a:r>
              <a:rPr lang="ru-RU" b="1" dirty="0">
                <a:solidFill>
                  <a:srgbClr val="196400"/>
                </a:solidFill>
                <a:latin typeface="PT Sans" panose="020B0503020203020204" pitchFamily="34" charset="-52"/>
                <a:ea typeface="PT Sans" panose="020B0503020203020204" pitchFamily="34" charset="-52"/>
                <a:cs typeface="+mj-cs"/>
              </a:rPr>
              <a:t> стало больше студентов</a:t>
            </a:r>
          </a:p>
        </p:txBody>
      </p:sp>
      <p:sp>
        <p:nvSpPr>
          <p:cNvPr id="9" name="Прямоугольник 8"/>
          <p:cNvSpPr/>
          <p:nvPr/>
        </p:nvSpPr>
        <p:spPr>
          <a:xfrm>
            <a:off x="571502" y="1362804"/>
            <a:ext cx="7115657" cy="4401205"/>
          </a:xfrm>
          <a:prstGeom prst="rect">
            <a:avLst/>
          </a:prstGeom>
        </p:spPr>
        <p:txBody>
          <a:bodyPr wrap="square">
            <a:spAutoFit/>
          </a:bodyPr>
          <a:lstStyle/>
          <a:p>
            <a:pPr algn="just"/>
            <a:r>
              <a:rPr lang="ru-RU" sz="1400" dirty="0" smtClean="0">
                <a:latin typeface="PT Sans" panose="020B0503020203020204"/>
              </a:rPr>
              <a:t>В июне 2021 года в </a:t>
            </a:r>
            <a:r>
              <a:rPr lang="ru-RU" sz="1400" dirty="0">
                <a:latin typeface="PT Sans" panose="020B0503020203020204"/>
              </a:rPr>
              <a:t>Санкт-Петербургском политехническом университете </a:t>
            </a:r>
            <a:r>
              <a:rPr lang="ru-RU" sz="1400" dirty="0" smtClean="0">
                <a:latin typeface="PT Sans" panose="020B0503020203020204"/>
              </a:rPr>
              <a:t>прошла </a:t>
            </a:r>
            <a:r>
              <a:rPr lang="ru-RU" sz="1400" dirty="0">
                <a:latin typeface="PT Sans" panose="020B0503020203020204"/>
              </a:rPr>
              <a:t>конференция работников и обучающихся. На ней был избран новый состав Ученого совета вуза. Из 144 делегатов от разных структур университета на конференции зарегистрировались 123 человека. Кворум оказался достаточным для признания конференции правомочной принимать решения по вопросам повестки дня</a:t>
            </a:r>
            <a:r>
              <a:rPr lang="ru-RU" sz="1400" dirty="0" smtClean="0">
                <a:latin typeface="PT Sans" panose="020B0503020203020204"/>
              </a:rPr>
              <a:t>.</a:t>
            </a:r>
          </a:p>
          <a:p>
            <a:pPr algn="just"/>
            <a:endParaRPr lang="ru-RU" sz="1400" dirty="0">
              <a:latin typeface="PT Sans" panose="020B0503020203020204"/>
              <a:ea typeface="PT Sans" panose="020B0503020203020204" pitchFamily="34" charset="-52"/>
            </a:endParaRPr>
          </a:p>
          <a:p>
            <a:pPr algn="just"/>
            <a:r>
              <a:rPr lang="ru-RU" sz="1400" dirty="0">
                <a:latin typeface="PT Sans" panose="020B0503020203020204"/>
                <a:ea typeface="PT Sans" panose="020B0503020203020204" pitchFamily="34" charset="-52"/>
              </a:rPr>
              <a:t>Комиссия предложила численный состав Ученого совета не более 60 человек, который необходим для того, чтобы все представители подразделений университета вошли в его состав. Примечательно, что в составе нового Ученого совета почти 10 % займут студенты и аспиранты.</a:t>
            </a:r>
          </a:p>
          <a:p>
            <a:pPr algn="just"/>
            <a:endParaRPr lang="ru-RU" sz="1400" dirty="0">
              <a:latin typeface="PT Sans" panose="020B0503020203020204"/>
              <a:ea typeface="PT Sans" panose="020B0503020203020204" pitchFamily="34" charset="-52"/>
            </a:endParaRPr>
          </a:p>
          <a:p>
            <a:pPr algn="just"/>
            <a:r>
              <a:rPr lang="ru-RU" sz="1400" dirty="0" smtClean="0">
                <a:latin typeface="PT Sans" panose="020B0503020203020204"/>
                <a:ea typeface="PT Sans" panose="020B0503020203020204" pitchFamily="34" charset="-52"/>
              </a:rPr>
              <a:t>«Мы </a:t>
            </a:r>
            <a:r>
              <a:rPr lang="ru-RU" sz="1400" dirty="0">
                <a:latin typeface="PT Sans" panose="020B0503020203020204"/>
                <a:ea typeface="PT Sans" panose="020B0503020203020204" pitchFamily="34" charset="-52"/>
              </a:rPr>
              <a:t>приняли решение об увеличении квоты для студентов с одного места до </a:t>
            </a:r>
            <a:r>
              <a:rPr lang="ru-RU" sz="1400" dirty="0" smtClean="0">
                <a:latin typeface="PT Sans" panose="020B0503020203020204"/>
                <a:ea typeface="PT Sans" panose="020B0503020203020204" pitchFamily="34" charset="-52"/>
              </a:rPr>
              <a:t>четырех», </a:t>
            </a:r>
            <a:r>
              <a:rPr lang="ru-RU" sz="1400" dirty="0">
                <a:latin typeface="PT Sans" panose="020B0503020203020204"/>
                <a:ea typeface="PT Sans" panose="020B0503020203020204" pitchFamily="34" charset="-52"/>
              </a:rPr>
              <a:t>– рассказал ректор Андрей РУДСКОЙ. – </a:t>
            </a:r>
            <a:r>
              <a:rPr lang="ru-RU" sz="1400" dirty="0" smtClean="0">
                <a:latin typeface="PT Sans" panose="020B0503020203020204"/>
                <a:ea typeface="PT Sans" panose="020B0503020203020204" pitchFamily="34" charset="-52"/>
              </a:rPr>
              <a:t>«Это </a:t>
            </a:r>
            <a:r>
              <a:rPr lang="ru-RU" sz="1400" dirty="0">
                <a:latin typeface="PT Sans" panose="020B0503020203020204"/>
                <a:ea typeface="PT Sans" panose="020B0503020203020204" pitchFamily="34" charset="-52"/>
              </a:rPr>
              <a:t>должны быть представители профсоюзной организации, молодых ученых, </a:t>
            </a:r>
            <a:r>
              <a:rPr lang="ru-RU" sz="1400" dirty="0" err="1">
                <a:latin typeface="PT Sans" panose="020B0503020203020204"/>
                <a:ea typeface="PT Sans" panose="020B0503020203020204" pitchFamily="34" charset="-52"/>
              </a:rPr>
              <a:t>студсовета</a:t>
            </a:r>
            <a:r>
              <a:rPr lang="ru-RU" sz="1400" dirty="0">
                <a:latin typeface="PT Sans" panose="020B0503020203020204"/>
                <a:ea typeface="PT Sans" panose="020B0503020203020204" pitchFamily="34" charset="-52"/>
              </a:rPr>
              <a:t>, и мы посчитали, что будет здорово, если представители штаба студенческих отрядов тоже будут представлены. Я считаю, что почти 10 % – это большой аванс и надежда на то, что мы будем работать со студенчеством в одном </a:t>
            </a:r>
            <a:r>
              <a:rPr lang="ru-RU" sz="1400" dirty="0" smtClean="0">
                <a:latin typeface="PT Sans" panose="020B0503020203020204"/>
                <a:ea typeface="PT Sans" panose="020B0503020203020204" pitchFamily="34" charset="-52"/>
              </a:rPr>
              <a:t>направлении».</a:t>
            </a:r>
          </a:p>
          <a:p>
            <a:pPr algn="just"/>
            <a:endParaRPr lang="ru-RU" sz="1400" dirty="0">
              <a:latin typeface="PT Sans" panose="020B0503020203020204"/>
              <a:ea typeface="PT Sans" panose="020B0503020203020204" pitchFamily="34" charset="-52"/>
            </a:endParaRPr>
          </a:p>
          <a:p>
            <a:pPr algn="just"/>
            <a:r>
              <a:rPr lang="ru-RU" sz="1400" dirty="0">
                <a:latin typeface="PT Sans" panose="020B0503020203020204"/>
                <a:ea typeface="PT Sans" panose="020B0503020203020204" pitchFamily="34" charset="-52"/>
              </a:rPr>
              <a:t>По результатам тайного голосования все 29 кандидатов были избраны в состав Ученого совета </a:t>
            </a:r>
            <a:r>
              <a:rPr lang="ru-RU" sz="1400" dirty="0" err="1">
                <a:latin typeface="PT Sans" panose="020B0503020203020204"/>
                <a:ea typeface="PT Sans" panose="020B0503020203020204" pitchFamily="34" charset="-52"/>
              </a:rPr>
              <a:t>СПбПУ</a:t>
            </a:r>
            <a:r>
              <a:rPr lang="ru-RU" sz="1400" dirty="0">
                <a:latin typeface="PT Sans" panose="020B0503020203020204"/>
                <a:ea typeface="PT Sans" panose="020B0503020203020204" pitchFamily="34" charset="-52"/>
              </a:rPr>
              <a:t>. Общее количество членов Ученого совета составляет 51 человек.</a:t>
            </a:r>
          </a:p>
        </p:txBody>
      </p:sp>
      <p:pic>
        <p:nvPicPr>
          <p:cNvPr id="2050" name="Picture 2" descr="Ректор СПбПУ Андрей Рудской подписал приказ о новом составе Ученого совета"/>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44" t="21032"/>
          <a:stretch/>
        </p:blipFill>
        <p:spPr bwMode="auto">
          <a:xfrm>
            <a:off x="7687159" y="1115879"/>
            <a:ext cx="4258138" cy="25959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вота для студентов в Ученом совете увеличилась в четыре раз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35" b="3859"/>
          <a:stretch/>
        </p:blipFill>
        <p:spPr bwMode="auto">
          <a:xfrm>
            <a:off x="7687159" y="3998604"/>
            <a:ext cx="4258138" cy="2464231"/>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622460" y="6520739"/>
            <a:ext cx="11376352" cy="253916"/>
          </a:xfrm>
          <a:prstGeom prst="rect">
            <a:avLst/>
          </a:prstGeom>
        </p:spPr>
        <p:txBody>
          <a:bodyPr wrap="square">
            <a:spAutoFit/>
          </a:bodyPr>
          <a:lstStyle/>
          <a:p>
            <a:r>
              <a:rPr lang="ru-RU" sz="1050" dirty="0">
                <a:latin typeface="PT Sans" panose="020B0503020203020204" pitchFamily="34" charset="-52"/>
                <a:ea typeface="PT Sans" panose="020B0503020203020204" pitchFamily="34" charset="-52"/>
              </a:rPr>
              <a:t>Источник: </a:t>
            </a:r>
            <a:r>
              <a:rPr lang="en-US" sz="1050" dirty="0">
                <a:latin typeface="PT Sans" panose="020B0503020203020204" pitchFamily="34" charset="-52"/>
                <a:ea typeface="PT Sans" panose="020B0503020203020204" pitchFamily="34" charset="-52"/>
                <a:hlinkClick r:id="rId4"/>
              </a:rPr>
              <a:t>https://www.spbstu.ru/media/news/studencheskaya_zhizn/v-uchenom-sovete-politekha-stalo-bolshe-studentov</a:t>
            </a:r>
            <a:r>
              <a:rPr lang="en-US" sz="1050" dirty="0" smtClean="0">
                <a:latin typeface="PT Sans" panose="020B0503020203020204" pitchFamily="34" charset="-52"/>
                <a:ea typeface="PT Sans" panose="020B0503020203020204" pitchFamily="34" charset="-52"/>
                <a:hlinkClick r:id="rId4"/>
              </a:rPr>
              <a:t>/</a:t>
            </a:r>
            <a:r>
              <a:rPr lang="ru-RU" sz="1050" dirty="0" smtClean="0">
                <a:latin typeface="PT Sans" panose="020B0503020203020204" pitchFamily="34" charset="-52"/>
                <a:ea typeface="PT Sans" panose="020B0503020203020204" pitchFamily="34" charset="-52"/>
              </a:rPr>
              <a:t> </a:t>
            </a:r>
            <a:endParaRPr lang="ru-RU" sz="1050" dirty="0"/>
          </a:p>
        </p:txBody>
      </p:sp>
    </p:spTree>
    <p:extLst>
      <p:ext uri="{BB962C8B-B14F-4D97-AF65-F5344CB8AC3E}">
        <p14:creationId xmlns:p14="http://schemas.microsoft.com/office/powerpoint/2010/main" val="246348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smtClean="0">
                <a:solidFill>
                  <a:schemeClr val="accent6">
                    <a:lumMod val="60000"/>
                    <a:lumOff val="40000"/>
                  </a:schemeClr>
                </a:solidFill>
              </a:rPr>
              <a:t>Политех</a:t>
            </a:r>
            <a:endParaRPr lang="ru-RU" b="1" dirty="0">
              <a:solidFill>
                <a:schemeClr val="accent6">
                  <a:lumMod val="60000"/>
                  <a:lumOff val="40000"/>
                </a:schemeClr>
              </a:solidFill>
            </a:endParaRPr>
          </a:p>
        </p:txBody>
      </p:sp>
      <p:pic>
        <p:nvPicPr>
          <p:cNvPr id="2050" name="Picture 2" descr="Иностранные студенты получат больше возможностей для обучения в России "/>
          <p:cNvPicPr>
            <a:picLocks noChangeAspect="1" noChangeArrowheads="1"/>
          </p:cNvPicPr>
          <p:nvPr/>
        </p:nvPicPr>
        <p:blipFill rotWithShape="1">
          <a:blip r:embed="rId2">
            <a:extLst>
              <a:ext uri="{28A0092B-C50C-407E-A947-70E740481C1C}">
                <a14:useLocalDpi xmlns:a14="http://schemas.microsoft.com/office/drawing/2010/main" val="0"/>
              </a:ext>
            </a:extLst>
          </a:blip>
          <a:srcRect l="7225" t="7607" b="386"/>
          <a:stretch/>
        </p:blipFill>
        <p:spPr bwMode="auto">
          <a:xfrm>
            <a:off x="7223553" y="1424354"/>
            <a:ext cx="4694419" cy="310368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15298" y="646235"/>
            <a:ext cx="9323294" cy="646331"/>
          </a:xfrm>
          <a:prstGeom prst="rect">
            <a:avLst/>
          </a:prstGeom>
        </p:spPr>
        <p:txBody>
          <a:bodyPr wrap="square">
            <a:spAutoFit/>
          </a:bodyPr>
          <a:lstStyle/>
          <a:p>
            <a:r>
              <a:rPr lang="ru-RU" b="1" dirty="0">
                <a:solidFill>
                  <a:srgbClr val="196400"/>
                </a:solidFill>
                <a:latin typeface="PT Sans" panose="020B0503020203020204" pitchFamily="34" charset="-52"/>
                <a:ea typeface="PT Sans" panose="020B0503020203020204" pitchFamily="34" charset="-52"/>
                <a:cs typeface="+mj-cs"/>
              </a:rPr>
              <a:t>Комитет по молодежной политике Санкт-Петербурга готов сотрудничать со студентами </a:t>
            </a:r>
            <a:r>
              <a:rPr lang="ru-RU" b="1" dirty="0" err="1">
                <a:solidFill>
                  <a:srgbClr val="196400"/>
                </a:solidFill>
                <a:latin typeface="PT Sans" panose="020B0503020203020204" pitchFamily="34" charset="-52"/>
                <a:ea typeface="PT Sans" panose="020B0503020203020204" pitchFamily="34" charset="-52"/>
                <a:cs typeface="+mj-cs"/>
              </a:rPr>
              <a:t>Политеха</a:t>
            </a:r>
            <a:endParaRPr lang="ru-RU" b="1" dirty="0">
              <a:solidFill>
                <a:srgbClr val="196400"/>
              </a:solidFill>
              <a:latin typeface="PT Sans" panose="020B0503020203020204" pitchFamily="34" charset="-52"/>
              <a:ea typeface="PT Sans" panose="020B0503020203020204" pitchFamily="34" charset="-52"/>
              <a:cs typeface="+mj-cs"/>
            </a:endParaRPr>
          </a:p>
        </p:txBody>
      </p:sp>
      <p:sp>
        <p:nvSpPr>
          <p:cNvPr id="6" name="Прямоугольник 5"/>
          <p:cNvSpPr/>
          <p:nvPr/>
        </p:nvSpPr>
        <p:spPr>
          <a:xfrm>
            <a:off x="515298" y="1424354"/>
            <a:ext cx="6483379" cy="4770537"/>
          </a:xfrm>
          <a:prstGeom prst="rect">
            <a:avLst/>
          </a:prstGeom>
        </p:spPr>
        <p:txBody>
          <a:bodyPr wrap="square">
            <a:spAutoFit/>
          </a:bodyPr>
          <a:lstStyle/>
          <a:p>
            <a:pPr algn="just"/>
            <a:r>
              <a:rPr lang="ru-RU" sz="1600" dirty="0" err="1" smtClean="0">
                <a:latin typeface="PT Sans" panose="020B0503020203020204" pitchFamily="34" charset="-52"/>
                <a:ea typeface="PT Sans" panose="020B0503020203020204" pitchFamily="34" charset="-52"/>
              </a:rPr>
              <a:t>Политех</a:t>
            </a:r>
            <a:r>
              <a:rPr lang="ru-RU" sz="1600" dirty="0" smtClean="0">
                <a:latin typeface="PT Sans" panose="020B0503020203020204" pitchFamily="34" charset="-52"/>
                <a:ea typeface="PT Sans" panose="020B0503020203020204" pitchFamily="34" charset="-52"/>
              </a:rPr>
              <a:t> стал </a:t>
            </a:r>
            <a:r>
              <a:rPr lang="ru-RU" sz="1600" dirty="0">
                <a:latin typeface="PT Sans" panose="020B0503020203020204" pitchFamily="34" charset="-52"/>
                <a:ea typeface="PT Sans" panose="020B0503020203020204" pitchFamily="34" charset="-52"/>
              </a:rPr>
              <a:t>участником нового консорциума «Сетевой подготовительный факультет для иностранных граждан» (</a:t>
            </a:r>
            <a:r>
              <a:rPr lang="ru-RU" sz="1600" dirty="0" err="1">
                <a:latin typeface="PT Sans" panose="020B0503020203020204" pitchFamily="34" charset="-52"/>
                <a:ea typeface="PT Sans" panose="020B0503020203020204" pitchFamily="34" charset="-52"/>
              </a:rPr>
              <a:t>Network</a:t>
            </a:r>
            <a:r>
              <a:rPr lang="ru-RU" sz="1600" dirty="0">
                <a:latin typeface="PT Sans" panose="020B0503020203020204" pitchFamily="34" charset="-52"/>
                <a:ea typeface="PT Sans" panose="020B0503020203020204" pitchFamily="34" charset="-52"/>
              </a:rPr>
              <a:t> </a:t>
            </a:r>
            <a:r>
              <a:rPr lang="ru-RU" sz="1600" dirty="0" err="1">
                <a:latin typeface="PT Sans" panose="020B0503020203020204" pitchFamily="34" charset="-52"/>
                <a:ea typeface="PT Sans" panose="020B0503020203020204" pitchFamily="34" charset="-52"/>
              </a:rPr>
              <a:t>Pre-university</a:t>
            </a:r>
            <a:r>
              <a:rPr lang="ru-RU" sz="1600" dirty="0">
                <a:latin typeface="PT Sans" panose="020B0503020203020204" pitchFamily="34" charset="-52"/>
                <a:ea typeface="PT Sans" panose="020B0503020203020204" pitchFamily="34" charset="-52"/>
              </a:rPr>
              <a:t> </a:t>
            </a:r>
            <a:r>
              <a:rPr lang="ru-RU" sz="1600" dirty="0" err="1">
                <a:latin typeface="PT Sans" panose="020B0503020203020204" pitchFamily="34" charset="-52"/>
                <a:ea typeface="PT Sans" panose="020B0503020203020204" pitchFamily="34" charset="-52"/>
              </a:rPr>
              <a:t>Faculty</a:t>
            </a:r>
            <a:r>
              <a:rPr lang="ru-RU" sz="1600" dirty="0">
                <a:latin typeface="PT Sans" panose="020B0503020203020204" pitchFamily="34" charset="-52"/>
                <a:ea typeface="PT Sans" panose="020B0503020203020204" pitchFamily="34" charset="-52"/>
              </a:rPr>
              <a:t> </a:t>
            </a:r>
            <a:r>
              <a:rPr lang="ru-RU" sz="1600" dirty="0" err="1">
                <a:latin typeface="PT Sans" panose="020B0503020203020204" pitchFamily="34" charset="-52"/>
                <a:ea typeface="PT Sans" panose="020B0503020203020204" pitchFamily="34" charset="-52"/>
              </a:rPr>
              <a:t>for</a:t>
            </a:r>
            <a:r>
              <a:rPr lang="ru-RU" sz="1600" dirty="0">
                <a:latin typeface="PT Sans" panose="020B0503020203020204" pitchFamily="34" charset="-52"/>
                <a:ea typeface="PT Sans" panose="020B0503020203020204" pitchFamily="34" charset="-52"/>
              </a:rPr>
              <a:t> </a:t>
            </a:r>
            <a:r>
              <a:rPr lang="ru-RU" sz="1600" dirty="0" err="1">
                <a:latin typeface="PT Sans" panose="020B0503020203020204" pitchFamily="34" charset="-52"/>
                <a:ea typeface="PT Sans" panose="020B0503020203020204" pitchFamily="34" charset="-52"/>
              </a:rPr>
              <a:t>foreign</a:t>
            </a:r>
            <a:r>
              <a:rPr lang="ru-RU" sz="1600" dirty="0">
                <a:latin typeface="PT Sans" panose="020B0503020203020204" pitchFamily="34" charset="-52"/>
                <a:ea typeface="PT Sans" panose="020B0503020203020204" pitchFamily="34" charset="-52"/>
              </a:rPr>
              <a:t> </a:t>
            </a:r>
            <a:r>
              <a:rPr lang="ru-RU" sz="1600" dirty="0" err="1">
                <a:latin typeface="PT Sans" panose="020B0503020203020204" pitchFamily="34" charset="-52"/>
                <a:ea typeface="PT Sans" panose="020B0503020203020204" pitchFamily="34" charset="-52"/>
              </a:rPr>
              <a:t>citizens</a:t>
            </a:r>
            <a:r>
              <a:rPr lang="ru-RU" sz="1600" dirty="0">
                <a:latin typeface="PT Sans" panose="020B0503020203020204" pitchFamily="34" charset="-52"/>
                <a:ea typeface="PT Sans" panose="020B0503020203020204" pitchFamily="34" charset="-52"/>
              </a:rPr>
              <a:t>), созданного при поддержке Министерства науки и высшего образования РФ. Вместе с СПбПУ в него вошли Государственный институт русского языка им. А. С. Пушкина, Воронежский государственный университет, Московский государственный технологический университет «СТАНКИН» и </a:t>
            </a:r>
            <a:r>
              <a:rPr lang="ru-RU" sz="1600" dirty="0" smtClean="0">
                <a:latin typeface="PT Sans" panose="020B0503020203020204" pitchFamily="34" charset="-52"/>
                <a:ea typeface="PT Sans" panose="020B0503020203020204" pitchFamily="34" charset="-52"/>
              </a:rPr>
              <a:t>Томский </a:t>
            </a:r>
            <a:r>
              <a:rPr lang="ru-RU" sz="1600" dirty="0">
                <a:latin typeface="PT Sans" panose="020B0503020203020204" pitchFamily="34" charset="-52"/>
                <a:ea typeface="PT Sans" panose="020B0503020203020204" pitchFamily="34" charset="-52"/>
              </a:rPr>
              <a:t>политехнический университет. Сетевой подготовительный факультет будет готовить иностранных студентов к обучению на русском языке в </a:t>
            </a:r>
            <a:r>
              <a:rPr lang="ru-RU" sz="1600" dirty="0" err="1">
                <a:latin typeface="PT Sans" panose="020B0503020203020204" pitchFamily="34" charset="-52"/>
                <a:ea typeface="PT Sans" panose="020B0503020203020204" pitchFamily="34" charset="-52"/>
              </a:rPr>
              <a:t>бакалавриате</a:t>
            </a:r>
            <a:r>
              <a:rPr lang="ru-RU" sz="1600" dirty="0">
                <a:latin typeface="PT Sans" panose="020B0503020203020204" pitchFamily="34" charset="-52"/>
                <a:ea typeface="PT Sans" panose="020B0503020203020204" pitchFamily="34" charset="-52"/>
              </a:rPr>
              <a:t>, магистратуре и аспирантуре российских вузов</a:t>
            </a:r>
            <a:r>
              <a:rPr lang="ru-RU" sz="1600" dirty="0" smtClean="0">
                <a:latin typeface="PT Sans" panose="020B0503020203020204" pitchFamily="34" charset="-52"/>
                <a:ea typeface="PT Sans" panose="020B0503020203020204" pitchFamily="34" charset="-52"/>
              </a:rPr>
              <a:t>.</a:t>
            </a:r>
          </a:p>
          <a:p>
            <a:pPr algn="just"/>
            <a:endParaRPr lang="ru-RU" sz="1600" dirty="0">
              <a:latin typeface="PT Sans" panose="020B0503020203020204" pitchFamily="34" charset="-52"/>
              <a:ea typeface="PT Sans" panose="020B0503020203020204" pitchFamily="34" charset="-52"/>
            </a:endParaRPr>
          </a:p>
          <a:p>
            <a:pPr algn="just"/>
            <a:r>
              <a:rPr lang="ru-RU" sz="1600" dirty="0" smtClean="0">
                <a:latin typeface="PT Sans" panose="020B0503020203020204" pitchFamily="34" charset="-52"/>
                <a:ea typeface="PT Sans" panose="020B0503020203020204" pitchFamily="34" charset="-52"/>
              </a:rPr>
              <a:t>Сетевой </a:t>
            </a:r>
            <a:r>
              <a:rPr lang="ru-RU" sz="1600" dirty="0">
                <a:latin typeface="PT Sans" panose="020B0503020203020204" pitchFamily="34" charset="-52"/>
                <a:ea typeface="PT Sans" panose="020B0503020203020204" pitchFamily="34" charset="-52"/>
              </a:rPr>
              <a:t>подготовительный факультет будет способствовать получению иностранцами более качественного и доступного образования в России, совершенствованию методологической базы, а также привлечению в российские вузы иностранных студентов. Курс, рассчитанный на 10 месяцев, состоит из дистанционных занятий с преподавателями. Также студенты получат доступ к онлайн-курсам по русскому языку и профильным предметам на русском языке для самостоятельного изучения.</a:t>
            </a:r>
          </a:p>
        </p:txBody>
      </p:sp>
      <p:sp>
        <p:nvSpPr>
          <p:cNvPr id="7" name="Прямоугольник 6"/>
          <p:cNvSpPr/>
          <p:nvPr/>
        </p:nvSpPr>
        <p:spPr>
          <a:xfrm>
            <a:off x="8036168" y="6609557"/>
            <a:ext cx="3962643" cy="253916"/>
          </a:xfrm>
          <a:prstGeom prst="rect">
            <a:avLst/>
          </a:prstGeom>
        </p:spPr>
        <p:txBody>
          <a:bodyPr wrap="square">
            <a:spAutoFit/>
          </a:bodyPr>
          <a:lstStyle/>
          <a:p>
            <a:pPr algn="r"/>
            <a:r>
              <a:rPr lang="ru-RU" sz="1050" dirty="0">
                <a:latin typeface="PT Sans" panose="020B0503020203020204" pitchFamily="34" charset="-52"/>
                <a:ea typeface="PT Sans" panose="020B0503020203020204" pitchFamily="34" charset="-52"/>
              </a:rPr>
              <a:t>Источник: </a:t>
            </a:r>
            <a:r>
              <a:rPr lang="en-US" sz="1050" dirty="0">
                <a:latin typeface="PT Sans" panose="020B0503020203020204" pitchFamily="34" charset="-52"/>
                <a:ea typeface="PT Sans" panose="020B0503020203020204" pitchFamily="34" charset="-52"/>
                <a:hlinkClick r:id="rId3"/>
              </a:rPr>
              <a:t>https://media.spbstu.ru/news/international/284</a:t>
            </a:r>
            <a:r>
              <a:rPr lang="en-US" sz="1050" dirty="0" smtClean="0">
                <a:latin typeface="PT Sans" panose="020B0503020203020204" pitchFamily="34" charset="-52"/>
                <a:ea typeface="PT Sans" panose="020B0503020203020204" pitchFamily="34" charset="-52"/>
                <a:hlinkClick r:id="rId3"/>
              </a:rPr>
              <a:t>/</a:t>
            </a:r>
            <a:r>
              <a:rPr lang="ru-RU" sz="1050" dirty="0" smtClean="0">
                <a:latin typeface="PT Sans" panose="020B0503020203020204" pitchFamily="34" charset="-52"/>
                <a:ea typeface="PT Sans" panose="020B0503020203020204" pitchFamily="34" charset="-52"/>
              </a:rPr>
              <a:t> </a:t>
            </a:r>
            <a:endParaRPr lang="ru-RU" sz="1050" dirty="0"/>
          </a:p>
        </p:txBody>
      </p:sp>
    </p:spTree>
    <p:extLst>
      <p:ext uri="{BB962C8B-B14F-4D97-AF65-F5344CB8AC3E}">
        <p14:creationId xmlns:p14="http://schemas.microsoft.com/office/powerpoint/2010/main" val="147407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1"/>
          <p:cNvSpPr txBox="1">
            <a:spLocks/>
          </p:cNvSpPr>
          <p:nvPr/>
        </p:nvSpPr>
        <p:spPr>
          <a:xfrm>
            <a:off x="890953" y="580349"/>
            <a:ext cx="10515600" cy="8000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Самые цитируемые исследования по ЦУР-10</a:t>
            </a:r>
          </a:p>
          <a:p>
            <a:pPr algn="ct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2016-2020</a:t>
            </a:r>
          </a:p>
        </p:txBody>
      </p:sp>
      <p:sp>
        <p:nvSpPr>
          <p:cNvPr id="5" name="TextBox 4"/>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Наука</a:t>
            </a:r>
            <a:endParaRPr lang="ru-RU" b="1" dirty="0">
              <a:solidFill>
                <a:schemeClr val="accent6">
                  <a:lumMod val="60000"/>
                  <a:lumOff val="40000"/>
                </a:schemeClr>
              </a:solidFill>
            </a:endParaRPr>
          </a:p>
        </p:txBody>
      </p:sp>
      <p:sp>
        <p:nvSpPr>
          <p:cNvPr id="6" name="Прямоугольник 5"/>
          <p:cNvSpPr/>
          <p:nvPr/>
        </p:nvSpPr>
        <p:spPr>
          <a:xfrm>
            <a:off x="890953" y="1608882"/>
            <a:ext cx="9703777" cy="5047536"/>
          </a:xfrm>
          <a:prstGeom prst="rect">
            <a:avLst/>
          </a:prstGeom>
        </p:spPr>
        <p:txBody>
          <a:bodyPr wrap="square">
            <a:spAutoFit/>
          </a:bodyPr>
          <a:lstStyle/>
          <a:p>
            <a:r>
              <a:rPr lang="en-US" sz="1400" dirty="0" err="1" smtClean="0">
                <a:solidFill>
                  <a:srgbClr val="000000"/>
                </a:solidFill>
                <a:latin typeface="PT Sans" panose="020B0503020203020204" pitchFamily="34" charset="-52"/>
                <a:ea typeface="PT Sans" panose="020B0503020203020204" pitchFamily="34" charset="-52"/>
              </a:rPr>
              <a:t>Razinkina</a:t>
            </a:r>
            <a:r>
              <a:rPr lang="en-US" sz="1400" dirty="0">
                <a:solidFill>
                  <a:srgbClr val="000000"/>
                </a:solidFill>
                <a:latin typeface="PT Sans" panose="020B0503020203020204" pitchFamily="34" charset="-52"/>
                <a:ea typeface="PT Sans" panose="020B0503020203020204" pitchFamily="34" charset="-52"/>
              </a:rPr>
              <a:t>, E., </a:t>
            </a:r>
            <a:r>
              <a:rPr lang="en-US" sz="1400" dirty="0" err="1">
                <a:solidFill>
                  <a:srgbClr val="000000"/>
                </a:solidFill>
                <a:latin typeface="PT Sans" panose="020B0503020203020204" pitchFamily="34" charset="-52"/>
                <a:ea typeface="PT Sans" panose="020B0503020203020204" pitchFamily="34" charset="-52"/>
              </a:rPr>
              <a:t>Pankova</a:t>
            </a:r>
            <a:r>
              <a:rPr lang="en-US" sz="1400" dirty="0">
                <a:solidFill>
                  <a:srgbClr val="000000"/>
                </a:solidFill>
                <a:latin typeface="PT Sans" panose="020B0503020203020204" pitchFamily="34" charset="-52"/>
                <a:ea typeface="PT Sans" panose="020B0503020203020204" pitchFamily="34" charset="-52"/>
              </a:rPr>
              <a:t>, L., </a:t>
            </a:r>
            <a:r>
              <a:rPr lang="en-US" sz="1400" dirty="0" err="1">
                <a:solidFill>
                  <a:srgbClr val="000000"/>
                </a:solidFill>
                <a:latin typeface="PT Sans" panose="020B0503020203020204" pitchFamily="34" charset="-52"/>
                <a:ea typeface="PT Sans" panose="020B0503020203020204" pitchFamily="34" charset="-52"/>
              </a:rPr>
              <a:t>Trostinskaya</a:t>
            </a:r>
            <a:r>
              <a:rPr lang="en-US" sz="1400" dirty="0">
                <a:solidFill>
                  <a:srgbClr val="000000"/>
                </a:solidFill>
                <a:latin typeface="PT Sans" panose="020B0503020203020204" pitchFamily="34" charset="-52"/>
                <a:ea typeface="PT Sans" panose="020B0503020203020204" pitchFamily="34" charset="-52"/>
              </a:rPr>
              <a:t>, I., </a:t>
            </a:r>
            <a:r>
              <a:rPr lang="en-US" sz="1400" dirty="0" err="1">
                <a:solidFill>
                  <a:srgbClr val="000000"/>
                </a:solidFill>
                <a:latin typeface="PT Sans" panose="020B0503020203020204" pitchFamily="34" charset="-52"/>
                <a:ea typeface="PT Sans" panose="020B0503020203020204" pitchFamily="34" charset="-52"/>
              </a:rPr>
              <a:t>Pozdeeva</a:t>
            </a:r>
            <a:r>
              <a:rPr lang="en-US" sz="1400" dirty="0">
                <a:solidFill>
                  <a:srgbClr val="000000"/>
                </a:solidFill>
                <a:latin typeface="PT Sans" panose="020B0503020203020204" pitchFamily="34" charset="-52"/>
                <a:ea typeface="PT Sans" panose="020B0503020203020204" pitchFamily="34" charset="-52"/>
              </a:rPr>
              <a:t>, E., </a:t>
            </a:r>
            <a:r>
              <a:rPr lang="en-US" sz="1400" dirty="0" err="1">
                <a:solidFill>
                  <a:srgbClr val="000000"/>
                </a:solidFill>
                <a:latin typeface="PT Sans" panose="020B0503020203020204" pitchFamily="34" charset="-52"/>
                <a:ea typeface="PT Sans" panose="020B0503020203020204" pitchFamily="34" charset="-52"/>
              </a:rPr>
              <a:t>Evseeva</a:t>
            </a:r>
            <a:r>
              <a:rPr lang="en-US" sz="1400" dirty="0">
                <a:solidFill>
                  <a:srgbClr val="000000"/>
                </a:solidFill>
                <a:latin typeface="PT Sans" panose="020B0503020203020204" pitchFamily="34" charset="-52"/>
                <a:ea typeface="PT Sans" panose="020B0503020203020204" pitchFamily="34" charset="-52"/>
              </a:rPr>
              <a:t>, L., &amp; </a:t>
            </a:r>
            <a:r>
              <a:rPr lang="en-US" sz="1400" dirty="0" err="1">
                <a:solidFill>
                  <a:srgbClr val="000000"/>
                </a:solidFill>
                <a:latin typeface="PT Sans" panose="020B0503020203020204" pitchFamily="34" charset="-52"/>
                <a:ea typeface="PT Sans" panose="020B0503020203020204" pitchFamily="34" charset="-52"/>
              </a:rPr>
              <a:t>Tanova</a:t>
            </a:r>
            <a:r>
              <a:rPr lang="en-US" sz="1400" dirty="0">
                <a:solidFill>
                  <a:srgbClr val="000000"/>
                </a:solidFill>
                <a:latin typeface="PT Sans" panose="020B0503020203020204" pitchFamily="34" charset="-52"/>
                <a:ea typeface="PT Sans" panose="020B0503020203020204" pitchFamily="34" charset="-52"/>
              </a:rPr>
              <a:t>, A. (2018). </a:t>
            </a:r>
            <a:r>
              <a:rPr lang="en-US" sz="1400" b="1" dirty="0">
                <a:solidFill>
                  <a:srgbClr val="196400"/>
                </a:solidFill>
                <a:latin typeface="PT Sans" panose="020B0503020203020204" pitchFamily="34" charset="-52"/>
                <a:ea typeface="PT Sans" panose="020B0503020203020204" pitchFamily="34" charset="-52"/>
                <a:cs typeface="+mj-cs"/>
              </a:rPr>
              <a:t>Student satisfaction as an element of education quality monitoring in innovative higher education institution</a:t>
            </a:r>
            <a:r>
              <a:rPr lang="en-US" sz="1400" dirty="0">
                <a:solidFill>
                  <a:srgbClr val="000000"/>
                </a:solidFill>
                <a:latin typeface="PT Sans" panose="020B0503020203020204" pitchFamily="34" charset="-52"/>
                <a:ea typeface="PT Sans" panose="020B0503020203020204" pitchFamily="34" charset="-52"/>
              </a:rPr>
              <a:t>. In E3S Web of Conferences (Vol. 33, p. 03043). EDP Sciences</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r>
              <a:rPr lang="en-US" sz="1400" dirty="0" err="1">
                <a:solidFill>
                  <a:srgbClr val="000000"/>
                </a:solidFill>
                <a:latin typeface="PT Sans" panose="020B0503020203020204" pitchFamily="34" charset="-52"/>
                <a:ea typeface="PT Sans" panose="020B0503020203020204" pitchFamily="34" charset="-52"/>
              </a:rPr>
              <a:t>Vilken</a:t>
            </a:r>
            <a:r>
              <a:rPr lang="en-US" sz="1400" dirty="0">
                <a:solidFill>
                  <a:srgbClr val="000000"/>
                </a:solidFill>
                <a:latin typeface="PT Sans" panose="020B0503020203020204" pitchFamily="34" charset="-52"/>
                <a:ea typeface="PT Sans" panose="020B0503020203020204" pitchFamily="34" charset="-52"/>
              </a:rPr>
              <a:t>, V., </a:t>
            </a:r>
            <a:r>
              <a:rPr lang="en-US" sz="1400" dirty="0" err="1">
                <a:solidFill>
                  <a:srgbClr val="000000"/>
                </a:solidFill>
                <a:latin typeface="PT Sans" panose="020B0503020203020204" pitchFamily="34" charset="-52"/>
                <a:ea typeface="PT Sans" panose="020B0503020203020204" pitchFamily="34" charset="-52"/>
              </a:rPr>
              <a:t>Kalinina</a:t>
            </a:r>
            <a:r>
              <a:rPr lang="en-US" sz="1400" dirty="0">
                <a:solidFill>
                  <a:srgbClr val="000000"/>
                </a:solidFill>
                <a:latin typeface="PT Sans" panose="020B0503020203020204" pitchFamily="34" charset="-52"/>
                <a:ea typeface="PT Sans" panose="020B0503020203020204" pitchFamily="34" charset="-52"/>
              </a:rPr>
              <a:t>, O., </a:t>
            </a:r>
            <a:r>
              <a:rPr lang="en-US" sz="1400" dirty="0" err="1">
                <a:solidFill>
                  <a:srgbClr val="000000"/>
                </a:solidFill>
                <a:latin typeface="PT Sans" panose="020B0503020203020204" pitchFamily="34" charset="-52"/>
                <a:ea typeface="PT Sans" panose="020B0503020203020204" pitchFamily="34" charset="-52"/>
              </a:rPr>
              <a:t>Barykin</a:t>
            </a:r>
            <a:r>
              <a:rPr lang="en-US" sz="1400" dirty="0">
                <a:solidFill>
                  <a:srgbClr val="000000"/>
                </a:solidFill>
                <a:latin typeface="PT Sans" panose="020B0503020203020204" pitchFamily="34" charset="-52"/>
                <a:ea typeface="PT Sans" panose="020B0503020203020204" pitchFamily="34" charset="-52"/>
              </a:rPr>
              <a:t>, S., &amp; </a:t>
            </a:r>
            <a:r>
              <a:rPr lang="en-US" sz="1400" dirty="0" err="1">
                <a:solidFill>
                  <a:srgbClr val="000000"/>
                </a:solidFill>
                <a:latin typeface="PT Sans" panose="020B0503020203020204" pitchFamily="34" charset="-52"/>
                <a:ea typeface="PT Sans" panose="020B0503020203020204" pitchFamily="34" charset="-52"/>
              </a:rPr>
              <a:t>Zotova</a:t>
            </a:r>
            <a:r>
              <a:rPr lang="en-US" sz="1400" dirty="0">
                <a:solidFill>
                  <a:srgbClr val="000000"/>
                </a:solidFill>
                <a:latin typeface="PT Sans" panose="020B0503020203020204" pitchFamily="34" charset="-52"/>
                <a:ea typeface="PT Sans" panose="020B0503020203020204" pitchFamily="34" charset="-52"/>
              </a:rPr>
              <a:t>, E. (2019, March). </a:t>
            </a:r>
            <a:r>
              <a:rPr lang="en-US" sz="1400" b="1" dirty="0">
                <a:solidFill>
                  <a:srgbClr val="196400"/>
                </a:solidFill>
                <a:latin typeface="PT Sans" panose="020B0503020203020204" pitchFamily="34" charset="-52"/>
                <a:ea typeface="PT Sans" panose="020B0503020203020204" pitchFamily="34" charset="-52"/>
              </a:rPr>
              <a:t>Logistic methodology of development of the regional digital economy. </a:t>
            </a:r>
            <a:r>
              <a:rPr lang="en-US" sz="1400" dirty="0">
                <a:solidFill>
                  <a:srgbClr val="000000"/>
                </a:solidFill>
                <a:latin typeface="PT Sans" panose="020B0503020203020204" pitchFamily="34" charset="-52"/>
                <a:ea typeface="PT Sans" panose="020B0503020203020204" pitchFamily="34" charset="-52"/>
              </a:rPr>
              <a:t>In IOP Conference Series: Materials Science and Engineering (Vol. 497, No. 1, p. 012037). IOP Publishing</a:t>
            </a:r>
            <a:r>
              <a:rPr lang="en-US" sz="1400" dirty="0" smtClean="0">
                <a:solidFill>
                  <a:srgbClr val="000000"/>
                </a:solidFill>
                <a:latin typeface="PT Sans" panose="020B0503020203020204" pitchFamily="34" charset="-52"/>
                <a:ea typeface="PT Sans" panose="020B0503020203020204" pitchFamily="34" charset="-52"/>
              </a:rPr>
              <a:t>.</a:t>
            </a:r>
          </a:p>
          <a:p>
            <a:endParaRPr lang="en-US" sz="1400" dirty="0">
              <a:solidFill>
                <a:srgbClr val="000000"/>
              </a:solidFill>
              <a:latin typeface="PT Sans" panose="020B0503020203020204" pitchFamily="34" charset="-52"/>
              <a:ea typeface="PT Sans" panose="020B0503020203020204" pitchFamily="34" charset="-52"/>
            </a:endParaRPr>
          </a:p>
          <a:p>
            <a:r>
              <a:rPr lang="en-US" sz="1400" dirty="0" err="1">
                <a:solidFill>
                  <a:srgbClr val="000000"/>
                </a:solidFill>
                <a:latin typeface="PT Sans" panose="020B0503020203020204" pitchFamily="34" charset="-52"/>
                <a:ea typeface="PT Sans" panose="020B0503020203020204" pitchFamily="34" charset="-52"/>
              </a:rPr>
              <a:t>Khvatova</a:t>
            </a:r>
            <a:r>
              <a:rPr lang="en-US" sz="1400" dirty="0">
                <a:solidFill>
                  <a:srgbClr val="000000"/>
                </a:solidFill>
                <a:latin typeface="PT Sans" panose="020B0503020203020204" pitchFamily="34" charset="-52"/>
                <a:ea typeface="PT Sans" panose="020B0503020203020204" pitchFamily="34" charset="-52"/>
              </a:rPr>
              <a:t>, T., Block, M., Zhukov, D., &amp; </a:t>
            </a:r>
            <a:r>
              <a:rPr lang="en-US" sz="1400" dirty="0" err="1">
                <a:solidFill>
                  <a:srgbClr val="000000"/>
                </a:solidFill>
                <a:latin typeface="PT Sans" panose="020B0503020203020204" pitchFamily="34" charset="-52"/>
                <a:ea typeface="PT Sans" panose="020B0503020203020204" pitchFamily="34" charset="-52"/>
              </a:rPr>
              <a:t>Lesko</a:t>
            </a:r>
            <a:r>
              <a:rPr lang="en-US" sz="1400" dirty="0">
                <a:solidFill>
                  <a:srgbClr val="000000"/>
                </a:solidFill>
                <a:latin typeface="PT Sans" panose="020B0503020203020204" pitchFamily="34" charset="-52"/>
                <a:ea typeface="PT Sans" panose="020B0503020203020204" pitchFamily="34" charset="-52"/>
              </a:rPr>
              <a:t>, S. (2016). </a:t>
            </a:r>
            <a:r>
              <a:rPr lang="en-US" sz="1400" b="1" dirty="0">
                <a:solidFill>
                  <a:srgbClr val="196400"/>
                </a:solidFill>
                <a:latin typeface="PT Sans" panose="020B0503020203020204" pitchFamily="34" charset="-52"/>
                <a:ea typeface="PT Sans" panose="020B0503020203020204" pitchFamily="34" charset="-52"/>
                <a:cs typeface="+mj-cs"/>
              </a:rPr>
              <a:t>How to measure trust: the percolation model applied to intra-</a:t>
            </a:r>
            <a:r>
              <a:rPr lang="en-US" sz="1400" b="1" dirty="0" err="1">
                <a:solidFill>
                  <a:srgbClr val="196400"/>
                </a:solidFill>
                <a:latin typeface="PT Sans" panose="020B0503020203020204" pitchFamily="34" charset="-52"/>
                <a:ea typeface="PT Sans" panose="020B0503020203020204" pitchFamily="34" charset="-52"/>
                <a:cs typeface="+mj-cs"/>
              </a:rPr>
              <a:t>organisational</a:t>
            </a:r>
            <a:r>
              <a:rPr lang="en-US" sz="1400" b="1" dirty="0">
                <a:solidFill>
                  <a:srgbClr val="196400"/>
                </a:solidFill>
                <a:latin typeface="PT Sans" panose="020B0503020203020204" pitchFamily="34" charset="-52"/>
                <a:ea typeface="PT Sans" panose="020B0503020203020204" pitchFamily="34" charset="-52"/>
                <a:cs typeface="+mj-cs"/>
              </a:rPr>
              <a:t> knowledge sharing networks. </a:t>
            </a:r>
            <a:r>
              <a:rPr lang="en-US" sz="1400" dirty="0">
                <a:solidFill>
                  <a:srgbClr val="000000"/>
                </a:solidFill>
                <a:latin typeface="PT Sans" panose="020B0503020203020204" pitchFamily="34" charset="-52"/>
                <a:ea typeface="PT Sans" panose="020B0503020203020204" pitchFamily="34" charset="-52"/>
              </a:rPr>
              <a:t>Journal of Knowledge Management</a:t>
            </a:r>
            <a:r>
              <a:rPr lang="en-US" sz="1400" dirty="0" smtClean="0">
                <a:solidFill>
                  <a:srgbClr val="000000"/>
                </a:solidFill>
                <a:latin typeface="PT Sans" panose="020B0503020203020204" pitchFamily="34" charset="-52"/>
                <a:ea typeface="PT Sans" panose="020B0503020203020204" pitchFamily="34" charset="-52"/>
              </a:rPr>
              <a:t>.</a:t>
            </a:r>
          </a:p>
          <a:p>
            <a:endParaRPr lang="en-US" sz="1400" dirty="0">
              <a:solidFill>
                <a:srgbClr val="000000"/>
              </a:solidFill>
              <a:latin typeface="PT Sans" panose="020B0503020203020204" pitchFamily="34" charset="-52"/>
              <a:ea typeface="PT Sans" panose="020B0503020203020204" pitchFamily="34" charset="-52"/>
            </a:endParaRPr>
          </a:p>
          <a:p>
            <a:r>
              <a:rPr lang="en-US" sz="1400" dirty="0" err="1">
                <a:solidFill>
                  <a:srgbClr val="000000"/>
                </a:solidFill>
                <a:latin typeface="PT Sans" panose="020B0503020203020204" pitchFamily="34" charset="-52"/>
                <a:ea typeface="PT Sans" panose="020B0503020203020204" pitchFamily="34" charset="-52"/>
              </a:rPr>
              <a:t>Efremova</a:t>
            </a:r>
            <a:r>
              <a:rPr lang="en-US" sz="1400" dirty="0">
                <a:solidFill>
                  <a:srgbClr val="000000"/>
                </a:solidFill>
                <a:latin typeface="PT Sans" panose="020B0503020203020204" pitchFamily="34" charset="-52"/>
                <a:ea typeface="PT Sans" panose="020B0503020203020204" pitchFamily="34" charset="-52"/>
              </a:rPr>
              <a:t>, I., </a:t>
            </a:r>
            <a:r>
              <a:rPr lang="en-US" sz="1400" dirty="0" err="1">
                <a:solidFill>
                  <a:srgbClr val="000000"/>
                </a:solidFill>
                <a:latin typeface="PT Sans" panose="020B0503020203020204" pitchFamily="34" charset="-52"/>
                <a:ea typeface="PT Sans" panose="020B0503020203020204" pitchFamily="34" charset="-52"/>
              </a:rPr>
              <a:t>Didenko</a:t>
            </a:r>
            <a:r>
              <a:rPr lang="en-US" sz="1400" dirty="0">
                <a:solidFill>
                  <a:srgbClr val="000000"/>
                </a:solidFill>
                <a:latin typeface="PT Sans" panose="020B0503020203020204" pitchFamily="34" charset="-52"/>
                <a:ea typeface="PT Sans" panose="020B0503020203020204" pitchFamily="34" charset="-52"/>
              </a:rPr>
              <a:t>, N., </a:t>
            </a:r>
            <a:r>
              <a:rPr lang="en-US" sz="1400" dirty="0" err="1">
                <a:solidFill>
                  <a:srgbClr val="000000"/>
                </a:solidFill>
                <a:latin typeface="PT Sans" panose="020B0503020203020204" pitchFamily="34" charset="-52"/>
                <a:ea typeface="PT Sans" panose="020B0503020203020204" pitchFamily="34" charset="-52"/>
              </a:rPr>
              <a:t>Rudenko</a:t>
            </a:r>
            <a:r>
              <a:rPr lang="en-US" sz="1400" dirty="0">
                <a:solidFill>
                  <a:srgbClr val="000000"/>
                </a:solidFill>
                <a:latin typeface="PT Sans" panose="020B0503020203020204" pitchFamily="34" charset="-52"/>
                <a:ea typeface="PT Sans" panose="020B0503020203020204" pitchFamily="34" charset="-52"/>
              </a:rPr>
              <a:t>, D., &amp; </a:t>
            </a:r>
            <a:r>
              <a:rPr lang="en-US" sz="1400" dirty="0" err="1">
                <a:solidFill>
                  <a:srgbClr val="000000"/>
                </a:solidFill>
                <a:latin typeface="PT Sans" panose="020B0503020203020204" pitchFamily="34" charset="-52"/>
                <a:ea typeface="PT Sans" panose="020B0503020203020204" pitchFamily="34" charset="-52"/>
              </a:rPr>
              <a:t>Skripnuk</a:t>
            </a:r>
            <a:r>
              <a:rPr lang="en-US" sz="1400" dirty="0">
                <a:solidFill>
                  <a:srgbClr val="000000"/>
                </a:solidFill>
                <a:latin typeface="PT Sans" panose="020B0503020203020204" pitchFamily="34" charset="-52"/>
                <a:ea typeface="PT Sans" panose="020B0503020203020204" pitchFamily="34" charset="-52"/>
              </a:rPr>
              <a:t>, D. (2017). </a:t>
            </a:r>
            <a:r>
              <a:rPr lang="en-US" sz="1400" b="1" dirty="0">
                <a:solidFill>
                  <a:srgbClr val="196400"/>
                </a:solidFill>
                <a:latin typeface="PT Sans" panose="020B0503020203020204" pitchFamily="34" charset="-52"/>
                <a:ea typeface="PT Sans" panose="020B0503020203020204" pitchFamily="34" charset="-52"/>
                <a:cs typeface="+mj-cs"/>
              </a:rPr>
              <a:t>Disparities in rural development of the Russian Arctic zone regions. </a:t>
            </a:r>
            <a:r>
              <a:rPr lang="en-US" sz="1400" dirty="0">
                <a:solidFill>
                  <a:srgbClr val="000000"/>
                </a:solidFill>
                <a:latin typeface="PT Sans" panose="020B0503020203020204" pitchFamily="34" charset="-52"/>
                <a:ea typeface="PT Sans" panose="020B0503020203020204" pitchFamily="34" charset="-52"/>
              </a:rPr>
              <a:t>Research for Rural Development, 2, 189-194</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r>
              <a:rPr lang="en-US" sz="1400" dirty="0">
                <a:solidFill>
                  <a:srgbClr val="000000"/>
                </a:solidFill>
                <a:latin typeface="PT Sans" panose="020B0503020203020204" pitchFamily="34" charset="-52"/>
                <a:ea typeface="PT Sans" panose="020B0503020203020204" pitchFamily="34" charset="-52"/>
              </a:rPr>
              <a:t>D.G. </a:t>
            </a:r>
            <a:r>
              <a:rPr lang="en-US" sz="1400" dirty="0" err="1">
                <a:solidFill>
                  <a:srgbClr val="000000"/>
                </a:solidFill>
                <a:latin typeface="PT Sans" panose="020B0503020203020204" pitchFamily="34" charset="-52"/>
                <a:ea typeface="PT Sans" panose="020B0503020203020204" pitchFamily="34" charset="-52"/>
              </a:rPr>
              <a:t>Rodionov</a:t>
            </a:r>
            <a:r>
              <a:rPr lang="en-US" sz="1400" dirty="0">
                <a:solidFill>
                  <a:srgbClr val="000000"/>
                </a:solidFill>
                <a:latin typeface="PT Sans" panose="020B0503020203020204" pitchFamily="34" charset="-52"/>
                <a:ea typeface="PT Sans" panose="020B0503020203020204" pitchFamily="34" charset="-52"/>
              </a:rPr>
              <a:t> Et Al (2018). </a:t>
            </a:r>
            <a:r>
              <a:rPr lang="en-US" sz="1400" b="1" dirty="0">
                <a:solidFill>
                  <a:srgbClr val="196400"/>
                </a:solidFill>
                <a:latin typeface="PT Sans" panose="020B0503020203020204" pitchFamily="34" charset="-52"/>
                <a:ea typeface="PT Sans" panose="020B0503020203020204" pitchFamily="34" charset="-52"/>
                <a:cs typeface="+mj-cs"/>
              </a:rPr>
              <a:t>Human Development and Income Inequality as Factors of Regional Economic Growth</a:t>
            </a:r>
            <a:r>
              <a:rPr lang="en-US" sz="1400" dirty="0">
                <a:solidFill>
                  <a:srgbClr val="000000"/>
                </a:solidFill>
                <a:latin typeface="PT Sans" panose="020B0503020203020204" pitchFamily="34" charset="-52"/>
                <a:ea typeface="PT Sans" panose="020B0503020203020204" pitchFamily="34" charset="-52"/>
              </a:rPr>
              <a:t>, European Research Studies Journal Volume XXI Special Issue 2, 323-3</a:t>
            </a:r>
            <a:endParaRPr lang="en-US" sz="1400" dirty="0" smtClean="0">
              <a:solidFill>
                <a:srgbClr val="000000"/>
              </a:solidFill>
              <a:latin typeface="PT Sans" panose="020B0503020203020204" pitchFamily="34" charset="-52"/>
              <a:ea typeface="PT Sans" panose="020B0503020203020204" pitchFamily="34" charset="-52"/>
            </a:endParaRPr>
          </a:p>
          <a:p>
            <a:endParaRPr lang="en-US" sz="1400" dirty="0">
              <a:solidFill>
                <a:srgbClr val="000000"/>
              </a:solidFill>
              <a:latin typeface="PT Sans" panose="020B0503020203020204" pitchFamily="34" charset="-52"/>
              <a:ea typeface="PT Sans" panose="020B0503020203020204" pitchFamily="34" charset="-52"/>
            </a:endParaRPr>
          </a:p>
          <a:p>
            <a:r>
              <a:rPr lang="en-US" sz="1400" dirty="0" err="1">
                <a:solidFill>
                  <a:srgbClr val="000000"/>
                </a:solidFill>
                <a:latin typeface="PT Sans" panose="020B0503020203020204" pitchFamily="34" charset="-52"/>
                <a:ea typeface="PT Sans" panose="020B0503020203020204" pitchFamily="34" charset="-52"/>
              </a:rPr>
              <a:t>Vyboldina</a:t>
            </a:r>
            <a:r>
              <a:rPr lang="en-US" sz="1400" dirty="0">
                <a:solidFill>
                  <a:srgbClr val="000000"/>
                </a:solidFill>
                <a:latin typeface="PT Sans" panose="020B0503020203020204" pitchFamily="34" charset="-52"/>
                <a:ea typeface="PT Sans" panose="020B0503020203020204" pitchFamily="34" charset="-52"/>
              </a:rPr>
              <a:t>, E., </a:t>
            </a:r>
            <a:r>
              <a:rPr lang="en-US" sz="1400" dirty="0" err="1">
                <a:solidFill>
                  <a:srgbClr val="000000"/>
                </a:solidFill>
                <a:latin typeface="PT Sans" panose="020B0503020203020204" pitchFamily="34" charset="-52"/>
                <a:ea typeface="PT Sans" panose="020B0503020203020204" pitchFamily="34" charset="-52"/>
              </a:rPr>
              <a:t>Cherepovitsyn</a:t>
            </a:r>
            <a:r>
              <a:rPr lang="en-US" sz="1400" dirty="0">
                <a:solidFill>
                  <a:srgbClr val="000000"/>
                </a:solidFill>
                <a:latin typeface="PT Sans" panose="020B0503020203020204" pitchFamily="34" charset="-52"/>
                <a:ea typeface="PT Sans" panose="020B0503020203020204" pitchFamily="34" charset="-52"/>
              </a:rPr>
              <a:t>, A., </a:t>
            </a:r>
            <a:r>
              <a:rPr lang="en-US" sz="1400" dirty="0" err="1">
                <a:solidFill>
                  <a:srgbClr val="000000"/>
                </a:solidFill>
                <a:latin typeface="PT Sans" panose="020B0503020203020204" pitchFamily="34" charset="-52"/>
                <a:ea typeface="PT Sans" panose="020B0503020203020204" pitchFamily="34" charset="-52"/>
              </a:rPr>
              <a:t>Fedoseev</a:t>
            </a:r>
            <a:r>
              <a:rPr lang="en-US" sz="1400" dirty="0">
                <a:solidFill>
                  <a:srgbClr val="000000"/>
                </a:solidFill>
                <a:latin typeface="PT Sans" panose="020B0503020203020204" pitchFamily="34" charset="-52"/>
                <a:ea typeface="PT Sans" panose="020B0503020203020204" pitchFamily="34" charset="-52"/>
              </a:rPr>
              <a:t>, S., &amp; </a:t>
            </a:r>
            <a:r>
              <a:rPr lang="en-US" sz="1400" dirty="0" err="1">
                <a:solidFill>
                  <a:srgbClr val="000000"/>
                </a:solidFill>
                <a:latin typeface="PT Sans" panose="020B0503020203020204" pitchFamily="34" charset="-52"/>
                <a:ea typeface="PT Sans" panose="020B0503020203020204" pitchFamily="34" charset="-52"/>
              </a:rPr>
              <a:t>Tsvetkov</a:t>
            </a:r>
            <a:r>
              <a:rPr lang="en-US" sz="1400" dirty="0">
                <a:solidFill>
                  <a:srgbClr val="000000"/>
                </a:solidFill>
                <a:latin typeface="PT Sans" panose="020B0503020203020204" pitchFamily="34" charset="-52"/>
                <a:ea typeface="PT Sans" panose="020B0503020203020204" pitchFamily="34" charset="-52"/>
              </a:rPr>
              <a:t>, P. (2016</a:t>
            </a:r>
            <a:r>
              <a:rPr lang="en-US" sz="1400" dirty="0" smtClean="0">
                <a:solidFill>
                  <a:srgbClr val="000000"/>
                </a:solidFill>
                <a:latin typeface="PT Sans" panose="020B0503020203020204" pitchFamily="34" charset="-52"/>
                <a:ea typeface="PT Sans" panose="020B0503020203020204" pitchFamily="34" charset="-52"/>
              </a:rPr>
              <a:t>). </a:t>
            </a:r>
            <a:r>
              <a:rPr lang="en-US" sz="1400" b="1" dirty="0" smtClean="0">
                <a:solidFill>
                  <a:srgbClr val="196400"/>
                </a:solidFill>
                <a:latin typeface="PT Sans" panose="020B0503020203020204" pitchFamily="34" charset="-52"/>
                <a:ea typeface="PT Sans" panose="020B0503020203020204" pitchFamily="34" charset="-52"/>
                <a:cs typeface="+mj-cs"/>
              </a:rPr>
              <a:t>Analysis of export restrictions and their impact on metals world markets</a:t>
            </a:r>
            <a:r>
              <a:rPr lang="en-US" sz="1400" dirty="0" smtClean="0">
                <a:solidFill>
                  <a:srgbClr val="000000"/>
                </a:solidFill>
                <a:latin typeface="PT Sans" panose="020B0503020203020204" pitchFamily="34" charset="-52"/>
                <a:ea typeface="PT Sans" panose="020B0503020203020204" pitchFamily="34" charset="-52"/>
              </a:rPr>
              <a:t>.</a:t>
            </a:r>
            <a:r>
              <a:rPr lang="en-US" sz="1400" dirty="0">
                <a:solidFill>
                  <a:srgbClr val="000000"/>
                </a:solidFill>
                <a:latin typeface="PT Sans" panose="020B0503020203020204" pitchFamily="34" charset="-52"/>
                <a:ea typeface="PT Sans" panose="020B0503020203020204" pitchFamily="34" charset="-52"/>
              </a:rPr>
              <a:t> Indian journal of science and technology, 9(5), 87633</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r>
              <a:rPr lang="en-US" sz="1400" dirty="0" err="1">
                <a:solidFill>
                  <a:srgbClr val="000000"/>
                </a:solidFill>
                <a:latin typeface="PT Sans" panose="020B0503020203020204" pitchFamily="34" charset="-52"/>
                <a:ea typeface="PT Sans" panose="020B0503020203020204" pitchFamily="34" charset="-52"/>
              </a:rPr>
              <a:t>Kalinina</a:t>
            </a:r>
            <a:r>
              <a:rPr lang="en-US" sz="1400" dirty="0">
                <a:solidFill>
                  <a:srgbClr val="000000"/>
                </a:solidFill>
                <a:latin typeface="PT Sans" panose="020B0503020203020204" pitchFamily="34" charset="-52"/>
                <a:ea typeface="PT Sans" panose="020B0503020203020204" pitchFamily="34" charset="-52"/>
              </a:rPr>
              <a:t>, O. V. (2016). </a:t>
            </a:r>
            <a:r>
              <a:rPr lang="en-US" sz="1400" b="1" dirty="0">
                <a:solidFill>
                  <a:srgbClr val="196400"/>
                </a:solidFill>
                <a:latin typeface="PT Sans" panose="020B0503020203020204" pitchFamily="34" charset="-52"/>
                <a:ea typeface="PT Sans" panose="020B0503020203020204" pitchFamily="34" charset="-52"/>
                <a:cs typeface="+mj-cs"/>
              </a:rPr>
              <a:t>Universal approach to building the progressive scale for income taxation</a:t>
            </a:r>
            <a:r>
              <a:rPr lang="en-US" sz="1400" dirty="0">
                <a:solidFill>
                  <a:srgbClr val="000000"/>
                </a:solidFill>
                <a:latin typeface="PT Sans" panose="020B0503020203020204" pitchFamily="34" charset="-52"/>
                <a:ea typeface="PT Sans" panose="020B0503020203020204" pitchFamily="34" charset="-52"/>
              </a:rPr>
              <a:t>. </a:t>
            </a:r>
            <a:r>
              <a:rPr lang="ru-RU" sz="1400" dirty="0" err="1">
                <a:solidFill>
                  <a:srgbClr val="000000"/>
                </a:solidFill>
                <a:latin typeface="PT Sans" panose="020B0503020203020204" pitchFamily="34" charset="-52"/>
                <a:ea typeface="PT Sans" panose="020B0503020203020204" pitchFamily="34" charset="-52"/>
              </a:rPr>
              <a:t>Актуальні</a:t>
            </a:r>
            <a:r>
              <a:rPr lang="ru-RU" sz="1400" dirty="0">
                <a:solidFill>
                  <a:srgbClr val="000000"/>
                </a:solidFill>
                <a:latin typeface="PT Sans" panose="020B0503020203020204" pitchFamily="34" charset="-52"/>
                <a:ea typeface="PT Sans" panose="020B0503020203020204" pitchFamily="34" charset="-52"/>
              </a:rPr>
              <a:t> </a:t>
            </a:r>
            <a:r>
              <a:rPr lang="ru-RU" sz="1400" dirty="0" err="1">
                <a:solidFill>
                  <a:srgbClr val="000000"/>
                </a:solidFill>
                <a:latin typeface="PT Sans" panose="020B0503020203020204" pitchFamily="34" charset="-52"/>
                <a:ea typeface="PT Sans" panose="020B0503020203020204" pitchFamily="34" charset="-52"/>
              </a:rPr>
              <a:t>проблеми</a:t>
            </a:r>
            <a:r>
              <a:rPr lang="ru-RU" sz="1400" dirty="0">
                <a:solidFill>
                  <a:srgbClr val="000000"/>
                </a:solidFill>
                <a:latin typeface="PT Sans" panose="020B0503020203020204" pitchFamily="34" charset="-52"/>
                <a:ea typeface="PT Sans" panose="020B0503020203020204" pitchFamily="34" charset="-52"/>
              </a:rPr>
              <a:t> </a:t>
            </a:r>
            <a:r>
              <a:rPr lang="ru-RU" sz="1400" dirty="0" err="1">
                <a:solidFill>
                  <a:srgbClr val="000000"/>
                </a:solidFill>
                <a:latin typeface="PT Sans" panose="020B0503020203020204" pitchFamily="34" charset="-52"/>
                <a:ea typeface="PT Sans" panose="020B0503020203020204" pitchFamily="34" charset="-52"/>
              </a:rPr>
              <a:t>економіки</a:t>
            </a:r>
            <a:r>
              <a:rPr lang="ru-RU" sz="1400" dirty="0">
                <a:solidFill>
                  <a:srgbClr val="000000"/>
                </a:solidFill>
                <a:latin typeface="PT Sans" panose="020B0503020203020204" pitchFamily="34" charset="-52"/>
                <a:ea typeface="PT Sans" panose="020B0503020203020204" pitchFamily="34" charset="-52"/>
              </a:rPr>
              <a:t>, (2), 387-400.</a:t>
            </a:r>
          </a:p>
          <a:p>
            <a:endParaRPr lang="en-US" sz="1400" dirty="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p:txBody>
      </p:sp>
      <p:sp>
        <p:nvSpPr>
          <p:cNvPr id="7" name="TextBox 6"/>
          <p:cNvSpPr txBox="1"/>
          <p:nvPr/>
        </p:nvSpPr>
        <p:spPr>
          <a:xfrm>
            <a:off x="10896600" y="2518892"/>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32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8" name="TextBox 7"/>
          <p:cNvSpPr txBox="1"/>
          <p:nvPr/>
        </p:nvSpPr>
        <p:spPr>
          <a:xfrm>
            <a:off x="10896599" y="1705496"/>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35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9" name="TextBox 8"/>
          <p:cNvSpPr txBox="1"/>
          <p:nvPr/>
        </p:nvSpPr>
        <p:spPr>
          <a:xfrm>
            <a:off x="10890738" y="2987815"/>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31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10" name="TextBox 9"/>
          <p:cNvSpPr txBox="1"/>
          <p:nvPr/>
        </p:nvSpPr>
        <p:spPr>
          <a:xfrm>
            <a:off x="10890737" y="3651472"/>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31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11" name="TextBox 10"/>
          <p:cNvSpPr txBox="1"/>
          <p:nvPr/>
        </p:nvSpPr>
        <p:spPr>
          <a:xfrm>
            <a:off x="10890736" y="4315394"/>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30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12" name="TextBox 11"/>
          <p:cNvSpPr txBox="1"/>
          <p:nvPr/>
        </p:nvSpPr>
        <p:spPr>
          <a:xfrm>
            <a:off x="10890736" y="5086730"/>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15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13" name="TextBox 12"/>
          <p:cNvSpPr txBox="1"/>
          <p:nvPr/>
        </p:nvSpPr>
        <p:spPr>
          <a:xfrm>
            <a:off x="10890736" y="5597448"/>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13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Tree>
    <p:extLst>
      <p:ext uri="{BB962C8B-B14F-4D97-AF65-F5344CB8AC3E}">
        <p14:creationId xmlns:p14="http://schemas.microsoft.com/office/powerpoint/2010/main" val="144441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99229"/>
            <a:ext cx="10515600" cy="1325563"/>
          </a:xfrm>
        </p:spPr>
        <p:txBody>
          <a:bodyPr>
            <a:normAutofit/>
          </a:bodyPr>
          <a:lstStyle/>
          <a:p>
            <a:pPr algn="ctr"/>
            <a:r>
              <a:rPr lang="ru-RU" sz="2000" dirty="0" smtClean="0">
                <a:solidFill>
                  <a:schemeClr val="tx1">
                    <a:lumMod val="75000"/>
                    <a:lumOff val="25000"/>
                  </a:schemeClr>
                </a:solidFill>
                <a:latin typeface="PT Sans" panose="020B0503020203020204" pitchFamily="34" charset="-52"/>
                <a:ea typeface="PT Sans" panose="020B0503020203020204" pitchFamily="34" charset="-52"/>
              </a:rPr>
              <a:t>Студенты очной </a:t>
            </a:r>
            <a:r>
              <a:rPr lang="ru-RU" sz="2000" dirty="0">
                <a:solidFill>
                  <a:schemeClr val="tx1">
                    <a:lumMod val="75000"/>
                    <a:lumOff val="25000"/>
                  </a:schemeClr>
                </a:solidFill>
                <a:latin typeface="PT Sans" panose="020B0503020203020204" pitchFamily="34" charset="-52"/>
                <a:ea typeface="PT Sans" panose="020B0503020203020204" pitchFamily="34" charset="-52"/>
              </a:rPr>
              <a:t>формы обучения, </a:t>
            </a:r>
            <a:r>
              <a:rPr lang="ru-RU" sz="2000" dirty="0" smtClean="0">
                <a:solidFill>
                  <a:schemeClr val="tx1">
                    <a:lumMod val="75000"/>
                    <a:lumOff val="25000"/>
                  </a:schemeClr>
                </a:solidFill>
                <a:latin typeface="PT Sans" panose="020B0503020203020204" pitchFamily="34" charset="-52"/>
                <a:ea typeface="PT Sans" panose="020B0503020203020204" pitchFamily="34" charset="-52"/>
              </a:rPr>
              <a:t>получающие </a:t>
            </a:r>
            <a:r>
              <a:rPr lang="ru-RU" sz="2000" dirty="0">
                <a:solidFill>
                  <a:schemeClr val="tx1">
                    <a:lumMod val="75000"/>
                    <a:lumOff val="25000"/>
                  </a:schemeClr>
                </a:solidFill>
                <a:latin typeface="PT Sans" panose="020B0503020203020204" pitchFamily="34" charset="-52"/>
                <a:ea typeface="PT Sans" panose="020B0503020203020204" pitchFamily="34" charset="-52"/>
              </a:rPr>
              <a:t>стипендии и другие формы материальной </a:t>
            </a:r>
            <a:r>
              <a:rPr lang="ru-RU" sz="2000" dirty="0" smtClean="0">
                <a:solidFill>
                  <a:schemeClr val="tx1">
                    <a:lumMod val="75000"/>
                    <a:lumOff val="25000"/>
                  </a:schemeClr>
                </a:solidFill>
                <a:latin typeface="PT Sans" panose="020B0503020203020204" pitchFamily="34" charset="-52"/>
                <a:ea typeface="PT Sans" panose="020B0503020203020204" pitchFamily="34" charset="-52"/>
              </a:rPr>
              <a:t>поддержки, 2020</a:t>
            </a:r>
            <a:endParaRPr lang="ru-RU" sz="2000" dirty="0">
              <a:solidFill>
                <a:schemeClr val="tx1">
                  <a:lumMod val="75000"/>
                  <a:lumOff val="25000"/>
                </a:schemeClr>
              </a:solidFill>
              <a:latin typeface="PT Sans" panose="020B0503020203020204" pitchFamily="34" charset="-52"/>
              <a:ea typeface="PT Sans" panose="020B0503020203020204" pitchFamily="34" charset="-52"/>
            </a:endParaRPr>
          </a:p>
        </p:txBody>
      </p:sp>
      <p:graphicFrame>
        <p:nvGraphicFramePr>
          <p:cNvPr id="3" name="Таблица 2"/>
          <p:cNvGraphicFramePr>
            <a:graphicFrameLocks noGrp="1"/>
          </p:cNvGraphicFramePr>
          <p:nvPr>
            <p:extLst/>
          </p:nvPr>
        </p:nvGraphicFramePr>
        <p:xfrm>
          <a:off x="633047" y="1901704"/>
          <a:ext cx="4440116" cy="3568335"/>
        </p:xfrm>
        <a:graphic>
          <a:graphicData uri="http://schemas.openxmlformats.org/drawingml/2006/table">
            <a:tbl>
              <a:tblPr firstRow="1" bandRow="1">
                <a:tableStyleId>{912C8C85-51F0-491E-9774-3900AFEF0FD7}</a:tableStyleId>
              </a:tblPr>
              <a:tblGrid>
                <a:gridCol w="3015613">
                  <a:extLst>
                    <a:ext uri="{9D8B030D-6E8A-4147-A177-3AD203B41FA5}">
                      <a16:colId xmlns:a16="http://schemas.microsoft.com/office/drawing/2014/main" val="503999478"/>
                    </a:ext>
                  </a:extLst>
                </a:gridCol>
                <a:gridCol w="1424503">
                  <a:extLst>
                    <a:ext uri="{9D8B030D-6E8A-4147-A177-3AD203B41FA5}">
                      <a16:colId xmlns:a16="http://schemas.microsoft.com/office/drawing/2014/main" val="511295857"/>
                    </a:ext>
                  </a:extLst>
                </a:gridCol>
              </a:tblGrid>
              <a:tr h="498565">
                <a:tc>
                  <a:txBody>
                    <a:bodyPr/>
                    <a:lstStyle/>
                    <a:p>
                      <a:pPr algn="ctr"/>
                      <a:r>
                        <a:rPr lang="ru-RU" sz="1400" dirty="0" smtClean="0"/>
                        <a:t>Тип </a:t>
                      </a:r>
                      <a:r>
                        <a:rPr lang="ru-RU" sz="1400" dirty="0" smtClean="0">
                          <a:latin typeface="PT Sans" panose="020B0503020203020204" pitchFamily="34" charset="-52"/>
                          <a:ea typeface="PT Sans" panose="020B0503020203020204" pitchFamily="34" charset="-52"/>
                        </a:rPr>
                        <a:t>поддержки</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solidFill>
                      <a:srgbClr val="37B34B"/>
                    </a:solidFill>
                  </a:tcPr>
                </a:tc>
                <a:tc>
                  <a:txBody>
                    <a:bodyPr/>
                    <a:lstStyle/>
                    <a:p>
                      <a:pPr algn="ctr"/>
                      <a:r>
                        <a:rPr lang="ru-RU" sz="1400" dirty="0" smtClean="0"/>
                        <a:t>Всего*, чел.</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solidFill>
                      <a:srgbClr val="37B34B"/>
                    </a:solidFill>
                  </a:tcPr>
                </a:tc>
                <a:extLst>
                  <a:ext uri="{0D108BD9-81ED-4DB2-BD59-A6C34878D82A}">
                    <a16:rowId xmlns:a16="http://schemas.microsoft.com/office/drawing/2014/main" val="1202118593"/>
                  </a:ext>
                </a:extLst>
              </a:tr>
              <a:tr h="513458">
                <a:tc>
                  <a:txBody>
                    <a:bodyPr/>
                    <a:lstStyle/>
                    <a:p>
                      <a:r>
                        <a:rPr lang="ru-RU" sz="1400" dirty="0" smtClean="0">
                          <a:latin typeface="PT Sans" panose="020B0503020203020204" pitchFamily="34" charset="-52"/>
                          <a:ea typeface="PT Sans" panose="020B0503020203020204" pitchFamily="34" charset="-52"/>
                        </a:rPr>
                        <a:t>государственные академические стипендии</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tc>
                <a:tc>
                  <a:txBody>
                    <a:bodyPr/>
                    <a:lstStyle/>
                    <a:p>
                      <a:pPr algn="ctr"/>
                      <a:r>
                        <a:rPr lang="ru-RU" sz="1400" dirty="0" smtClean="0">
                          <a:latin typeface="PT Sans" panose="020B0503020203020204" pitchFamily="34" charset="-52"/>
                          <a:ea typeface="PT Sans" panose="020B0503020203020204" pitchFamily="34" charset="-52"/>
                        </a:rPr>
                        <a:t>9 325</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tc>
                <a:extLst>
                  <a:ext uri="{0D108BD9-81ED-4DB2-BD59-A6C34878D82A}">
                    <a16:rowId xmlns:a16="http://schemas.microsoft.com/office/drawing/2014/main" val="66653323"/>
                  </a:ext>
                </a:extLst>
              </a:tr>
              <a:tr h="513458">
                <a:tc>
                  <a:txBody>
                    <a:bodyPr/>
                    <a:lstStyle/>
                    <a:p>
                      <a:r>
                        <a:rPr lang="ru-RU" sz="1400" dirty="0" smtClean="0">
                          <a:latin typeface="PT Sans" panose="020B0503020203020204" pitchFamily="34" charset="-52"/>
                          <a:ea typeface="PT Sans" panose="020B0503020203020204" pitchFamily="34" charset="-52"/>
                        </a:rPr>
                        <a:t>государственные социальные стипендии</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tc>
                <a:tc>
                  <a:txBody>
                    <a:bodyPr/>
                    <a:lstStyle/>
                    <a:p>
                      <a:pPr algn="ctr"/>
                      <a:r>
                        <a:rPr lang="ru-RU" sz="1400" dirty="0" smtClean="0">
                          <a:latin typeface="PT Sans" panose="020B0503020203020204" pitchFamily="34" charset="-52"/>
                          <a:ea typeface="PT Sans" panose="020B0503020203020204" pitchFamily="34" charset="-52"/>
                        </a:rPr>
                        <a:t>602</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tc>
                <a:extLst>
                  <a:ext uri="{0D108BD9-81ED-4DB2-BD59-A6C34878D82A}">
                    <a16:rowId xmlns:a16="http://schemas.microsoft.com/office/drawing/2014/main" val="2549812413"/>
                  </a:ext>
                </a:extLst>
              </a:tr>
              <a:tr h="513458">
                <a:tc>
                  <a:txBody>
                    <a:bodyPr/>
                    <a:lstStyle/>
                    <a:p>
                      <a:r>
                        <a:rPr lang="ru-RU" sz="1400" dirty="0" smtClean="0">
                          <a:latin typeface="PT Sans" panose="020B0503020203020204" pitchFamily="34" charset="-52"/>
                          <a:ea typeface="PT Sans" panose="020B0503020203020204" pitchFamily="34" charset="-52"/>
                        </a:rPr>
                        <a:t>стипендии Президента и Правительства РФ</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tc>
                <a:tc>
                  <a:txBody>
                    <a:bodyPr/>
                    <a:lstStyle/>
                    <a:p>
                      <a:pPr algn="ctr"/>
                      <a:r>
                        <a:rPr lang="ru-RU" sz="1400" dirty="0" smtClean="0">
                          <a:latin typeface="PT Sans" panose="020B0503020203020204" pitchFamily="34" charset="-52"/>
                          <a:ea typeface="PT Sans" panose="020B0503020203020204" pitchFamily="34" charset="-52"/>
                        </a:rPr>
                        <a:t>81</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tc>
                <a:extLst>
                  <a:ext uri="{0D108BD9-81ED-4DB2-BD59-A6C34878D82A}">
                    <a16:rowId xmlns:a16="http://schemas.microsoft.com/office/drawing/2014/main" val="1729057625"/>
                  </a:ext>
                </a:extLst>
              </a:tr>
              <a:tr h="498565">
                <a:tc>
                  <a:txBody>
                    <a:bodyPr/>
                    <a:lstStyle/>
                    <a:p>
                      <a:r>
                        <a:rPr lang="ru-RU" sz="1400" dirty="0" smtClean="0">
                          <a:latin typeface="PT Sans" panose="020B0503020203020204" pitchFamily="34" charset="-52"/>
                          <a:ea typeface="PT Sans" panose="020B0503020203020204" pitchFamily="34" charset="-52"/>
                        </a:rPr>
                        <a:t>именные стипендии </a:t>
                      </a:r>
                      <a:r>
                        <a:rPr lang="ru-RU" sz="1400" dirty="0" err="1" smtClean="0">
                          <a:latin typeface="PT Sans" panose="020B0503020203020204" pitchFamily="34" charset="-52"/>
                          <a:ea typeface="PT Sans" panose="020B0503020203020204" pitchFamily="34" charset="-52"/>
                        </a:rPr>
                        <a:t>Политеха</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tc>
                <a:tc>
                  <a:txBody>
                    <a:bodyPr/>
                    <a:lstStyle/>
                    <a:p>
                      <a:pPr algn="ctr"/>
                      <a:r>
                        <a:rPr lang="ru-RU" sz="1400" dirty="0" smtClean="0">
                          <a:latin typeface="PT Sans" panose="020B0503020203020204" pitchFamily="34" charset="-52"/>
                          <a:ea typeface="PT Sans" panose="020B0503020203020204" pitchFamily="34" charset="-52"/>
                        </a:rPr>
                        <a:t>363</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tc>
                <a:extLst>
                  <a:ext uri="{0D108BD9-81ED-4DB2-BD59-A6C34878D82A}">
                    <a16:rowId xmlns:a16="http://schemas.microsoft.com/office/drawing/2014/main" val="106880947"/>
                  </a:ext>
                </a:extLst>
              </a:tr>
              <a:tr h="498565">
                <a:tc>
                  <a:txBody>
                    <a:bodyPr/>
                    <a:lstStyle/>
                    <a:p>
                      <a:r>
                        <a:rPr lang="ru-RU" sz="1400" dirty="0" smtClean="0">
                          <a:latin typeface="PT Sans" panose="020B0503020203020204" pitchFamily="34" charset="-52"/>
                          <a:ea typeface="PT Sans" panose="020B0503020203020204" pitchFamily="34" charset="-52"/>
                        </a:rPr>
                        <a:t>стипендиальный фонд</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tc>
                <a:tc>
                  <a:txBody>
                    <a:bodyPr/>
                    <a:lstStyle/>
                    <a:p>
                      <a:pPr algn="ctr"/>
                      <a:r>
                        <a:rPr lang="ru-RU" sz="1400" dirty="0" smtClean="0">
                          <a:latin typeface="PT Sans" panose="020B0503020203020204" pitchFamily="34" charset="-52"/>
                          <a:ea typeface="PT Sans" panose="020B0503020203020204" pitchFamily="34" charset="-52"/>
                        </a:rPr>
                        <a:t>3 439</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tc>
                <a:extLst>
                  <a:ext uri="{0D108BD9-81ED-4DB2-BD59-A6C34878D82A}">
                    <a16:rowId xmlns:a16="http://schemas.microsoft.com/office/drawing/2014/main" val="4154095959"/>
                  </a:ext>
                </a:extLst>
              </a:tr>
              <a:tr h="513458">
                <a:tc>
                  <a:txBody>
                    <a:bodyPr/>
                    <a:lstStyle/>
                    <a:p>
                      <a:r>
                        <a:rPr lang="ru-RU" sz="1400" dirty="0" smtClean="0">
                          <a:latin typeface="PT Sans" panose="020B0503020203020204" pitchFamily="34" charset="-52"/>
                          <a:ea typeface="PT Sans" panose="020B0503020203020204" pitchFamily="34" charset="-52"/>
                        </a:rPr>
                        <a:t>бюджетные</a:t>
                      </a:r>
                      <a:r>
                        <a:rPr lang="ru-RU" sz="1400" baseline="0" dirty="0" smtClean="0">
                          <a:latin typeface="PT Sans" panose="020B0503020203020204" pitchFamily="34" charset="-52"/>
                          <a:ea typeface="PT Sans" panose="020B0503020203020204" pitchFamily="34" charset="-52"/>
                        </a:rPr>
                        <a:t> ассигнования федерального бюджета</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tc>
                <a:tc>
                  <a:txBody>
                    <a:bodyPr/>
                    <a:lstStyle/>
                    <a:p>
                      <a:pPr algn="ctr"/>
                      <a:r>
                        <a:rPr lang="ru-RU" sz="1400" dirty="0" smtClean="0">
                          <a:latin typeface="PT Sans" panose="020B0503020203020204" pitchFamily="34" charset="-52"/>
                          <a:ea typeface="PT Sans" panose="020B0503020203020204" pitchFamily="34" charset="-52"/>
                        </a:rPr>
                        <a:t>94</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a:txBody>
                  <a:tcPr anchor="ctr"/>
                </a:tc>
                <a:extLst>
                  <a:ext uri="{0D108BD9-81ED-4DB2-BD59-A6C34878D82A}">
                    <a16:rowId xmlns:a16="http://schemas.microsoft.com/office/drawing/2014/main" val="1392107213"/>
                  </a:ext>
                </a:extLst>
              </a:tr>
            </a:tbl>
          </a:graphicData>
        </a:graphic>
      </p:graphicFrame>
      <p:sp>
        <p:nvSpPr>
          <p:cNvPr id="4" name="TextBox 3"/>
          <p:cNvSpPr txBox="1"/>
          <p:nvPr/>
        </p:nvSpPr>
        <p:spPr>
          <a:xfrm>
            <a:off x="958361" y="5545337"/>
            <a:ext cx="5266592" cy="307777"/>
          </a:xfrm>
          <a:prstGeom prst="rect">
            <a:avLst/>
          </a:prstGeom>
          <a:noFill/>
        </p:spPr>
        <p:txBody>
          <a:bodyPr wrap="square" rtlCol="0">
            <a:spAutoFit/>
          </a:bodyPr>
          <a:lstStyle/>
          <a:p>
            <a:r>
              <a:rPr lang="ru-RU" sz="1400" i="1" dirty="0" smtClean="0">
                <a:latin typeface="PT Sans" panose="020B0503020203020204" pitchFamily="34" charset="-52"/>
                <a:ea typeface="PT Sans" panose="020B0503020203020204" pitchFamily="34" charset="-52"/>
              </a:rPr>
              <a:t>*</a:t>
            </a:r>
            <a:r>
              <a:rPr lang="ru-RU" sz="1400" i="1" dirty="0" err="1" smtClean="0">
                <a:latin typeface="PT Sans" panose="020B0503020203020204" pitchFamily="34" charset="-52"/>
                <a:ea typeface="PT Sans" panose="020B0503020203020204" pitchFamily="34" charset="-52"/>
              </a:rPr>
              <a:t>Бакалавриат</a:t>
            </a:r>
            <a:r>
              <a:rPr lang="ru-RU" sz="1400" i="1" dirty="0" smtClean="0">
                <a:latin typeface="PT Sans" panose="020B0503020203020204" pitchFamily="34" charset="-52"/>
                <a:ea typeface="PT Sans" panose="020B0503020203020204" pitchFamily="34" charset="-52"/>
              </a:rPr>
              <a:t>, </a:t>
            </a:r>
            <a:r>
              <a:rPr lang="ru-RU" sz="1400" i="1" dirty="0" err="1" smtClean="0">
                <a:latin typeface="PT Sans" panose="020B0503020203020204" pitchFamily="34" charset="-52"/>
                <a:ea typeface="PT Sans" panose="020B0503020203020204" pitchFamily="34" charset="-52"/>
              </a:rPr>
              <a:t>специалитет</a:t>
            </a:r>
            <a:r>
              <a:rPr lang="ru-RU" sz="1400" i="1" dirty="0" smtClean="0">
                <a:latin typeface="PT Sans" panose="020B0503020203020204" pitchFamily="34" charset="-52"/>
                <a:ea typeface="PT Sans" panose="020B0503020203020204" pitchFamily="34" charset="-52"/>
              </a:rPr>
              <a:t>, магистратура</a:t>
            </a:r>
            <a:endParaRPr lang="ru-RU" sz="1400" i="1" dirty="0">
              <a:latin typeface="PT Sans" panose="020B0503020203020204" pitchFamily="34" charset="-52"/>
              <a:ea typeface="PT Sans" panose="020B0503020203020204" pitchFamily="34" charset="-52"/>
            </a:endParaRPr>
          </a:p>
        </p:txBody>
      </p:sp>
      <p:graphicFrame>
        <p:nvGraphicFramePr>
          <p:cNvPr id="14" name="Диаграмма 13"/>
          <p:cNvGraphicFramePr>
            <a:graphicFrameLocks/>
          </p:cNvGraphicFramePr>
          <p:nvPr>
            <p:extLst>
              <p:ext uri="{D42A27DB-BD31-4B8C-83A1-F6EECF244321}">
                <p14:modId xmlns:p14="http://schemas.microsoft.com/office/powerpoint/2010/main" val="2107332280"/>
              </p:ext>
            </p:extLst>
          </p:nvPr>
        </p:nvGraphicFramePr>
        <p:xfrm>
          <a:off x="8591549" y="2295563"/>
          <a:ext cx="3600451" cy="214131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9486900" y="1791128"/>
            <a:ext cx="2610583" cy="646331"/>
          </a:xfrm>
          <a:prstGeom prst="rect">
            <a:avLst/>
          </a:prstGeom>
          <a:noFill/>
        </p:spPr>
        <p:txBody>
          <a:bodyPr wrap="square" rtlCol="0">
            <a:spAutoFit/>
          </a:bodyPr>
          <a:lstStyle/>
          <a:p>
            <a:pPr algn="ctr"/>
            <a:r>
              <a:rPr lang="ru-RU" sz="1200" dirty="0" smtClean="0">
                <a:solidFill>
                  <a:schemeClr val="tx1">
                    <a:lumMod val="75000"/>
                    <a:lumOff val="25000"/>
                  </a:schemeClr>
                </a:solidFill>
                <a:latin typeface="PT Sans" panose="020B0503020203020204" pitchFamily="34" charset="-52"/>
                <a:ea typeface="PT Sans" panose="020B0503020203020204" pitchFamily="34" charset="-52"/>
              </a:rPr>
              <a:t>В 2021 году на бюджет поступили 68% бакалавров и 84% магистрантов</a:t>
            </a:r>
            <a:endParaRPr lang="ru-RU" sz="1200" dirty="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7" name="Прямоугольник 6"/>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9376995" y="6422728"/>
            <a:ext cx="2432110" cy="246221"/>
          </a:xfrm>
          <a:prstGeom prst="rect">
            <a:avLst/>
          </a:prstGeom>
          <a:noFill/>
        </p:spPr>
        <p:txBody>
          <a:bodyPr wrap="square" rtlCol="0">
            <a:spAutoFit/>
          </a:bodyPr>
          <a:lstStyle/>
          <a:p>
            <a:pPr algn="r"/>
            <a:r>
              <a:rPr lang="ru-RU" sz="1000" dirty="0" smtClean="0">
                <a:latin typeface="PT Sans" panose="020B0503020203020204" pitchFamily="34" charset="-52"/>
                <a:ea typeface="PT Sans" panose="020B0503020203020204" pitchFamily="34" charset="-52"/>
              </a:rPr>
              <a:t>Источник: ВПО 2021, </a:t>
            </a:r>
            <a:r>
              <a:rPr lang="ru-RU" sz="1000" dirty="0">
                <a:latin typeface="PT Sans" panose="020B0503020203020204" pitchFamily="34" charset="-52"/>
                <a:ea typeface="PT Sans" panose="020B0503020203020204" pitchFamily="34" charset="-52"/>
              </a:rPr>
              <a:t>д</a:t>
            </a:r>
            <a:r>
              <a:rPr lang="ru-RU" sz="1000" dirty="0" smtClean="0">
                <a:latin typeface="PT Sans" panose="020B0503020203020204" pitchFamily="34" charset="-52"/>
                <a:ea typeface="PT Sans" panose="020B0503020203020204" pitchFamily="34" charset="-52"/>
              </a:rPr>
              <a:t>анные сайта</a:t>
            </a:r>
            <a:endParaRPr lang="ru-RU" sz="1000" dirty="0">
              <a:latin typeface="PT Sans" panose="020B0503020203020204" pitchFamily="34" charset="-52"/>
              <a:ea typeface="PT Sans" panose="020B0503020203020204" pitchFamily="34" charset="-52"/>
            </a:endParaRPr>
          </a:p>
        </p:txBody>
      </p:sp>
      <p:graphicFrame>
        <p:nvGraphicFramePr>
          <p:cNvPr id="11" name="Диаграмма 10"/>
          <p:cNvGraphicFramePr>
            <a:graphicFrameLocks/>
          </p:cNvGraphicFramePr>
          <p:nvPr>
            <p:extLst>
              <p:ext uri="{D42A27DB-BD31-4B8C-83A1-F6EECF244321}">
                <p14:modId xmlns:p14="http://schemas.microsoft.com/office/powerpoint/2010/main" val="723101893"/>
              </p:ext>
            </p:extLst>
          </p:nvPr>
        </p:nvGraphicFramePr>
        <p:xfrm>
          <a:off x="5345725" y="2295563"/>
          <a:ext cx="3849563" cy="214131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858609" y="1756615"/>
            <a:ext cx="3232637" cy="646331"/>
          </a:xfrm>
          <a:prstGeom prst="rect">
            <a:avLst/>
          </a:prstGeom>
          <a:noFill/>
        </p:spPr>
        <p:txBody>
          <a:bodyPr wrap="square" rtlCol="0">
            <a:spAutoFit/>
          </a:bodyPr>
          <a:lstStyle/>
          <a:p>
            <a:pPr algn="ctr"/>
            <a:r>
              <a:rPr lang="ru-RU" sz="1200" dirty="0" smtClean="0">
                <a:solidFill>
                  <a:schemeClr val="tx1">
                    <a:lumMod val="75000"/>
                    <a:lumOff val="25000"/>
                  </a:schemeClr>
                </a:solidFill>
                <a:latin typeface="PT Sans" panose="020B0503020203020204" pitchFamily="34" charset="-52"/>
                <a:ea typeface="PT Sans" panose="020B0503020203020204" pitchFamily="34" charset="-52"/>
              </a:rPr>
              <a:t>330 студентов находятся на льготном обеспечении (</a:t>
            </a:r>
            <a:r>
              <a:rPr lang="ru-RU" sz="1200" dirty="0" err="1" smtClean="0">
                <a:solidFill>
                  <a:schemeClr val="tx1">
                    <a:lumMod val="75000"/>
                    <a:lumOff val="25000"/>
                  </a:schemeClr>
                </a:solidFill>
                <a:latin typeface="PT Sans" panose="020B0503020203020204" pitchFamily="34" charset="-52"/>
                <a:ea typeface="PT Sans" panose="020B0503020203020204" pitchFamily="34" charset="-52"/>
              </a:rPr>
              <a:t>бакалавриат</a:t>
            </a:r>
            <a:r>
              <a:rPr lang="ru-RU" sz="1200" dirty="0" smtClean="0">
                <a:solidFill>
                  <a:schemeClr val="tx1">
                    <a:lumMod val="75000"/>
                    <a:lumOff val="25000"/>
                  </a:schemeClr>
                </a:solidFill>
                <a:latin typeface="PT Sans" panose="020B0503020203020204" pitchFamily="34" charset="-52"/>
                <a:ea typeface="PT Sans" panose="020B0503020203020204" pitchFamily="34" charset="-52"/>
              </a:rPr>
              <a:t>, </a:t>
            </a:r>
            <a:r>
              <a:rPr lang="ru-RU" sz="1200" dirty="0" err="1" smtClean="0">
                <a:solidFill>
                  <a:schemeClr val="tx1">
                    <a:lumMod val="75000"/>
                    <a:lumOff val="25000"/>
                  </a:schemeClr>
                </a:solidFill>
                <a:latin typeface="PT Sans" panose="020B0503020203020204" pitchFamily="34" charset="-52"/>
                <a:ea typeface="PT Sans" panose="020B0503020203020204" pitchFamily="34" charset="-52"/>
              </a:rPr>
              <a:t>специалитет</a:t>
            </a:r>
            <a:r>
              <a:rPr lang="ru-RU" sz="1200" dirty="0" smtClean="0">
                <a:solidFill>
                  <a:schemeClr val="tx1">
                    <a:lumMod val="75000"/>
                    <a:lumOff val="25000"/>
                  </a:schemeClr>
                </a:solidFill>
                <a:latin typeface="PT Sans" panose="020B0503020203020204" pitchFamily="34" charset="-52"/>
                <a:ea typeface="PT Sans" panose="020B0503020203020204" pitchFamily="34" charset="-52"/>
              </a:rPr>
              <a:t>, магистратура)</a:t>
            </a:r>
            <a:endParaRPr lang="ru-RU" sz="1200" dirty="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6" name="TextBox 5"/>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Цифры и факты</a:t>
            </a:r>
            <a:endParaRPr lang="ru-RU" b="1" dirty="0">
              <a:solidFill>
                <a:schemeClr val="accent6">
                  <a:lumMod val="60000"/>
                  <a:lumOff val="40000"/>
                </a:schemeClr>
              </a:solidFill>
            </a:endParaRPr>
          </a:p>
        </p:txBody>
      </p:sp>
      <p:sp>
        <p:nvSpPr>
          <p:cNvPr id="9" name="TextBox 8"/>
          <p:cNvSpPr txBox="1"/>
          <p:nvPr/>
        </p:nvSpPr>
        <p:spPr>
          <a:xfrm>
            <a:off x="5191932" y="4726983"/>
            <a:ext cx="6905551" cy="1200329"/>
          </a:xfrm>
          <a:prstGeom prst="rect">
            <a:avLst/>
          </a:prstGeom>
          <a:noFill/>
        </p:spPr>
        <p:txBody>
          <a:bodyPr wrap="square" rtlCol="0">
            <a:spAutoFit/>
          </a:bodyPr>
          <a:lstStyle/>
          <a:p>
            <a:r>
              <a:rPr lang="ru-RU" dirty="0" smtClean="0">
                <a:latin typeface="PT Sans" panose="020B0503020203020204"/>
              </a:rPr>
              <a:t>Размеры стипендий</a:t>
            </a:r>
          </a:p>
          <a:p>
            <a:pPr marL="285750" indent="-285750">
              <a:buFont typeface="Arial" panose="020B0604020202020204" pitchFamily="34" charset="0"/>
              <a:buChar char="•"/>
            </a:pPr>
            <a:r>
              <a:rPr lang="ru-RU" dirty="0" smtClean="0">
                <a:latin typeface="PT Sans" panose="020B0503020203020204"/>
              </a:rPr>
              <a:t>Государственная академическая – 2200 р/</a:t>
            </a:r>
            <a:r>
              <a:rPr lang="ru-RU" dirty="0" err="1" smtClean="0">
                <a:latin typeface="PT Sans" panose="020B0503020203020204"/>
              </a:rPr>
              <a:t>мес</a:t>
            </a:r>
            <a:endParaRPr lang="ru-RU" dirty="0" smtClean="0">
              <a:latin typeface="PT Sans" panose="020B0503020203020204"/>
            </a:endParaRPr>
          </a:p>
          <a:p>
            <a:pPr marL="285750" indent="-285750">
              <a:buFont typeface="Arial" panose="020B0604020202020204" pitchFamily="34" charset="0"/>
              <a:buChar char="•"/>
            </a:pPr>
            <a:r>
              <a:rPr lang="ru-RU" dirty="0">
                <a:latin typeface="PT Sans" panose="020B0503020203020204"/>
              </a:rPr>
              <a:t>Государственная </a:t>
            </a:r>
            <a:r>
              <a:rPr lang="ru-RU" dirty="0" smtClean="0">
                <a:latin typeface="PT Sans" panose="020B0503020203020204"/>
              </a:rPr>
              <a:t>академическая (повышенная) – 10 000 р/</a:t>
            </a:r>
            <a:r>
              <a:rPr lang="ru-RU" dirty="0" err="1" smtClean="0">
                <a:latin typeface="PT Sans" panose="020B0503020203020204"/>
              </a:rPr>
              <a:t>мес</a:t>
            </a:r>
            <a:endParaRPr lang="ru-RU" dirty="0" smtClean="0">
              <a:latin typeface="PT Sans" panose="020B0503020203020204"/>
            </a:endParaRPr>
          </a:p>
          <a:p>
            <a:pPr marL="285750" indent="-285750">
              <a:buFont typeface="Arial" panose="020B0604020202020204" pitchFamily="34" charset="0"/>
              <a:buChar char="•"/>
            </a:pPr>
            <a:r>
              <a:rPr lang="ru-RU" dirty="0" smtClean="0">
                <a:latin typeface="PT Sans" panose="020B0503020203020204"/>
              </a:rPr>
              <a:t>Государственная социальная – 3300 р/</a:t>
            </a:r>
            <a:r>
              <a:rPr lang="ru-RU" dirty="0" err="1" smtClean="0">
                <a:latin typeface="PT Sans" panose="020B0503020203020204"/>
              </a:rPr>
              <a:t>мес</a:t>
            </a:r>
            <a:endParaRPr lang="ru-RU" dirty="0">
              <a:latin typeface="PT Sans" panose="020B0503020203020204"/>
            </a:endParaRPr>
          </a:p>
        </p:txBody>
      </p:sp>
    </p:spTree>
    <p:extLst>
      <p:ext uri="{BB962C8B-B14F-4D97-AF65-F5344CB8AC3E}">
        <p14:creationId xmlns:p14="http://schemas.microsoft.com/office/powerpoint/2010/main" val="2550440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699846" y="1327334"/>
            <a:ext cx="9829800" cy="5200650"/>
          </a:xfrm>
          <a:prstGeom prst="rect">
            <a:avLst/>
          </a:prstGeom>
        </p:spPr>
      </p:pic>
      <p:sp>
        <p:nvSpPr>
          <p:cNvPr id="3" name="Прямоугольник 2"/>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1"/>
          <p:cNvSpPr txBox="1">
            <a:spLocks/>
          </p:cNvSpPr>
          <p:nvPr/>
        </p:nvSpPr>
        <p:spPr>
          <a:xfrm>
            <a:off x="1040423" y="56734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dirty="0" smtClean="0">
                <a:solidFill>
                  <a:schemeClr val="tx1">
                    <a:lumMod val="75000"/>
                    <a:lumOff val="25000"/>
                  </a:schemeClr>
                </a:solidFill>
                <a:latin typeface="PT Sans" panose="020B0503020203020204" pitchFamily="34" charset="-52"/>
                <a:ea typeface="PT Sans" panose="020B0503020203020204" pitchFamily="34" charset="-52"/>
              </a:rPr>
              <a:t>Распределение бюджетного и квотного приема иностранных студентов и аспирантов </a:t>
            </a:r>
            <a:br>
              <a:rPr lang="ru-RU" sz="2000" dirty="0" smtClean="0">
                <a:solidFill>
                  <a:schemeClr val="tx1">
                    <a:lumMod val="75000"/>
                    <a:lumOff val="25000"/>
                  </a:schemeClr>
                </a:solidFill>
                <a:latin typeface="PT Sans" panose="020B0503020203020204" pitchFamily="34" charset="-52"/>
                <a:ea typeface="PT Sans" panose="020B0503020203020204" pitchFamily="34" charset="-52"/>
              </a:rPr>
            </a:br>
            <a:r>
              <a:rPr lang="ru-RU" sz="2000" dirty="0" smtClean="0">
                <a:solidFill>
                  <a:schemeClr val="tx1">
                    <a:lumMod val="75000"/>
                    <a:lumOff val="25000"/>
                  </a:schemeClr>
                </a:solidFill>
                <a:latin typeface="PT Sans" panose="020B0503020203020204" pitchFamily="34" charset="-52"/>
                <a:ea typeface="PT Sans" panose="020B0503020203020204" pitchFamily="34" charset="-52"/>
              </a:rPr>
              <a:t>из наименее развитых стран, 2020</a:t>
            </a:r>
            <a:endParaRPr lang="ru-RU" sz="2000" dirty="0">
              <a:solidFill>
                <a:schemeClr val="tx1">
                  <a:lumMod val="75000"/>
                  <a:lumOff val="25000"/>
                </a:schemeClr>
              </a:solidFill>
              <a:latin typeface="PT Sans" panose="020B0503020203020204" pitchFamily="34" charset="-52"/>
              <a:ea typeface="PT Sans" panose="020B0503020203020204" pitchFamily="34" charset="-52"/>
            </a:endParaRPr>
          </a:p>
        </p:txBody>
      </p:sp>
      <p:cxnSp>
        <p:nvCxnSpPr>
          <p:cNvPr id="6" name="Прямая соединительная линия 5"/>
          <p:cNvCxnSpPr/>
          <p:nvPr/>
        </p:nvCxnSpPr>
        <p:spPr>
          <a:xfrm>
            <a:off x="7587762" y="2795956"/>
            <a:ext cx="72908" cy="313779"/>
          </a:xfrm>
          <a:prstGeom prst="line">
            <a:avLst/>
          </a:prstGeom>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7264820" y="3034051"/>
            <a:ext cx="1019907" cy="369332"/>
          </a:xfrm>
          <a:prstGeom prst="rect">
            <a:avLst/>
          </a:prstGeom>
          <a:noFill/>
        </p:spPr>
        <p:txBody>
          <a:bodyPr wrap="square" rtlCol="0">
            <a:spAutoFit/>
          </a:bodyPr>
          <a:lstStyle/>
          <a:p>
            <a:pPr algn="ctr"/>
            <a:r>
              <a:rPr lang="ru-RU" sz="900" b="1" dirty="0" smtClean="0"/>
              <a:t>Афганистан</a:t>
            </a:r>
          </a:p>
          <a:p>
            <a:pPr algn="ctr"/>
            <a:r>
              <a:rPr lang="ru-RU" sz="900" dirty="0" smtClean="0"/>
              <a:t>8 чел.</a:t>
            </a:r>
            <a:endParaRPr lang="ru-RU" sz="900" dirty="0"/>
          </a:p>
        </p:txBody>
      </p:sp>
      <p:sp>
        <p:nvSpPr>
          <p:cNvPr id="10" name="TextBox 9"/>
          <p:cNvSpPr txBox="1"/>
          <p:nvPr/>
        </p:nvSpPr>
        <p:spPr>
          <a:xfrm>
            <a:off x="4688688" y="2684822"/>
            <a:ext cx="1019907" cy="369332"/>
          </a:xfrm>
          <a:prstGeom prst="rect">
            <a:avLst/>
          </a:prstGeom>
          <a:noFill/>
        </p:spPr>
        <p:txBody>
          <a:bodyPr wrap="square" rtlCol="0">
            <a:spAutoFit/>
          </a:bodyPr>
          <a:lstStyle/>
          <a:p>
            <a:pPr algn="ctr"/>
            <a:r>
              <a:rPr lang="ru-RU" sz="900" b="1" dirty="0"/>
              <a:t>А</a:t>
            </a:r>
            <a:r>
              <a:rPr lang="ru-RU" sz="900" b="1" dirty="0" smtClean="0"/>
              <a:t>лжир</a:t>
            </a:r>
          </a:p>
          <a:p>
            <a:pPr algn="ctr"/>
            <a:r>
              <a:rPr lang="ru-RU" sz="900" dirty="0"/>
              <a:t>3</a:t>
            </a:r>
            <a:r>
              <a:rPr lang="ru-RU" sz="900" dirty="0" smtClean="0"/>
              <a:t> чел.</a:t>
            </a:r>
          </a:p>
        </p:txBody>
      </p:sp>
      <p:sp>
        <p:nvSpPr>
          <p:cNvPr id="12" name="TextBox 11"/>
          <p:cNvSpPr txBox="1"/>
          <p:nvPr/>
        </p:nvSpPr>
        <p:spPr>
          <a:xfrm>
            <a:off x="5030665" y="4575810"/>
            <a:ext cx="1019907" cy="369332"/>
          </a:xfrm>
          <a:prstGeom prst="rect">
            <a:avLst/>
          </a:prstGeom>
          <a:noFill/>
        </p:spPr>
        <p:txBody>
          <a:bodyPr wrap="square" rtlCol="0">
            <a:spAutoFit/>
          </a:bodyPr>
          <a:lstStyle/>
          <a:p>
            <a:pPr algn="ctr"/>
            <a:r>
              <a:rPr lang="ru-RU" sz="900" b="1" dirty="0" smtClean="0"/>
              <a:t>Ангола</a:t>
            </a:r>
          </a:p>
          <a:p>
            <a:pPr algn="ctr"/>
            <a:r>
              <a:rPr lang="ru-RU" sz="900" dirty="0" smtClean="0"/>
              <a:t>24 чел.</a:t>
            </a:r>
            <a:endParaRPr lang="ru-RU" sz="900" dirty="0"/>
          </a:p>
        </p:txBody>
      </p:sp>
      <p:cxnSp>
        <p:nvCxnSpPr>
          <p:cNvPr id="13" name="Прямая соединительная линия 12"/>
          <p:cNvCxnSpPr/>
          <p:nvPr/>
        </p:nvCxnSpPr>
        <p:spPr>
          <a:xfrm>
            <a:off x="8370278" y="3112477"/>
            <a:ext cx="107704" cy="536331"/>
          </a:xfrm>
          <a:prstGeom prst="line">
            <a:avLst/>
          </a:prstGeom>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8097715" y="3464170"/>
            <a:ext cx="1019907" cy="369332"/>
          </a:xfrm>
          <a:prstGeom prst="rect">
            <a:avLst/>
          </a:prstGeom>
          <a:noFill/>
        </p:spPr>
        <p:txBody>
          <a:bodyPr wrap="square" rtlCol="0">
            <a:spAutoFit/>
          </a:bodyPr>
          <a:lstStyle/>
          <a:p>
            <a:r>
              <a:rPr lang="ru-RU" sz="900" b="1" dirty="0" smtClean="0"/>
              <a:t>Бангладеш</a:t>
            </a:r>
          </a:p>
          <a:p>
            <a:r>
              <a:rPr lang="ru-RU" sz="900" dirty="0" smtClean="0"/>
              <a:t>2 чел.</a:t>
            </a:r>
            <a:endParaRPr lang="ru-RU" sz="900" dirty="0"/>
          </a:p>
        </p:txBody>
      </p:sp>
      <p:sp>
        <p:nvSpPr>
          <p:cNvPr id="17" name="TextBox 16"/>
          <p:cNvSpPr txBox="1"/>
          <p:nvPr/>
        </p:nvSpPr>
        <p:spPr>
          <a:xfrm>
            <a:off x="2598126" y="4529163"/>
            <a:ext cx="1019907" cy="369332"/>
          </a:xfrm>
          <a:prstGeom prst="rect">
            <a:avLst/>
          </a:prstGeom>
          <a:noFill/>
        </p:spPr>
        <p:txBody>
          <a:bodyPr wrap="square" rtlCol="0">
            <a:spAutoFit/>
          </a:bodyPr>
          <a:lstStyle/>
          <a:p>
            <a:pPr algn="ctr"/>
            <a:r>
              <a:rPr lang="ru-RU" sz="900" b="1" dirty="0" smtClean="0"/>
              <a:t>Боливия</a:t>
            </a:r>
          </a:p>
          <a:p>
            <a:pPr algn="ctr"/>
            <a:r>
              <a:rPr lang="ru-RU" sz="900" dirty="0" smtClean="0"/>
              <a:t>2 чел.</a:t>
            </a:r>
            <a:endParaRPr lang="ru-RU" sz="900" dirty="0"/>
          </a:p>
        </p:txBody>
      </p:sp>
      <p:sp>
        <p:nvSpPr>
          <p:cNvPr id="21" name="TextBox 20"/>
          <p:cNvSpPr txBox="1"/>
          <p:nvPr/>
        </p:nvSpPr>
        <p:spPr>
          <a:xfrm>
            <a:off x="6975970" y="4085201"/>
            <a:ext cx="1019907" cy="369332"/>
          </a:xfrm>
          <a:prstGeom prst="rect">
            <a:avLst/>
          </a:prstGeom>
          <a:noFill/>
        </p:spPr>
        <p:txBody>
          <a:bodyPr wrap="square" rtlCol="0">
            <a:spAutoFit/>
          </a:bodyPr>
          <a:lstStyle/>
          <a:p>
            <a:pPr algn="ctr"/>
            <a:r>
              <a:rPr lang="ru-RU" sz="900" b="1" dirty="0" smtClean="0"/>
              <a:t>Бурунди</a:t>
            </a:r>
          </a:p>
          <a:p>
            <a:pPr algn="ctr"/>
            <a:r>
              <a:rPr lang="ru-RU" sz="900" dirty="0" smtClean="0"/>
              <a:t>1 чел.</a:t>
            </a:r>
            <a:endParaRPr lang="ru-RU" sz="900" dirty="0"/>
          </a:p>
        </p:txBody>
      </p:sp>
      <p:sp>
        <p:nvSpPr>
          <p:cNvPr id="23" name="TextBox 22"/>
          <p:cNvSpPr txBox="1"/>
          <p:nvPr/>
        </p:nvSpPr>
        <p:spPr>
          <a:xfrm>
            <a:off x="9117621" y="3315431"/>
            <a:ext cx="1019907" cy="369332"/>
          </a:xfrm>
          <a:prstGeom prst="rect">
            <a:avLst/>
          </a:prstGeom>
          <a:noFill/>
        </p:spPr>
        <p:txBody>
          <a:bodyPr wrap="square" rtlCol="0">
            <a:spAutoFit/>
          </a:bodyPr>
          <a:lstStyle/>
          <a:p>
            <a:pPr algn="ctr"/>
            <a:r>
              <a:rPr lang="ru-RU" sz="900" b="1" dirty="0" smtClean="0"/>
              <a:t>Камбоджа </a:t>
            </a:r>
          </a:p>
          <a:p>
            <a:pPr algn="ctr"/>
            <a:r>
              <a:rPr lang="ru-RU" sz="900" dirty="0" smtClean="0"/>
              <a:t>2 чел.</a:t>
            </a:r>
            <a:endParaRPr lang="ru-RU" sz="900" dirty="0"/>
          </a:p>
        </p:txBody>
      </p:sp>
      <p:sp>
        <p:nvSpPr>
          <p:cNvPr id="25" name="TextBox 24"/>
          <p:cNvSpPr txBox="1"/>
          <p:nvPr/>
        </p:nvSpPr>
        <p:spPr>
          <a:xfrm>
            <a:off x="4978275" y="3798762"/>
            <a:ext cx="1019907" cy="369332"/>
          </a:xfrm>
          <a:prstGeom prst="rect">
            <a:avLst/>
          </a:prstGeom>
          <a:noFill/>
        </p:spPr>
        <p:txBody>
          <a:bodyPr wrap="square" rtlCol="0">
            <a:spAutoFit/>
          </a:bodyPr>
          <a:lstStyle/>
          <a:p>
            <a:pPr algn="ctr"/>
            <a:r>
              <a:rPr lang="ru-RU" sz="900" b="1" dirty="0" smtClean="0"/>
              <a:t>Камерун</a:t>
            </a:r>
          </a:p>
          <a:p>
            <a:pPr algn="ctr"/>
            <a:r>
              <a:rPr lang="ru-RU" sz="900" dirty="0" smtClean="0"/>
              <a:t>2 чел.</a:t>
            </a:r>
            <a:endParaRPr lang="ru-RU" sz="900" dirty="0"/>
          </a:p>
        </p:txBody>
      </p:sp>
      <p:cxnSp>
        <p:nvCxnSpPr>
          <p:cNvPr id="26" name="Прямая соединительная линия 25"/>
          <p:cNvCxnSpPr/>
          <p:nvPr/>
        </p:nvCxnSpPr>
        <p:spPr>
          <a:xfrm flipH="1">
            <a:off x="8203230" y="3775274"/>
            <a:ext cx="1" cy="231853"/>
          </a:xfrm>
          <a:prstGeom prst="line">
            <a:avLst/>
          </a:prstGeom>
        </p:spPr>
        <p:style>
          <a:lnRef idx="1">
            <a:schemeClr val="accent3"/>
          </a:lnRef>
          <a:fillRef idx="0">
            <a:schemeClr val="accent3"/>
          </a:fillRef>
          <a:effectRef idx="0">
            <a:schemeClr val="accent3"/>
          </a:effectRef>
          <a:fontRef idx="minor">
            <a:schemeClr val="tx1"/>
          </a:fontRef>
        </p:style>
      </p:cxnSp>
      <p:sp>
        <p:nvSpPr>
          <p:cNvPr id="29" name="TextBox 28"/>
          <p:cNvSpPr txBox="1"/>
          <p:nvPr/>
        </p:nvSpPr>
        <p:spPr>
          <a:xfrm>
            <a:off x="7851532" y="3912577"/>
            <a:ext cx="765296" cy="369332"/>
          </a:xfrm>
          <a:prstGeom prst="rect">
            <a:avLst/>
          </a:prstGeom>
          <a:noFill/>
        </p:spPr>
        <p:txBody>
          <a:bodyPr wrap="square" rtlCol="0">
            <a:spAutoFit/>
          </a:bodyPr>
          <a:lstStyle/>
          <a:p>
            <a:pPr algn="ctr"/>
            <a:r>
              <a:rPr lang="ru-RU" sz="900" b="1" dirty="0" smtClean="0"/>
              <a:t>Шри-Ланка</a:t>
            </a:r>
          </a:p>
          <a:p>
            <a:pPr algn="ctr"/>
            <a:r>
              <a:rPr lang="ru-RU" sz="900" dirty="0"/>
              <a:t>4</a:t>
            </a:r>
            <a:r>
              <a:rPr lang="ru-RU" sz="900" dirty="0" smtClean="0"/>
              <a:t> чел.</a:t>
            </a:r>
          </a:p>
        </p:txBody>
      </p:sp>
      <p:sp>
        <p:nvSpPr>
          <p:cNvPr id="31" name="TextBox 30"/>
          <p:cNvSpPr txBox="1"/>
          <p:nvPr/>
        </p:nvSpPr>
        <p:spPr>
          <a:xfrm>
            <a:off x="5449032" y="3890345"/>
            <a:ext cx="867145" cy="369332"/>
          </a:xfrm>
          <a:prstGeom prst="rect">
            <a:avLst/>
          </a:prstGeom>
          <a:noFill/>
        </p:spPr>
        <p:txBody>
          <a:bodyPr wrap="square" rtlCol="0">
            <a:spAutoFit/>
          </a:bodyPr>
          <a:lstStyle/>
          <a:p>
            <a:pPr algn="ctr"/>
            <a:r>
              <a:rPr lang="ru-RU" sz="900" b="1" dirty="0" smtClean="0"/>
              <a:t>Конго</a:t>
            </a:r>
          </a:p>
          <a:p>
            <a:pPr algn="ctr"/>
            <a:r>
              <a:rPr lang="ru-RU" sz="900" dirty="0"/>
              <a:t>4</a:t>
            </a:r>
            <a:r>
              <a:rPr lang="ru-RU" sz="900" dirty="0" smtClean="0"/>
              <a:t> чел.</a:t>
            </a:r>
            <a:endParaRPr lang="ru-RU" sz="900" dirty="0"/>
          </a:p>
        </p:txBody>
      </p:sp>
      <p:sp>
        <p:nvSpPr>
          <p:cNvPr id="33" name="TextBox 32"/>
          <p:cNvSpPr txBox="1"/>
          <p:nvPr/>
        </p:nvSpPr>
        <p:spPr>
          <a:xfrm>
            <a:off x="5160729" y="4184205"/>
            <a:ext cx="1019907" cy="369332"/>
          </a:xfrm>
          <a:prstGeom prst="rect">
            <a:avLst/>
          </a:prstGeom>
          <a:noFill/>
        </p:spPr>
        <p:txBody>
          <a:bodyPr wrap="square" rtlCol="0">
            <a:spAutoFit/>
          </a:bodyPr>
          <a:lstStyle/>
          <a:p>
            <a:pPr algn="ctr"/>
            <a:r>
              <a:rPr lang="ru-RU" sz="900" b="1" dirty="0" smtClean="0"/>
              <a:t>ДР Конго</a:t>
            </a:r>
          </a:p>
          <a:p>
            <a:pPr algn="ctr"/>
            <a:r>
              <a:rPr lang="ru-RU" sz="900" dirty="0" smtClean="0"/>
              <a:t>5 чел.</a:t>
            </a:r>
            <a:endParaRPr lang="ru-RU" sz="900" dirty="0"/>
          </a:p>
        </p:txBody>
      </p:sp>
      <p:cxnSp>
        <p:nvCxnSpPr>
          <p:cNvPr id="34" name="Прямая соединительная линия 33"/>
          <p:cNvCxnSpPr/>
          <p:nvPr/>
        </p:nvCxnSpPr>
        <p:spPr>
          <a:xfrm>
            <a:off x="5030665" y="3551492"/>
            <a:ext cx="883624" cy="155895"/>
          </a:xfrm>
          <a:prstGeom prst="line">
            <a:avLst/>
          </a:prstGeom>
        </p:spPr>
        <p:style>
          <a:lnRef idx="1">
            <a:schemeClr val="accent3"/>
          </a:lnRef>
          <a:fillRef idx="0">
            <a:schemeClr val="accent3"/>
          </a:fillRef>
          <a:effectRef idx="0">
            <a:schemeClr val="accent3"/>
          </a:effectRef>
          <a:fontRef idx="minor">
            <a:schemeClr val="tx1"/>
          </a:fontRef>
        </p:style>
      </p:cxnSp>
      <p:sp>
        <p:nvSpPr>
          <p:cNvPr id="36" name="TextBox 35"/>
          <p:cNvSpPr txBox="1"/>
          <p:nvPr/>
        </p:nvSpPr>
        <p:spPr>
          <a:xfrm>
            <a:off x="4362814" y="3297576"/>
            <a:ext cx="1019907" cy="369332"/>
          </a:xfrm>
          <a:prstGeom prst="rect">
            <a:avLst/>
          </a:prstGeom>
          <a:noFill/>
        </p:spPr>
        <p:txBody>
          <a:bodyPr wrap="square" rtlCol="0">
            <a:spAutoFit/>
          </a:bodyPr>
          <a:lstStyle/>
          <a:p>
            <a:pPr algn="ctr"/>
            <a:r>
              <a:rPr lang="ru-RU" sz="900" b="1" dirty="0" smtClean="0"/>
              <a:t>Бенин</a:t>
            </a:r>
          </a:p>
          <a:p>
            <a:pPr algn="ctr"/>
            <a:r>
              <a:rPr lang="ru-RU" sz="900" dirty="0"/>
              <a:t>3</a:t>
            </a:r>
            <a:r>
              <a:rPr lang="ru-RU" sz="900" dirty="0" smtClean="0"/>
              <a:t> чел.</a:t>
            </a:r>
          </a:p>
        </p:txBody>
      </p:sp>
      <p:sp>
        <p:nvSpPr>
          <p:cNvPr id="38" name="TextBox 37"/>
          <p:cNvSpPr txBox="1"/>
          <p:nvPr/>
        </p:nvSpPr>
        <p:spPr>
          <a:xfrm>
            <a:off x="2048605" y="3318453"/>
            <a:ext cx="1019907" cy="369332"/>
          </a:xfrm>
          <a:prstGeom prst="rect">
            <a:avLst/>
          </a:prstGeom>
          <a:noFill/>
        </p:spPr>
        <p:txBody>
          <a:bodyPr wrap="square" rtlCol="0">
            <a:spAutoFit/>
          </a:bodyPr>
          <a:lstStyle/>
          <a:p>
            <a:pPr algn="ctr"/>
            <a:r>
              <a:rPr lang="ru-RU" sz="900" b="1" dirty="0" smtClean="0"/>
              <a:t>Эль-Сальвадор</a:t>
            </a:r>
          </a:p>
          <a:p>
            <a:pPr algn="ctr"/>
            <a:r>
              <a:rPr lang="ru-RU" sz="900" dirty="0"/>
              <a:t>1</a:t>
            </a:r>
            <a:r>
              <a:rPr lang="ru-RU" sz="900" dirty="0" smtClean="0"/>
              <a:t> чел.</a:t>
            </a:r>
            <a:endParaRPr lang="ru-RU" sz="900" dirty="0"/>
          </a:p>
        </p:txBody>
      </p:sp>
      <p:cxnSp>
        <p:nvCxnSpPr>
          <p:cNvPr id="9" name="Прямая соединительная линия 8"/>
          <p:cNvCxnSpPr/>
          <p:nvPr/>
        </p:nvCxnSpPr>
        <p:spPr>
          <a:xfrm>
            <a:off x="3398225" y="4680745"/>
            <a:ext cx="51874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Прямая соединительная линия 34"/>
          <p:cNvCxnSpPr/>
          <p:nvPr/>
        </p:nvCxnSpPr>
        <p:spPr>
          <a:xfrm>
            <a:off x="2782762" y="3496714"/>
            <a:ext cx="51874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Прямая соединительная линия 38"/>
          <p:cNvCxnSpPr/>
          <p:nvPr/>
        </p:nvCxnSpPr>
        <p:spPr>
          <a:xfrm>
            <a:off x="5329967" y="2951591"/>
            <a:ext cx="51874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Прямая соединительная линия 39"/>
          <p:cNvCxnSpPr/>
          <p:nvPr/>
        </p:nvCxnSpPr>
        <p:spPr>
          <a:xfrm>
            <a:off x="5710247" y="3912883"/>
            <a:ext cx="51874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Прямая соединительная линия 40"/>
          <p:cNvCxnSpPr/>
          <p:nvPr/>
        </p:nvCxnSpPr>
        <p:spPr>
          <a:xfrm>
            <a:off x="5801102" y="4065283"/>
            <a:ext cx="51874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Прямая соединительная линия 41"/>
          <p:cNvCxnSpPr/>
          <p:nvPr/>
        </p:nvCxnSpPr>
        <p:spPr>
          <a:xfrm>
            <a:off x="5883163" y="4331980"/>
            <a:ext cx="51874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Прямая соединительная линия 42"/>
          <p:cNvCxnSpPr/>
          <p:nvPr/>
        </p:nvCxnSpPr>
        <p:spPr>
          <a:xfrm>
            <a:off x="5789378" y="4695398"/>
            <a:ext cx="51874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Прямая соединительная линия 43"/>
          <p:cNvCxnSpPr/>
          <p:nvPr/>
        </p:nvCxnSpPr>
        <p:spPr>
          <a:xfrm>
            <a:off x="6782531" y="4945142"/>
            <a:ext cx="163574" cy="251112"/>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Прямая соединительная линия 44"/>
          <p:cNvCxnSpPr/>
          <p:nvPr/>
        </p:nvCxnSpPr>
        <p:spPr>
          <a:xfrm>
            <a:off x="6689479" y="4203005"/>
            <a:ext cx="51874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Прямая соединительная линия 45"/>
          <p:cNvCxnSpPr/>
          <p:nvPr/>
        </p:nvCxnSpPr>
        <p:spPr>
          <a:xfrm>
            <a:off x="8858248" y="3512747"/>
            <a:ext cx="51874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Прямая соединительная линия 46"/>
          <p:cNvCxnSpPr/>
          <p:nvPr/>
        </p:nvCxnSpPr>
        <p:spPr>
          <a:xfrm>
            <a:off x="6989882" y="3799827"/>
            <a:ext cx="294914" cy="112750"/>
          </a:xfrm>
          <a:prstGeom prst="line">
            <a:avLst/>
          </a:prstGeom>
        </p:spPr>
        <p:style>
          <a:lnRef idx="1">
            <a:schemeClr val="accent3"/>
          </a:lnRef>
          <a:fillRef idx="0">
            <a:schemeClr val="accent3"/>
          </a:fillRef>
          <a:effectRef idx="0">
            <a:schemeClr val="accent3"/>
          </a:effectRef>
          <a:fontRef idx="minor">
            <a:schemeClr val="tx1"/>
          </a:fontRef>
        </p:style>
      </p:cxnSp>
      <p:sp>
        <p:nvSpPr>
          <p:cNvPr id="48" name="TextBox 47"/>
          <p:cNvSpPr txBox="1"/>
          <p:nvPr/>
        </p:nvSpPr>
        <p:spPr>
          <a:xfrm>
            <a:off x="6952522" y="3804537"/>
            <a:ext cx="1019907" cy="369332"/>
          </a:xfrm>
          <a:prstGeom prst="rect">
            <a:avLst/>
          </a:prstGeom>
          <a:noFill/>
        </p:spPr>
        <p:txBody>
          <a:bodyPr wrap="square" rtlCol="0">
            <a:spAutoFit/>
          </a:bodyPr>
          <a:lstStyle/>
          <a:p>
            <a:pPr algn="ctr"/>
            <a:r>
              <a:rPr lang="ru-RU" sz="900" b="1" dirty="0" smtClean="0"/>
              <a:t>Эфиопия</a:t>
            </a:r>
          </a:p>
          <a:p>
            <a:pPr algn="ctr"/>
            <a:r>
              <a:rPr lang="ru-RU" sz="900" dirty="0"/>
              <a:t>3</a:t>
            </a:r>
            <a:r>
              <a:rPr lang="ru-RU" sz="900" dirty="0" smtClean="0"/>
              <a:t> чел.</a:t>
            </a:r>
            <a:endParaRPr lang="ru-RU" sz="900" dirty="0"/>
          </a:p>
        </p:txBody>
      </p:sp>
      <p:cxnSp>
        <p:nvCxnSpPr>
          <p:cNvPr id="49" name="Прямая соединительная линия 48"/>
          <p:cNvCxnSpPr/>
          <p:nvPr/>
        </p:nvCxnSpPr>
        <p:spPr>
          <a:xfrm>
            <a:off x="6952152" y="3437103"/>
            <a:ext cx="516918" cy="273583"/>
          </a:xfrm>
          <a:prstGeom prst="line">
            <a:avLst/>
          </a:prstGeom>
        </p:spPr>
        <p:style>
          <a:lnRef idx="1">
            <a:schemeClr val="accent3"/>
          </a:lnRef>
          <a:fillRef idx="0">
            <a:schemeClr val="accent3"/>
          </a:fillRef>
          <a:effectRef idx="0">
            <a:schemeClr val="accent3"/>
          </a:effectRef>
          <a:fontRef idx="minor">
            <a:schemeClr val="tx1"/>
          </a:fontRef>
        </p:style>
      </p:cxnSp>
      <p:sp>
        <p:nvSpPr>
          <p:cNvPr id="51" name="TextBox 50"/>
          <p:cNvSpPr txBox="1"/>
          <p:nvPr/>
        </p:nvSpPr>
        <p:spPr>
          <a:xfrm>
            <a:off x="7140547" y="3536934"/>
            <a:ext cx="1019907" cy="369332"/>
          </a:xfrm>
          <a:prstGeom prst="rect">
            <a:avLst/>
          </a:prstGeom>
          <a:noFill/>
        </p:spPr>
        <p:txBody>
          <a:bodyPr wrap="square" rtlCol="0">
            <a:spAutoFit/>
          </a:bodyPr>
          <a:lstStyle/>
          <a:p>
            <a:pPr algn="ctr"/>
            <a:r>
              <a:rPr lang="ru-RU" sz="900" b="1" dirty="0" smtClean="0"/>
              <a:t>Эритрея</a:t>
            </a:r>
          </a:p>
          <a:p>
            <a:pPr algn="ctr"/>
            <a:r>
              <a:rPr lang="ru-RU" sz="900" dirty="0" smtClean="0"/>
              <a:t>6 чел.</a:t>
            </a:r>
            <a:endParaRPr lang="ru-RU" sz="900" dirty="0"/>
          </a:p>
        </p:txBody>
      </p:sp>
      <p:cxnSp>
        <p:nvCxnSpPr>
          <p:cNvPr id="52" name="Прямая соединительная линия 51"/>
          <p:cNvCxnSpPr/>
          <p:nvPr/>
        </p:nvCxnSpPr>
        <p:spPr>
          <a:xfrm>
            <a:off x="6421687" y="2795956"/>
            <a:ext cx="396000" cy="0"/>
          </a:xfrm>
          <a:prstGeom prst="line">
            <a:avLst/>
          </a:prstGeom>
        </p:spPr>
        <p:style>
          <a:lnRef idx="1">
            <a:schemeClr val="accent3"/>
          </a:lnRef>
          <a:fillRef idx="0">
            <a:schemeClr val="accent3"/>
          </a:fillRef>
          <a:effectRef idx="0">
            <a:schemeClr val="accent3"/>
          </a:effectRef>
          <a:fontRef idx="minor">
            <a:schemeClr val="tx1"/>
          </a:fontRef>
        </p:style>
      </p:cxnSp>
      <p:sp>
        <p:nvSpPr>
          <p:cNvPr id="53" name="TextBox 52"/>
          <p:cNvSpPr txBox="1"/>
          <p:nvPr/>
        </p:nvSpPr>
        <p:spPr>
          <a:xfrm>
            <a:off x="5792303" y="2590682"/>
            <a:ext cx="1019907" cy="369332"/>
          </a:xfrm>
          <a:prstGeom prst="rect">
            <a:avLst/>
          </a:prstGeom>
          <a:noFill/>
        </p:spPr>
        <p:txBody>
          <a:bodyPr wrap="square" rtlCol="0">
            <a:spAutoFit/>
          </a:bodyPr>
          <a:lstStyle/>
          <a:p>
            <a:pPr algn="ctr"/>
            <a:r>
              <a:rPr lang="ru-RU" sz="900" b="1" dirty="0" smtClean="0"/>
              <a:t>Палестина</a:t>
            </a:r>
          </a:p>
          <a:p>
            <a:pPr algn="ctr"/>
            <a:r>
              <a:rPr lang="ru-RU" sz="900" dirty="0"/>
              <a:t>5</a:t>
            </a:r>
            <a:r>
              <a:rPr lang="ru-RU" sz="900" dirty="0" smtClean="0"/>
              <a:t> чел.</a:t>
            </a:r>
            <a:endParaRPr lang="ru-RU" sz="900" dirty="0"/>
          </a:p>
        </p:txBody>
      </p:sp>
      <p:cxnSp>
        <p:nvCxnSpPr>
          <p:cNvPr id="54" name="Прямая соединительная линия 53"/>
          <p:cNvCxnSpPr/>
          <p:nvPr/>
        </p:nvCxnSpPr>
        <p:spPr>
          <a:xfrm>
            <a:off x="5270631" y="3775274"/>
            <a:ext cx="518747" cy="0"/>
          </a:xfrm>
          <a:prstGeom prst="line">
            <a:avLst/>
          </a:prstGeom>
        </p:spPr>
        <p:style>
          <a:lnRef idx="1">
            <a:schemeClr val="accent3"/>
          </a:lnRef>
          <a:fillRef idx="0">
            <a:schemeClr val="accent3"/>
          </a:fillRef>
          <a:effectRef idx="0">
            <a:schemeClr val="accent3"/>
          </a:effectRef>
          <a:fontRef idx="minor">
            <a:schemeClr val="tx1"/>
          </a:fontRef>
        </p:style>
      </p:cxnSp>
      <p:sp>
        <p:nvSpPr>
          <p:cNvPr id="55" name="TextBox 54"/>
          <p:cNvSpPr txBox="1"/>
          <p:nvPr/>
        </p:nvSpPr>
        <p:spPr>
          <a:xfrm>
            <a:off x="4630254" y="3564232"/>
            <a:ext cx="1019907" cy="369332"/>
          </a:xfrm>
          <a:prstGeom prst="rect">
            <a:avLst/>
          </a:prstGeom>
          <a:noFill/>
        </p:spPr>
        <p:txBody>
          <a:bodyPr wrap="square" rtlCol="0">
            <a:spAutoFit/>
          </a:bodyPr>
          <a:lstStyle/>
          <a:p>
            <a:pPr algn="ctr"/>
            <a:r>
              <a:rPr lang="ru-RU" sz="900" b="1" dirty="0" smtClean="0"/>
              <a:t>Гана</a:t>
            </a:r>
          </a:p>
          <a:p>
            <a:pPr algn="ctr"/>
            <a:r>
              <a:rPr lang="ru-RU" sz="900" dirty="0" smtClean="0"/>
              <a:t>1 чел.</a:t>
            </a:r>
          </a:p>
        </p:txBody>
      </p:sp>
      <p:cxnSp>
        <p:nvCxnSpPr>
          <p:cNvPr id="56" name="Прямая соединительная линия 55"/>
          <p:cNvCxnSpPr/>
          <p:nvPr/>
        </p:nvCxnSpPr>
        <p:spPr>
          <a:xfrm>
            <a:off x="5030665" y="3315431"/>
            <a:ext cx="499339" cy="293068"/>
          </a:xfrm>
          <a:prstGeom prst="line">
            <a:avLst/>
          </a:prstGeom>
        </p:spPr>
        <p:style>
          <a:lnRef idx="1">
            <a:schemeClr val="accent3"/>
          </a:lnRef>
          <a:fillRef idx="0">
            <a:schemeClr val="accent3"/>
          </a:fillRef>
          <a:effectRef idx="0">
            <a:schemeClr val="accent3"/>
          </a:effectRef>
          <a:fontRef idx="minor">
            <a:schemeClr val="tx1"/>
          </a:fontRef>
        </p:style>
      </p:cxnSp>
      <p:sp>
        <p:nvSpPr>
          <p:cNvPr id="58" name="TextBox 57"/>
          <p:cNvSpPr txBox="1"/>
          <p:nvPr/>
        </p:nvSpPr>
        <p:spPr>
          <a:xfrm>
            <a:off x="4479878" y="2995457"/>
            <a:ext cx="1019907" cy="369332"/>
          </a:xfrm>
          <a:prstGeom prst="rect">
            <a:avLst/>
          </a:prstGeom>
          <a:noFill/>
        </p:spPr>
        <p:txBody>
          <a:bodyPr wrap="square" rtlCol="0">
            <a:spAutoFit/>
          </a:bodyPr>
          <a:lstStyle/>
          <a:p>
            <a:pPr algn="ctr"/>
            <a:r>
              <a:rPr lang="ru-RU" sz="900" b="1" dirty="0" smtClean="0"/>
              <a:t>Гвинея</a:t>
            </a:r>
          </a:p>
          <a:p>
            <a:pPr algn="ctr"/>
            <a:r>
              <a:rPr lang="ru-RU" sz="900" dirty="0" smtClean="0"/>
              <a:t>4 чел.</a:t>
            </a:r>
          </a:p>
        </p:txBody>
      </p:sp>
      <p:cxnSp>
        <p:nvCxnSpPr>
          <p:cNvPr id="59" name="Прямая соединительная линия 58"/>
          <p:cNvCxnSpPr/>
          <p:nvPr/>
        </p:nvCxnSpPr>
        <p:spPr>
          <a:xfrm flipV="1">
            <a:off x="3172565" y="3449015"/>
            <a:ext cx="225660" cy="229770"/>
          </a:xfrm>
          <a:prstGeom prst="line">
            <a:avLst/>
          </a:prstGeom>
        </p:spPr>
        <p:style>
          <a:lnRef idx="1">
            <a:schemeClr val="accent3"/>
          </a:lnRef>
          <a:fillRef idx="0">
            <a:schemeClr val="accent3"/>
          </a:fillRef>
          <a:effectRef idx="0">
            <a:schemeClr val="accent3"/>
          </a:effectRef>
          <a:fontRef idx="minor">
            <a:schemeClr val="tx1"/>
          </a:fontRef>
        </p:style>
      </p:cxnSp>
      <p:sp>
        <p:nvSpPr>
          <p:cNvPr id="62" name="TextBox 61"/>
          <p:cNvSpPr txBox="1"/>
          <p:nvPr/>
        </p:nvSpPr>
        <p:spPr>
          <a:xfrm>
            <a:off x="2508011" y="3611994"/>
            <a:ext cx="1019907" cy="369332"/>
          </a:xfrm>
          <a:prstGeom prst="rect">
            <a:avLst/>
          </a:prstGeom>
          <a:noFill/>
        </p:spPr>
        <p:txBody>
          <a:bodyPr wrap="square" rtlCol="0">
            <a:spAutoFit/>
          </a:bodyPr>
          <a:lstStyle/>
          <a:p>
            <a:pPr algn="ctr"/>
            <a:r>
              <a:rPr lang="ru-RU" sz="900" b="1" dirty="0" smtClean="0"/>
              <a:t>Гондурас</a:t>
            </a:r>
          </a:p>
          <a:p>
            <a:pPr algn="ctr"/>
            <a:r>
              <a:rPr lang="ru-RU" sz="900" dirty="0" smtClean="0"/>
              <a:t>1 чел.</a:t>
            </a:r>
            <a:endParaRPr lang="ru-RU" sz="900" dirty="0"/>
          </a:p>
        </p:txBody>
      </p:sp>
      <p:cxnSp>
        <p:nvCxnSpPr>
          <p:cNvPr id="63" name="Прямая соединительная линия 62"/>
          <p:cNvCxnSpPr/>
          <p:nvPr/>
        </p:nvCxnSpPr>
        <p:spPr>
          <a:xfrm flipH="1">
            <a:off x="7881438" y="3444189"/>
            <a:ext cx="165177" cy="752953"/>
          </a:xfrm>
          <a:prstGeom prst="line">
            <a:avLst/>
          </a:prstGeom>
        </p:spPr>
        <p:style>
          <a:lnRef idx="1">
            <a:schemeClr val="accent3"/>
          </a:lnRef>
          <a:fillRef idx="0">
            <a:schemeClr val="accent3"/>
          </a:fillRef>
          <a:effectRef idx="0">
            <a:schemeClr val="accent3"/>
          </a:effectRef>
          <a:fontRef idx="minor">
            <a:schemeClr val="tx1"/>
          </a:fontRef>
        </p:style>
      </p:cxnSp>
      <p:sp>
        <p:nvSpPr>
          <p:cNvPr id="65" name="TextBox 64"/>
          <p:cNvSpPr txBox="1"/>
          <p:nvPr/>
        </p:nvSpPr>
        <p:spPr>
          <a:xfrm>
            <a:off x="7519997" y="4216198"/>
            <a:ext cx="765296" cy="369332"/>
          </a:xfrm>
          <a:prstGeom prst="rect">
            <a:avLst/>
          </a:prstGeom>
          <a:noFill/>
        </p:spPr>
        <p:txBody>
          <a:bodyPr wrap="square" rtlCol="0">
            <a:spAutoFit/>
          </a:bodyPr>
          <a:lstStyle/>
          <a:p>
            <a:pPr algn="ctr"/>
            <a:r>
              <a:rPr lang="ru-RU" sz="900" b="1" dirty="0" smtClean="0"/>
              <a:t>Индия</a:t>
            </a:r>
          </a:p>
          <a:p>
            <a:pPr algn="ctr"/>
            <a:r>
              <a:rPr lang="ru-RU" sz="900" dirty="0" smtClean="0"/>
              <a:t>8 чел.</a:t>
            </a:r>
          </a:p>
        </p:txBody>
      </p:sp>
      <p:cxnSp>
        <p:nvCxnSpPr>
          <p:cNvPr id="66" name="Прямая соединительная линия 65"/>
          <p:cNvCxnSpPr/>
          <p:nvPr/>
        </p:nvCxnSpPr>
        <p:spPr>
          <a:xfrm flipV="1">
            <a:off x="9441468" y="3856202"/>
            <a:ext cx="590555" cy="216628"/>
          </a:xfrm>
          <a:prstGeom prst="line">
            <a:avLst/>
          </a:prstGeom>
        </p:spPr>
        <p:style>
          <a:lnRef idx="1">
            <a:schemeClr val="accent3"/>
          </a:lnRef>
          <a:fillRef idx="0">
            <a:schemeClr val="accent3"/>
          </a:fillRef>
          <a:effectRef idx="0">
            <a:schemeClr val="accent3"/>
          </a:effectRef>
          <a:fontRef idx="minor">
            <a:schemeClr val="tx1"/>
          </a:fontRef>
        </p:style>
      </p:cxnSp>
      <p:sp>
        <p:nvSpPr>
          <p:cNvPr id="68" name="TextBox 67"/>
          <p:cNvSpPr txBox="1"/>
          <p:nvPr/>
        </p:nvSpPr>
        <p:spPr>
          <a:xfrm>
            <a:off x="9776676" y="3633680"/>
            <a:ext cx="1019907" cy="369332"/>
          </a:xfrm>
          <a:prstGeom prst="rect">
            <a:avLst/>
          </a:prstGeom>
          <a:noFill/>
        </p:spPr>
        <p:txBody>
          <a:bodyPr wrap="square" rtlCol="0">
            <a:spAutoFit/>
          </a:bodyPr>
          <a:lstStyle/>
          <a:p>
            <a:pPr algn="ctr"/>
            <a:r>
              <a:rPr lang="ru-RU" sz="900" b="1" dirty="0" smtClean="0"/>
              <a:t>Индонезия </a:t>
            </a:r>
          </a:p>
          <a:p>
            <a:pPr algn="ctr"/>
            <a:r>
              <a:rPr lang="ru-RU" sz="900" dirty="0"/>
              <a:t>8</a:t>
            </a:r>
            <a:r>
              <a:rPr lang="ru-RU" sz="900" dirty="0" smtClean="0"/>
              <a:t> чел.</a:t>
            </a:r>
            <a:endParaRPr lang="ru-RU" sz="900" dirty="0"/>
          </a:p>
        </p:txBody>
      </p:sp>
      <p:cxnSp>
        <p:nvCxnSpPr>
          <p:cNvPr id="69" name="Прямая соединительная линия 68"/>
          <p:cNvCxnSpPr/>
          <p:nvPr/>
        </p:nvCxnSpPr>
        <p:spPr>
          <a:xfrm>
            <a:off x="7173241" y="2549496"/>
            <a:ext cx="83158" cy="135326"/>
          </a:xfrm>
          <a:prstGeom prst="line">
            <a:avLst/>
          </a:prstGeom>
        </p:spPr>
        <p:style>
          <a:lnRef idx="1">
            <a:schemeClr val="accent3"/>
          </a:lnRef>
          <a:fillRef idx="0">
            <a:schemeClr val="accent3"/>
          </a:fillRef>
          <a:effectRef idx="0">
            <a:schemeClr val="accent3"/>
          </a:effectRef>
          <a:fontRef idx="minor">
            <a:schemeClr val="tx1"/>
          </a:fontRef>
        </p:style>
      </p:cxnSp>
      <p:sp>
        <p:nvSpPr>
          <p:cNvPr id="70" name="TextBox 69"/>
          <p:cNvSpPr txBox="1"/>
          <p:nvPr/>
        </p:nvSpPr>
        <p:spPr>
          <a:xfrm>
            <a:off x="6689479" y="2260295"/>
            <a:ext cx="1019907" cy="369332"/>
          </a:xfrm>
          <a:prstGeom prst="rect">
            <a:avLst/>
          </a:prstGeom>
          <a:noFill/>
        </p:spPr>
        <p:txBody>
          <a:bodyPr wrap="square" rtlCol="0">
            <a:spAutoFit/>
          </a:bodyPr>
          <a:lstStyle/>
          <a:p>
            <a:pPr algn="ctr"/>
            <a:r>
              <a:rPr lang="ru-RU" sz="900" b="1" dirty="0" smtClean="0"/>
              <a:t>Иран</a:t>
            </a:r>
          </a:p>
          <a:p>
            <a:pPr algn="ctr"/>
            <a:r>
              <a:rPr lang="ru-RU" sz="900" dirty="0" smtClean="0"/>
              <a:t>12 чел.</a:t>
            </a:r>
            <a:endParaRPr lang="ru-RU" sz="900" dirty="0"/>
          </a:p>
        </p:txBody>
      </p:sp>
      <p:cxnSp>
        <p:nvCxnSpPr>
          <p:cNvPr id="71" name="Прямая соединительная линия 70"/>
          <p:cNvCxnSpPr/>
          <p:nvPr/>
        </p:nvCxnSpPr>
        <p:spPr>
          <a:xfrm flipV="1">
            <a:off x="5270631" y="3833502"/>
            <a:ext cx="388323" cy="334592"/>
          </a:xfrm>
          <a:prstGeom prst="line">
            <a:avLst/>
          </a:prstGeom>
        </p:spPr>
        <p:style>
          <a:lnRef idx="1">
            <a:schemeClr val="accent3"/>
          </a:lnRef>
          <a:fillRef idx="0">
            <a:schemeClr val="accent3"/>
          </a:fillRef>
          <a:effectRef idx="0">
            <a:schemeClr val="accent3"/>
          </a:effectRef>
          <a:fontRef idx="minor">
            <a:schemeClr val="tx1"/>
          </a:fontRef>
        </p:style>
      </p:cxnSp>
      <p:sp>
        <p:nvSpPr>
          <p:cNvPr id="73" name="TextBox 72"/>
          <p:cNvSpPr txBox="1"/>
          <p:nvPr/>
        </p:nvSpPr>
        <p:spPr>
          <a:xfrm>
            <a:off x="4567243" y="4096130"/>
            <a:ext cx="1019907" cy="369332"/>
          </a:xfrm>
          <a:prstGeom prst="rect">
            <a:avLst/>
          </a:prstGeom>
          <a:noFill/>
        </p:spPr>
        <p:txBody>
          <a:bodyPr wrap="square" rtlCol="0">
            <a:spAutoFit/>
          </a:bodyPr>
          <a:lstStyle/>
          <a:p>
            <a:pPr algn="ctr"/>
            <a:r>
              <a:rPr lang="ru-RU" sz="900" b="1" dirty="0" smtClean="0"/>
              <a:t>Кот-д</a:t>
            </a:r>
            <a:r>
              <a:rPr lang="en-US" sz="900" b="1" dirty="0" smtClean="0"/>
              <a:t>’</a:t>
            </a:r>
            <a:r>
              <a:rPr lang="ru-RU" sz="900" b="1" dirty="0" smtClean="0"/>
              <a:t>Ивуар</a:t>
            </a:r>
          </a:p>
          <a:p>
            <a:pPr algn="ctr"/>
            <a:r>
              <a:rPr lang="ru-RU" sz="900" dirty="0"/>
              <a:t>3</a:t>
            </a:r>
            <a:r>
              <a:rPr lang="ru-RU" sz="900" dirty="0" smtClean="0"/>
              <a:t> чел.</a:t>
            </a:r>
            <a:endParaRPr lang="ru-RU" sz="900" dirty="0"/>
          </a:p>
        </p:txBody>
      </p:sp>
      <p:cxnSp>
        <p:nvCxnSpPr>
          <p:cNvPr id="74" name="Прямая соединительная линия 73"/>
          <p:cNvCxnSpPr/>
          <p:nvPr/>
        </p:nvCxnSpPr>
        <p:spPr>
          <a:xfrm>
            <a:off x="6946105" y="4065283"/>
            <a:ext cx="338691" cy="400179"/>
          </a:xfrm>
          <a:prstGeom prst="line">
            <a:avLst/>
          </a:prstGeom>
        </p:spPr>
        <p:style>
          <a:lnRef idx="1">
            <a:schemeClr val="accent3"/>
          </a:lnRef>
          <a:fillRef idx="0">
            <a:schemeClr val="accent3"/>
          </a:fillRef>
          <a:effectRef idx="0">
            <a:schemeClr val="accent3"/>
          </a:effectRef>
          <a:fontRef idx="minor">
            <a:schemeClr val="tx1"/>
          </a:fontRef>
        </p:style>
      </p:cxnSp>
      <p:sp>
        <p:nvSpPr>
          <p:cNvPr id="76" name="TextBox 75"/>
          <p:cNvSpPr txBox="1"/>
          <p:nvPr/>
        </p:nvSpPr>
        <p:spPr>
          <a:xfrm>
            <a:off x="6937130" y="4387385"/>
            <a:ext cx="1019907" cy="369332"/>
          </a:xfrm>
          <a:prstGeom prst="rect">
            <a:avLst/>
          </a:prstGeom>
          <a:noFill/>
        </p:spPr>
        <p:txBody>
          <a:bodyPr wrap="square" rtlCol="0">
            <a:spAutoFit/>
          </a:bodyPr>
          <a:lstStyle/>
          <a:p>
            <a:pPr algn="ctr"/>
            <a:r>
              <a:rPr lang="ru-RU" sz="900" b="1" dirty="0" smtClean="0"/>
              <a:t>Кения</a:t>
            </a:r>
          </a:p>
          <a:p>
            <a:pPr algn="ctr"/>
            <a:r>
              <a:rPr lang="ru-RU" sz="900" dirty="0" smtClean="0"/>
              <a:t>1 чел.</a:t>
            </a:r>
            <a:endParaRPr lang="ru-RU" sz="900" dirty="0"/>
          </a:p>
        </p:txBody>
      </p:sp>
      <p:cxnSp>
        <p:nvCxnSpPr>
          <p:cNvPr id="77" name="Прямая соединительная линия 76"/>
          <p:cNvCxnSpPr/>
          <p:nvPr/>
        </p:nvCxnSpPr>
        <p:spPr>
          <a:xfrm flipV="1">
            <a:off x="7795505" y="2267143"/>
            <a:ext cx="85933" cy="184666"/>
          </a:xfrm>
          <a:prstGeom prst="line">
            <a:avLst/>
          </a:prstGeom>
        </p:spPr>
        <p:style>
          <a:lnRef idx="1">
            <a:schemeClr val="accent3"/>
          </a:lnRef>
          <a:fillRef idx="0">
            <a:schemeClr val="accent3"/>
          </a:fillRef>
          <a:effectRef idx="0">
            <a:schemeClr val="accent3"/>
          </a:effectRef>
          <a:fontRef idx="minor">
            <a:schemeClr val="tx1"/>
          </a:fontRef>
        </p:style>
      </p:cxnSp>
      <p:sp>
        <p:nvSpPr>
          <p:cNvPr id="78" name="TextBox 77"/>
          <p:cNvSpPr txBox="1"/>
          <p:nvPr/>
        </p:nvSpPr>
        <p:spPr>
          <a:xfrm>
            <a:off x="7559061" y="2054247"/>
            <a:ext cx="1019907" cy="369332"/>
          </a:xfrm>
          <a:prstGeom prst="rect">
            <a:avLst/>
          </a:prstGeom>
          <a:noFill/>
        </p:spPr>
        <p:txBody>
          <a:bodyPr wrap="square" rtlCol="0">
            <a:spAutoFit/>
          </a:bodyPr>
          <a:lstStyle/>
          <a:p>
            <a:pPr algn="ctr"/>
            <a:r>
              <a:rPr lang="ru-RU" sz="900" b="1" dirty="0" smtClean="0"/>
              <a:t>Киргизия </a:t>
            </a:r>
          </a:p>
          <a:p>
            <a:pPr algn="ctr"/>
            <a:r>
              <a:rPr lang="ru-RU" sz="900" dirty="0" smtClean="0"/>
              <a:t>17 чел.</a:t>
            </a:r>
            <a:endParaRPr lang="ru-RU" sz="900" dirty="0"/>
          </a:p>
        </p:txBody>
      </p:sp>
      <p:cxnSp>
        <p:nvCxnSpPr>
          <p:cNvPr id="79" name="Прямая соединительная линия 78"/>
          <p:cNvCxnSpPr/>
          <p:nvPr/>
        </p:nvCxnSpPr>
        <p:spPr>
          <a:xfrm flipV="1">
            <a:off x="8773255" y="3188395"/>
            <a:ext cx="850833" cy="109181"/>
          </a:xfrm>
          <a:prstGeom prst="line">
            <a:avLst/>
          </a:prstGeom>
        </p:spPr>
        <p:style>
          <a:lnRef idx="1">
            <a:schemeClr val="accent3"/>
          </a:lnRef>
          <a:fillRef idx="0">
            <a:schemeClr val="accent3"/>
          </a:fillRef>
          <a:effectRef idx="0">
            <a:schemeClr val="accent3"/>
          </a:effectRef>
          <a:fontRef idx="minor">
            <a:schemeClr val="tx1"/>
          </a:fontRef>
        </p:style>
      </p:cxnSp>
      <p:sp>
        <p:nvSpPr>
          <p:cNvPr id="80" name="TextBox 79"/>
          <p:cNvSpPr txBox="1"/>
          <p:nvPr/>
        </p:nvSpPr>
        <p:spPr>
          <a:xfrm>
            <a:off x="9232636" y="3003729"/>
            <a:ext cx="1019907" cy="369332"/>
          </a:xfrm>
          <a:prstGeom prst="rect">
            <a:avLst/>
          </a:prstGeom>
          <a:noFill/>
        </p:spPr>
        <p:txBody>
          <a:bodyPr wrap="square" rtlCol="0">
            <a:spAutoFit/>
          </a:bodyPr>
          <a:lstStyle/>
          <a:p>
            <a:pPr algn="ctr"/>
            <a:r>
              <a:rPr lang="ru-RU" sz="900" b="1" dirty="0" smtClean="0"/>
              <a:t>Лаос </a:t>
            </a:r>
          </a:p>
          <a:p>
            <a:pPr algn="ctr"/>
            <a:r>
              <a:rPr lang="ru-RU" sz="900" dirty="0" smtClean="0"/>
              <a:t>2 чел.</a:t>
            </a:r>
            <a:endParaRPr lang="ru-RU" sz="900" dirty="0"/>
          </a:p>
        </p:txBody>
      </p:sp>
      <p:cxnSp>
        <p:nvCxnSpPr>
          <p:cNvPr id="81" name="Прямая соединительная линия 80"/>
          <p:cNvCxnSpPr/>
          <p:nvPr/>
        </p:nvCxnSpPr>
        <p:spPr>
          <a:xfrm flipH="1">
            <a:off x="5781497" y="3098114"/>
            <a:ext cx="2021" cy="261313"/>
          </a:xfrm>
          <a:prstGeom prst="line">
            <a:avLst/>
          </a:prstGeom>
        </p:spPr>
        <p:style>
          <a:lnRef idx="1">
            <a:schemeClr val="accent3"/>
          </a:lnRef>
          <a:fillRef idx="0">
            <a:schemeClr val="accent3"/>
          </a:fillRef>
          <a:effectRef idx="0">
            <a:schemeClr val="accent3"/>
          </a:effectRef>
          <a:fontRef idx="minor">
            <a:schemeClr val="tx1"/>
          </a:fontRef>
        </p:style>
      </p:cxnSp>
      <p:sp>
        <p:nvSpPr>
          <p:cNvPr id="83" name="TextBox 82"/>
          <p:cNvSpPr txBox="1"/>
          <p:nvPr/>
        </p:nvSpPr>
        <p:spPr>
          <a:xfrm>
            <a:off x="5297001" y="2907612"/>
            <a:ext cx="1019907" cy="369332"/>
          </a:xfrm>
          <a:prstGeom prst="rect">
            <a:avLst/>
          </a:prstGeom>
          <a:noFill/>
        </p:spPr>
        <p:txBody>
          <a:bodyPr wrap="square" rtlCol="0">
            <a:spAutoFit/>
          </a:bodyPr>
          <a:lstStyle/>
          <a:p>
            <a:pPr algn="ctr"/>
            <a:r>
              <a:rPr lang="ru-RU" sz="900" b="1" dirty="0" smtClean="0"/>
              <a:t>Мали</a:t>
            </a:r>
          </a:p>
          <a:p>
            <a:pPr algn="ctr"/>
            <a:r>
              <a:rPr lang="ru-RU" sz="900" dirty="0" smtClean="0"/>
              <a:t>1 чел.</a:t>
            </a:r>
          </a:p>
        </p:txBody>
      </p:sp>
      <p:cxnSp>
        <p:nvCxnSpPr>
          <p:cNvPr id="84" name="Прямая соединительная линия 83"/>
          <p:cNvCxnSpPr/>
          <p:nvPr/>
        </p:nvCxnSpPr>
        <p:spPr>
          <a:xfrm>
            <a:off x="8720503" y="2273744"/>
            <a:ext cx="518747" cy="0"/>
          </a:xfrm>
          <a:prstGeom prst="line">
            <a:avLst/>
          </a:prstGeom>
        </p:spPr>
        <p:style>
          <a:lnRef idx="1">
            <a:schemeClr val="accent3"/>
          </a:lnRef>
          <a:fillRef idx="0">
            <a:schemeClr val="accent3"/>
          </a:fillRef>
          <a:effectRef idx="0">
            <a:schemeClr val="accent3"/>
          </a:effectRef>
          <a:fontRef idx="minor">
            <a:schemeClr val="tx1"/>
          </a:fontRef>
        </p:style>
      </p:cxnSp>
      <p:sp>
        <p:nvSpPr>
          <p:cNvPr id="85" name="TextBox 84"/>
          <p:cNvSpPr txBox="1"/>
          <p:nvPr/>
        </p:nvSpPr>
        <p:spPr>
          <a:xfrm>
            <a:off x="8968152" y="2082477"/>
            <a:ext cx="1019907" cy="369332"/>
          </a:xfrm>
          <a:prstGeom prst="rect">
            <a:avLst/>
          </a:prstGeom>
          <a:noFill/>
        </p:spPr>
        <p:txBody>
          <a:bodyPr wrap="square" rtlCol="0">
            <a:spAutoFit/>
          </a:bodyPr>
          <a:lstStyle/>
          <a:p>
            <a:pPr algn="ctr"/>
            <a:r>
              <a:rPr lang="ru-RU" sz="900" b="1" dirty="0" smtClean="0"/>
              <a:t>Монголия </a:t>
            </a:r>
          </a:p>
          <a:p>
            <a:pPr algn="ctr"/>
            <a:r>
              <a:rPr lang="ru-RU" sz="900" dirty="0" smtClean="0"/>
              <a:t>23 чел.</a:t>
            </a:r>
            <a:endParaRPr lang="ru-RU" sz="900" dirty="0"/>
          </a:p>
        </p:txBody>
      </p:sp>
      <p:sp>
        <p:nvSpPr>
          <p:cNvPr id="87" name="TextBox 86"/>
          <p:cNvSpPr txBox="1"/>
          <p:nvPr/>
        </p:nvSpPr>
        <p:spPr>
          <a:xfrm>
            <a:off x="6630593" y="5093996"/>
            <a:ext cx="1019907" cy="369332"/>
          </a:xfrm>
          <a:prstGeom prst="rect">
            <a:avLst/>
          </a:prstGeom>
          <a:noFill/>
        </p:spPr>
        <p:txBody>
          <a:bodyPr wrap="square" rtlCol="0">
            <a:spAutoFit/>
          </a:bodyPr>
          <a:lstStyle/>
          <a:p>
            <a:pPr algn="ctr"/>
            <a:r>
              <a:rPr lang="ru-RU" sz="900" b="1" dirty="0" smtClean="0"/>
              <a:t>Мозамбик</a:t>
            </a:r>
          </a:p>
          <a:p>
            <a:pPr algn="ctr"/>
            <a:r>
              <a:rPr lang="ru-RU" sz="900" dirty="0"/>
              <a:t>2</a:t>
            </a:r>
            <a:r>
              <a:rPr lang="ru-RU" sz="900" dirty="0" smtClean="0"/>
              <a:t> чел.</a:t>
            </a:r>
            <a:endParaRPr lang="ru-RU" sz="900" dirty="0"/>
          </a:p>
        </p:txBody>
      </p:sp>
      <p:cxnSp>
        <p:nvCxnSpPr>
          <p:cNvPr id="88" name="Прямая соединительная линия 87"/>
          <p:cNvCxnSpPr/>
          <p:nvPr/>
        </p:nvCxnSpPr>
        <p:spPr>
          <a:xfrm>
            <a:off x="7734694" y="2853589"/>
            <a:ext cx="518747" cy="0"/>
          </a:xfrm>
          <a:prstGeom prst="line">
            <a:avLst/>
          </a:prstGeom>
        </p:spPr>
        <p:style>
          <a:lnRef idx="1">
            <a:schemeClr val="accent3"/>
          </a:lnRef>
          <a:fillRef idx="0">
            <a:schemeClr val="accent3"/>
          </a:fillRef>
          <a:effectRef idx="0">
            <a:schemeClr val="accent3"/>
          </a:effectRef>
          <a:fontRef idx="minor">
            <a:schemeClr val="tx1"/>
          </a:fontRef>
        </p:style>
      </p:cxnSp>
      <p:sp>
        <p:nvSpPr>
          <p:cNvPr id="89" name="TextBox 88"/>
          <p:cNvSpPr txBox="1"/>
          <p:nvPr/>
        </p:nvSpPr>
        <p:spPr>
          <a:xfrm>
            <a:off x="7677530" y="2670922"/>
            <a:ext cx="1019907" cy="369332"/>
          </a:xfrm>
          <a:prstGeom prst="rect">
            <a:avLst/>
          </a:prstGeom>
          <a:noFill/>
        </p:spPr>
        <p:txBody>
          <a:bodyPr wrap="square" rtlCol="0">
            <a:spAutoFit/>
          </a:bodyPr>
          <a:lstStyle/>
          <a:p>
            <a:pPr algn="ctr"/>
            <a:r>
              <a:rPr lang="ru-RU" sz="900" b="1" dirty="0" smtClean="0"/>
              <a:t>Пакистан </a:t>
            </a:r>
          </a:p>
          <a:p>
            <a:pPr algn="ctr"/>
            <a:r>
              <a:rPr lang="ru-RU" sz="900" dirty="0" smtClean="0"/>
              <a:t>2 чел.</a:t>
            </a:r>
            <a:endParaRPr lang="ru-RU" sz="900" dirty="0"/>
          </a:p>
        </p:txBody>
      </p:sp>
      <p:cxnSp>
        <p:nvCxnSpPr>
          <p:cNvPr id="90" name="Прямая соединительная линия 89"/>
          <p:cNvCxnSpPr/>
          <p:nvPr/>
        </p:nvCxnSpPr>
        <p:spPr>
          <a:xfrm flipV="1">
            <a:off x="4765431" y="3572995"/>
            <a:ext cx="634149" cy="143184"/>
          </a:xfrm>
          <a:prstGeom prst="line">
            <a:avLst/>
          </a:prstGeom>
        </p:spPr>
        <p:style>
          <a:lnRef idx="1">
            <a:schemeClr val="accent3"/>
          </a:lnRef>
          <a:fillRef idx="0">
            <a:schemeClr val="accent3"/>
          </a:fillRef>
          <a:effectRef idx="0">
            <a:schemeClr val="accent3"/>
          </a:effectRef>
          <a:fontRef idx="minor">
            <a:schemeClr val="tx1"/>
          </a:fontRef>
        </p:style>
      </p:cxnSp>
      <p:sp>
        <p:nvSpPr>
          <p:cNvPr id="92" name="TextBox 91"/>
          <p:cNvSpPr txBox="1"/>
          <p:nvPr/>
        </p:nvSpPr>
        <p:spPr>
          <a:xfrm>
            <a:off x="3979357" y="3615122"/>
            <a:ext cx="1019907" cy="369332"/>
          </a:xfrm>
          <a:prstGeom prst="rect">
            <a:avLst/>
          </a:prstGeom>
          <a:noFill/>
        </p:spPr>
        <p:txBody>
          <a:bodyPr wrap="square" rtlCol="0">
            <a:spAutoFit/>
          </a:bodyPr>
          <a:lstStyle/>
          <a:p>
            <a:pPr algn="ctr"/>
            <a:r>
              <a:rPr lang="ru-RU" sz="900" b="1" dirty="0" smtClean="0"/>
              <a:t>Гвинея-Биссау</a:t>
            </a:r>
          </a:p>
          <a:p>
            <a:pPr algn="ctr"/>
            <a:r>
              <a:rPr lang="ru-RU" sz="900" dirty="0" smtClean="0"/>
              <a:t>1 чел.</a:t>
            </a:r>
            <a:endParaRPr lang="ru-RU" sz="900" dirty="0"/>
          </a:p>
        </p:txBody>
      </p:sp>
      <p:cxnSp>
        <p:nvCxnSpPr>
          <p:cNvPr id="93" name="Прямая соединительная линия 92"/>
          <p:cNvCxnSpPr/>
          <p:nvPr/>
        </p:nvCxnSpPr>
        <p:spPr>
          <a:xfrm flipV="1">
            <a:off x="8855314" y="3011310"/>
            <a:ext cx="521681" cy="196850"/>
          </a:xfrm>
          <a:prstGeom prst="line">
            <a:avLst/>
          </a:prstGeom>
        </p:spPr>
        <p:style>
          <a:lnRef idx="1">
            <a:schemeClr val="accent3"/>
          </a:lnRef>
          <a:fillRef idx="0">
            <a:schemeClr val="accent3"/>
          </a:fillRef>
          <a:effectRef idx="0">
            <a:schemeClr val="accent3"/>
          </a:effectRef>
          <a:fontRef idx="minor">
            <a:schemeClr val="tx1"/>
          </a:fontRef>
        </p:style>
      </p:cxnSp>
      <p:sp>
        <p:nvSpPr>
          <p:cNvPr id="95" name="TextBox 94"/>
          <p:cNvSpPr txBox="1"/>
          <p:nvPr/>
        </p:nvSpPr>
        <p:spPr>
          <a:xfrm>
            <a:off x="9012116" y="2722223"/>
            <a:ext cx="1019907" cy="369332"/>
          </a:xfrm>
          <a:prstGeom prst="rect">
            <a:avLst/>
          </a:prstGeom>
          <a:noFill/>
        </p:spPr>
        <p:txBody>
          <a:bodyPr wrap="square" rtlCol="0">
            <a:spAutoFit/>
          </a:bodyPr>
          <a:lstStyle/>
          <a:p>
            <a:pPr algn="ctr"/>
            <a:r>
              <a:rPr lang="ru-RU" sz="900" b="1" dirty="0" smtClean="0"/>
              <a:t>Вьетнам </a:t>
            </a:r>
          </a:p>
          <a:p>
            <a:pPr algn="ctr"/>
            <a:r>
              <a:rPr lang="ru-RU" sz="900" dirty="0" smtClean="0"/>
              <a:t>86 чел.</a:t>
            </a:r>
            <a:endParaRPr lang="ru-RU" sz="900" dirty="0"/>
          </a:p>
        </p:txBody>
      </p:sp>
      <p:cxnSp>
        <p:nvCxnSpPr>
          <p:cNvPr id="96" name="Прямая соединительная линия 95"/>
          <p:cNvCxnSpPr/>
          <p:nvPr/>
        </p:nvCxnSpPr>
        <p:spPr>
          <a:xfrm>
            <a:off x="6677527" y="4876936"/>
            <a:ext cx="112877" cy="586392"/>
          </a:xfrm>
          <a:prstGeom prst="line">
            <a:avLst/>
          </a:prstGeom>
        </p:spPr>
        <p:style>
          <a:lnRef idx="1">
            <a:schemeClr val="accent3"/>
          </a:lnRef>
          <a:fillRef idx="0">
            <a:schemeClr val="accent3"/>
          </a:fillRef>
          <a:effectRef idx="0">
            <a:schemeClr val="accent3"/>
          </a:effectRef>
          <a:fontRef idx="minor">
            <a:schemeClr val="tx1"/>
          </a:fontRef>
        </p:style>
      </p:cxnSp>
      <p:sp>
        <p:nvSpPr>
          <p:cNvPr id="98" name="TextBox 97"/>
          <p:cNvSpPr txBox="1"/>
          <p:nvPr/>
        </p:nvSpPr>
        <p:spPr>
          <a:xfrm>
            <a:off x="6292820" y="5390306"/>
            <a:ext cx="1019907" cy="369332"/>
          </a:xfrm>
          <a:prstGeom prst="rect">
            <a:avLst/>
          </a:prstGeom>
          <a:noFill/>
        </p:spPr>
        <p:txBody>
          <a:bodyPr wrap="square" rtlCol="0">
            <a:spAutoFit/>
          </a:bodyPr>
          <a:lstStyle/>
          <a:p>
            <a:pPr algn="ctr"/>
            <a:r>
              <a:rPr lang="ru-RU" sz="900" b="1" dirty="0" smtClean="0"/>
              <a:t>Зимбабве</a:t>
            </a:r>
          </a:p>
          <a:p>
            <a:pPr algn="ctr"/>
            <a:r>
              <a:rPr lang="ru-RU" sz="900" dirty="0"/>
              <a:t>2</a:t>
            </a:r>
            <a:r>
              <a:rPr lang="ru-RU" sz="900" dirty="0" smtClean="0"/>
              <a:t> чел.</a:t>
            </a:r>
            <a:endParaRPr lang="ru-RU" sz="900" dirty="0"/>
          </a:p>
        </p:txBody>
      </p:sp>
      <p:cxnSp>
        <p:nvCxnSpPr>
          <p:cNvPr id="99" name="Прямая соединительная линия 98"/>
          <p:cNvCxnSpPr>
            <a:stCxn id="70" idx="1"/>
          </p:cNvCxnSpPr>
          <p:nvPr/>
        </p:nvCxnSpPr>
        <p:spPr>
          <a:xfrm>
            <a:off x="6689479" y="2444961"/>
            <a:ext cx="192487" cy="277262"/>
          </a:xfrm>
          <a:prstGeom prst="line">
            <a:avLst/>
          </a:prstGeom>
        </p:spPr>
        <p:style>
          <a:lnRef idx="1">
            <a:schemeClr val="accent3"/>
          </a:lnRef>
          <a:fillRef idx="0">
            <a:schemeClr val="accent3"/>
          </a:fillRef>
          <a:effectRef idx="0">
            <a:schemeClr val="accent3"/>
          </a:effectRef>
          <a:fontRef idx="minor">
            <a:schemeClr val="tx1"/>
          </a:fontRef>
        </p:style>
      </p:cxnSp>
      <p:sp>
        <p:nvSpPr>
          <p:cNvPr id="102" name="TextBox 101"/>
          <p:cNvSpPr txBox="1"/>
          <p:nvPr/>
        </p:nvSpPr>
        <p:spPr>
          <a:xfrm>
            <a:off x="6173036" y="2219000"/>
            <a:ext cx="1019907" cy="369332"/>
          </a:xfrm>
          <a:prstGeom prst="rect">
            <a:avLst/>
          </a:prstGeom>
          <a:noFill/>
        </p:spPr>
        <p:txBody>
          <a:bodyPr wrap="square" rtlCol="0">
            <a:spAutoFit/>
          </a:bodyPr>
          <a:lstStyle/>
          <a:p>
            <a:pPr algn="ctr"/>
            <a:r>
              <a:rPr lang="ru-RU" sz="900" b="1" dirty="0" smtClean="0"/>
              <a:t>Сирия</a:t>
            </a:r>
          </a:p>
          <a:p>
            <a:pPr algn="ctr"/>
            <a:r>
              <a:rPr lang="ru-RU" sz="900" dirty="0" smtClean="0"/>
              <a:t>25 чел.</a:t>
            </a:r>
            <a:endParaRPr lang="ru-RU" sz="900" dirty="0"/>
          </a:p>
        </p:txBody>
      </p:sp>
      <p:cxnSp>
        <p:nvCxnSpPr>
          <p:cNvPr id="103" name="Прямая соединительная линия 102"/>
          <p:cNvCxnSpPr/>
          <p:nvPr/>
        </p:nvCxnSpPr>
        <p:spPr>
          <a:xfrm>
            <a:off x="7774773" y="2576486"/>
            <a:ext cx="518747" cy="0"/>
          </a:xfrm>
          <a:prstGeom prst="line">
            <a:avLst/>
          </a:prstGeom>
        </p:spPr>
        <p:style>
          <a:lnRef idx="1">
            <a:schemeClr val="accent3"/>
          </a:lnRef>
          <a:fillRef idx="0">
            <a:schemeClr val="accent3"/>
          </a:fillRef>
          <a:effectRef idx="0">
            <a:schemeClr val="accent3"/>
          </a:effectRef>
          <a:fontRef idx="minor">
            <a:schemeClr val="tx1"/>
          </a:fontRef>
        </p:style>
      </p:cxnSp>
      <p:sp>
        <p:nvSpPr>
          <p:cNvPr id="105" name="TextBox 104"/>
          <p:cNvSpPr txBox="1"/>
          <p:nvPr/>
        </p:nvSpPr>
        <p:spPr>
          <a:xfrm>
            <a:off x="7851532" y="2399082"/>
            <a:ext cx="1019907" cy="369332"/>
          </a:xfrm>
          <a:prstGeom prst="rect">
            <a:avLst/>
          </a:prstGeom>
          <a:noFill/>
        </p:spPr>
        <p:txBody>
          <a:bodyPr wrap="square" rtlCol="0">
            <a:spAutoFit/>
          </a:bodyPr>
          <a:lstStyle/>
          <a:p>
            <a:pPr algn="ctr"/>
            <a:r>
              <a:rPr lang="ru-RU" sz="900" b="1" dirty="0" smtClean="0"/>
              <a:t>Таджикистан </a:t>
            </a:r>
          </a:p>
          <a:p>
            <a:pPr algn="ctr"/>
            <a:r>
              <a:rPr lang="ru-RU" sz="900" dirty="0" smtClean="0"/>
              <a:t>42 чел.</a:t>
            </a:r>
            <a:endParaRPr lang="ru-RU" sz="900" dirty="0"/>
          </a:p>
        </p:txBody>
      </p:sp>
      <p:cxnSp>
        <p:nvCxnSpPr>
          <p:cNvPr id="106" name="Прямая соединительная линия 105"/>
          <p:cNvCxnSpPr/>
          <p:nvPr/>
        </p:nvCxnSpPr>
        <p:spPr>
          <a:xfrm>
            <a:off x="5297001" y="2638726"/>
            <a:ext cx="811086" cy="0"/>
          </a:xfrm>
          <a:prstGeom prst="line">
            <a:avLst/>
          </a:prstGeom>
        </p:spPr>
        <p:style>
          <a:lnRef idx="1">
            <a:schemeClr val="accent3"/>
          </a:lnRef>
          <a:fillRef idx="0">
            <a:schemeClr val="accent3"/>
          </a:fillRef>
          <a:effectRef idx="0">
            <a:schemeClr val="accent3"/>
          </a:effectRef>
          <a:fontRef idx="minor">
            <a:schemeClr val="tx1"/>
          </a:fontRef>
        </p:style>
      </p:cxnSp>
      <p:sp>
        <p:nvSpPr>
          <p:cNvPr id="108" name="TextBox 107"/>
          <p:cNvSpPr txBox="1"/>
          <p:nvPr/>
        </p:nvSpPr>
        <p:spPr>
          <a:xfrm>
            <a:off x="4686142" y="2418944"/>
            <a:ext cx="1019907" cy="369332"/>
          </a:xfrm>
          <a:prstGeom prst="rect">
            <a:avLst/>
          </a:prstGeom>
          <a:noFill/>
        </p:spPr>
        <p:txBody>
          <a:bodyPr wrap="square" rtlCol="0">
            <a:spAutoFit/>
          </a:bodyPr>
          <a:lstStyle/>
          <a:p>
            <a:pPr algn="ctr"/>
            <a:r>
              <a:rPr lang="ru-RU" sz="900" b="1" dirty="0" smtClean="0"/>
              <a:t>Тунис</a:t>
            </a:r>
          </a:p>
          <a:p>
            <a:pPr algn="ctr"/>
            <a:r>
              <a:rPr lang="ru-RU" sz="900" dirty="0" smtClean="0"/>
              <a:t>1 чел.</a:t>
            </a:r>
            <a:endParaRPr lang="ru-RU" sz="900" dirty="0"/>
          </a:p>
        </p:txBody>
      </p:sp>
      <p:cxnSp>
        <p:nvCxnSpPr>
          <p:cNvPr id="109" name="Прямая соединительная линия 108"/>
          <p:cNvCxnSpPr/>
          <p:nvPr/>
        </p:nvCxnSpPr>
        <p:spPr>
          <a:xfrm>
            <a:off x="6050213" y="2201416"/>
            <a:ext cx="518747" cy="0"/>
          </a:xfrm>
          <a:prstGeom prst="line">
            <a:avLst/>
          </a:prstGeom>
        </p:spPr>
        <p:style>
          <a:lnRef idx="1">
            <a:schemeClr val="accent3"/>
          </a:lnRef>
          <a:fillRef idx="0">
            <a:schemeClr val="accent3"/>
          </a:fillRef>
          <a:effectRef idx="0">
            <a:schemeClr val="accent3"/>
          </a:effectRef>
          <a:fontRef idx="minor">
            <a:schemeClr val="tx1"/>
          </a:fontRef>
        </p:style>
      </p:cxnSp>
      <p:sp>
        <p:nvSpPr>
          <p:cNvPr id="110" name="TextBox 109"/>
          <p:cNvSpPr txBox="1"/>
          <p:nvPr/>
        </p:nvSpPr>
        <p:spPr>
          <a:xfrm>
            <a:off x="5500696" y="1891605"/>
            <a:ext cx="1019907" cy="369332"/>
          </a:xfrm>
          <a:prstGeom prst="rect">
            <a:avLst/>
          </a:prstGeom>
          <a:noFill/>
        </p:spPr>
        <p:txBody>
          <a:bodyPr wrap="square" rtlCol="0">
            <a:spAutoFit/>
          </a:bodyPr>
          <a:lstStyle/>
          <a:p>
            <a:pPr algn="ctr"/>
            <a:r>
              <a:rPr lang="ru-RU" sz="900" b="1" dirty="0" smtClean="0"/>
              <a:t>Украина </a:t>
            </a:r>
          </a:p>
          <a:p>
            <a:pPr algn="ctr"/>
            <a:r>
              <a:rPr lang="ru-RU" sz="900" dirty="0"/>
              <a:t>4</a:t>
            </a:r>
            <a:r>
              <a:rPr lang="ru-RU" sz="900" dirty="0" smtClean="0"/>
              <a:t>3 чел.</a:t>
            </a:r>
            <a:endParaRPr lang="ru-RU" sz="900" dirty="0"/>
          </a:p>
        </p:txBody>
      </p:sp>
      <p:cxnSp>
        <p:nvCxnSpPr>
          <p:cNvPr id="111" name="Прямая соединительная линия 110"/>
          <p:cNvCxnSpPr/>
          <p:nvPr/>
        </p:nvCxnSpPr>
        <p:spPr>
          <a:xfrm flipH="1" flipV="1">
            <a:off x="6771270" y="3753715"/>
            <a:ext cx="23901" cy="244579"/>
          </a:xfrm>
          <a:prstGeom prst="line">
            <a:avLst/>
          </a:prstGeom>
        </p:spPr>
        <p:style>
          <a:lnRef idx="1">
            <a:schemeClr val="accent3"/>
          </a:lnRef>
          <a:fillRef idx="0">
            <a:schemeClr val="accent3"/>
          </a:fillRef>
          <a:effectRef idx="0">
            <a:schemeClr val="accent3"/>
          </a:effectRef>
          <a:fontRef idx="minor">
            <a:schemeClr val="tx1"/>
          </a:fontRef>
        </p:style>
      </p:cxnSp>
      <p:sp>
        <p:nvSpPr>
          <p:cNvPr id="113" name="TextBox 112"/>
          <p:cNvSpPr txBox="1"/>
          <p:nvPr/>
        </p:nvSpPr>
        <p:spPr>
          <a:xfrm>
            <a:off x="6226053" y="3517301"/>
            <a:ext cx="1019907" cy="369332"/>
          </a:xfrm>
          <a:prstGeom prst="rect">
            <a:avLst/>
          </a:prstGeom>
          <a:noFill/>
        </p:spPr>
        <p:txBody>
          <a:bodyPr wrap="square" rtlCol="0">
            <a:spAutoFit/>
          </a:bodyPr>
          <a:lstStyle/>
          <a:p>
            <a:pPr algn="ctr"/>
            <a:r>
              <a:rPr lang="ru-RU" sz="900" b="1" dirty="0" smtClean="0"/>
              <a:t>Уганда</a:t>
            </a:r>
          </a:p>
          <a:p>
            <a:pPr algn="ctr"/>
            <a:r>
              <a:rPr lang="ru-RU" sz="900" dirty="0" smtClean="0"/>
              <a:t>2 чел.</a:t>
            </a:r>
            <a:endParaRPr lang="ru-RU" sz="900" dirty="0"/>
          </a:p>
        </p:txBody>
      </p:sp>
      <p:cxnSp>
        <p:nvCxnSpPr>
          <p:cNvPr id="114" name="Прямая соединительная линия 113"/>
          <p:cNvCxnSpPr/>
          <p:nvPr/>
        </p:nvCxnSpPr>
        <p:spPr>
          <a:xfrm>
            <a:off x="6640763" y="3054154"/>
            <a:ext cx="311539" cy="0"/>
          </a:xfrm>
          <a:prstGeom prst="line">
            <a:avLst/>
          </a:prstGeom>
        </p:spPr>
        <p:style>
          <a:lnRef idx="1">
            <a:schemeClr val="accent3"/>
          </a:lnRef>
          <a:fillRef idx="0">
            <a:schemeClr val="accent3"/>
          </a:fillRef>
          <a:effectRef idx="0">
            <a:schemeClr val="accent3"/>
          </a:effectRef>
          <a:fontRef idx="minor">
            <a:schemeClr val="tx1"/>
          </a:fontRef>
        </p:style>
      </p:cxnSp>
      <p:sp>
        <p:nvSpPr>
          <p:cNvPr id="116" name="TextBox 115"/>
          <p:cNvSpPr txBox="1"/>
          <p:nvPr/>
        </p:nvSpPr>
        <p:spPr>
          <a:xfrm>
            <a:off x="6572072" y="2861958"/>
            <a:ext cx="1019907" cy="369332"/>
          </a:xfrm>
          <a:prstGeom prst="rect">
            <a:avLst/>
          </a:prstGeom>
          <a:noFill/>
        </p:spPr>
        <p:txBody>
          <a:bodyPr wrap="square" rtlCol="0">
            <a:spAutoFit/>
          </a:bodyPr>
          <a:lstStyle/>
          <a:p>
            <a:pPr algn="ctr"/>
            <a:r>
              <a:rPr lang="ru-RU" sz="900" b="1" dirty="0" smtClean="0"/>
              <a:t>Египет</a:t>
            </a:r>
          </a:p>
          <a:p>
            <a:pPr algn="ctr"/>
            <a:r>
              <a:rPr lang="ru-RU" sz="900" dirty="0"/>
              <a:t>8</a:t>
            </a:r>
            <a:r>
              <a:rPr lang="ru-RU" sz="900" dirty="0" smtClean="0"/>
              <a:t> чел.</a:t>
            </a:r>
            <a:endParaRPr lang="ru-RU" sz="900" dirty="0"/>
          </a:p>
        </p:txBody>
      </p:sp>
      <p:cxnSp>
        <p:nvCxnSpPr>
          <p:cNvPr id="117" name="Прямая соединительная линия 116"/>
          <p:cNvCxnSpPr>
            <a:stCxn id="78" idx="1"/>
          </p:cNvCxnSpPr>
          <p:nvPr/>
        </p:nvCxnSpPr>
        <p:spPr>
          <a:xfrm>
            <a:off x="7559061" y="2238913"/>
            <a:ext cx="87861" cy="206048"/>
          </a:xfrm>
          <a:prstGeom prst="line">
            <a:avLst/>
          </a:prstGeom>
        </p:spPr>
        <p:style>
          <a:lnRef idx="1">
            <a:schemeClr val="accent3"/>
          </a:lnRef>
          <a:fillRef idx="0">
            <a:schemeClr val="accent3"/>
          </a:fillRef>
          <a:effectRef idx="0">
            <a:schemeClr val="accent3"/>
          </a:effectRef>
          <a:fontRef idx="minor">
            <a:schemeClr val="tx1"/>
          </a:fontRef>
        </p:style>
      </p:cxnSp>
      <p:sp>
        <p:nvSpPr>
          <p:cNvPr id="119" name="TextBox 118"/>
          <p:cNvSpPr txBox="1"/>
          <p:nvPr/>
        </p:nvSpPr>
        <p:spPr>
          <a:xfrm>
            <a:off x="6974160" y="1970123"/>
            <a:ext cx="1019907" cy="369332"/>
          </a:xfrm>
          <a:prstGeom prst="rect">
            <a:avLst/>
          </a:prstGeom>
          <a:noFill/>
        </p:spPr>
        <p:txBody>
          <a:bodyPr wrap="square" rtlCol="0">
            <a:spAutoFit/>
          </a:bodyPr>
          <a:lstStyle/>
          <a:p>
            <a:pPr algn="ctr"/>
            <a:r>
              <a:rPr lang="ru-RU" sz="900" b="1" dirty="0" smtClean="0"/>
              <a:t>Узбекистан </a:t>
            </a:r>
          </a:p>
          <a:p>
            <a:pPr algn="ctr"/>
            <a:r>
              <a:rPr lang="ru-RU" sz="900" dirty="0" smtClean="0"/>
              <a:t>34 чел.</a:t>
            </a:r>
            <a:endParaRPr lang="ru-RU" sz="900" dirty="0"/>
          </a:p>
        </p:txBody>
      </p:sp>
      <p:cxnSp>
        <p:nvCxnSpPr>
          <p:cNvPr id="121" name="Прямая соединительная линия 120"/>
          <p:cNvCxnSpPr/>
          <p:nvPr/>
        </p:nvCxnSpPr>
        <p:spPr>
          <a:xfrm>
            <a:off x="7209646" y="3413211"/>
            <a:ext cx="235119" cy="50410"/>
          </a:xfrm>
          <a:prstGeom prst="line">
            <a:avLst/>
          </a:prstGeom>
        </p:spPr>
        <p:style>
          <a:lnRef idx="1">
            <a:schemeClr val="accent3"/>
          </a:lnRef>
          <a:fillRef idx="0">
            <a:schemeClr val="accent3"/>
          </a:fillRef>
          <a:effectRef idx="0">
            <a:schemeClr val="accent3"/>
          </a:effectRef>
          <a:fontRef idx="minor">
            <a:schemeClr val="tx1"/>
          </a:fontRef>
        </p:style>
      </p:cxnSp>
      <p:sp>
        <p:nvSpPr>
          <p:cNvPr id="123" name="TextBox 122"/>
          <p:cNvSpPr txBox="1"/>
          <p:nvPr/>
        </p:nvSpPr>
        <p:spPr>
          <a:xfrm>
            <a:off x="7127261" y="3292873"/>
            <a:ext cx="1019907" cy="369332"/>
          </a:xfrm>
          <a:prstGeom prst="rect">
            <a:avLst/>
          </a:prstGeom>
          <a:noFill/>
        </p:spPr>
        <p:txBody>
          <a:bodyPr wrap="square" rtlCol="0">
            <a:spAutoFit/>
          </a:bodyPr>
          <a:lstStyle/>
          <a:p>
            <a:pPr algn="ctr"/>
            <a:r>
              <a:rPr lang="ru-RU" sz="900" b="1" dirty="0" smtClean="0"/>
              <a:t>Йемен</a:t>
            </a:r>
          </a:p>
          <a:p>
            <a:pPr algn="ctr"/>
            <a:r>
              <a:rPr lang="ru-RU" sz="900" dirty="0"/>
              <a:t>3</a:t>
            </a:r>
            <a:r>
              <a:rPr lang="ru-RU" sz="900" dirty="0" smtClean="0"/>
              <a:t> чел.</a:t>
            </a:r>
            <a:endParaRPr lang="ru-RU" sz="900" dirty="0"/>
          </a:p>
        </p:txBody>
      </p:sp>
      <p:cxnSp>
        <p:nvCxnSpPr>
          <p:cNvPr id="125" name="Прямая соединительная линия 124"/>
          <p:cNvCxnSpPr/>
          <p:nvPr/>
        </p:nvCxnSpPr>
        <p:spPr>
          <a:xfrm flipV="1">
            <a:off x="6039959" y="4703965"/>
            <a:ext cx="518747" cy="313981"/>
          </a:xfrm>
          <a:prstGeom prst="line">
            <a:avLst/>
          </a:prstGeom>
        </p:spPr>
        <p:style>
          <a:lnRef idx="1">
            <a:schemeClr val="accent3"/>
          </a:lnRef>
          <a:fillRef idx="0">
            <a:schemeClr val="accent3"/>
          </a:fillRef>
          <a:effectRef idx="0">
            <a:schemeClr val="accent3"/>
          </a:effectRef>
          <a:fontRef idx="minor">
            <a:schemeClr val="tx1"/>
          </a:fontRef>
        </p:style>
      </p:cxnSp>
      <p:sp>
        <p:nvSpPr>
          <p:cNvPr id="127" name="TextBox 126"/>
          <p:cNvSpPr txBox="1"/>
          <p:nvPr/>
        </p:nvSpPr>
        <p:spPr>
          <a:xfrm>
            <a:off x="5368438" y="4896032"/>
            <a:ext cx="1019907" cy="369332"/>
          </a:xfrm>
          <a:prstGeom prst="rect">
            <a:avLst/>
          </a:prstGeom>
          <a:noFill/>
        </p:spPr>
        <p:txBody>
          <a:bodyPr wrap="square" rtlCol="0">
            <a:spAutoFit/>
          </a:bodyPr>
          <a:lstStyle/>
          <a:p>
            <a:pPr algn="ctr"/>
            <a:r>
              <a:rPr lang="ru-RU" sz="900" b="1" dirty="0" smtClean="0"/>
              <a:t>Замбия</a:t>
            </a:r>
          </a:p>
          <a:p>
            <a:pPr algn="ctr"/>
            <a:r>
              <a:rPr lang="ru-RU" sz="900" dirty="0" smtClean="0"/>
              <a:t>12 чел.</a:t>
            </a:r>
            <a:endParaRPr lang="ru-RU" sz="900" dirty="0"/>
          </a:p>
        </p:txBody>
      </p:sp>
      <p:cxnSp>
        <p:nvCxnSpPr>
          <p:cNvPr id="128" name="Прямая соединительная линия 127"/>
          <p:cNvCxnSpPr/>
          <p:nvPr/>
        </p:nvCxnSpPr>
        <p:spPr>
          <a:xfrm>
            <a:off x="5564077" y="2429397"/>
            <a:ext cx="811086" cy="0"/>
          </a:xfrm>
          <a:prstGeom prst="line">
            <a:avLst/>
          </a:prstGeom>
        </p:spPr>
        <p:style>
          <a:lnRef idx="1">
            <a:schemeClr val="accent3"/>
          </a:lnRef>
          <a:fillRef idx="0">
            <a:schemeClr val="accent3"/>
          </a:fillRef>
          <a:effectRef idx="0">
            <a:schemeClr val="accent3"/>
          </a:effectRef>
          <a:fontRef idx="minor">
            <a:schemeClr val="tx1"/>
          </a:fontRef>
        </p:style>
      </p:cxnSp>
      <p:sp>
        <p:nvSpPr>
          <p:cNvPr id="129" name="TextBox 128"/>
          <p:cNvSpPr txBox="1"/>
          <p:nvPr/>
        </p:nvSpPr>
        <p:spPr>
          <a:xfrm>
            <a:off x="4909195" y="2140567"/>
            <a:ext cx="1019907" cy="369332"/>
          </a:xfrm>
          <a:prstGeom prst="rect">
            <a:avLst/>
          </a:prstGeom>
          <a:noFill/>
        </p:spPr>
        <p:txBody>
          <a:bodyPr wrap="square" rtlCol="0">
            <a:spAutoFit/>
          </a:bodyPr>
          <a:lstStyle/>
          <a:p>
            <a:pPr algn="ctr"/>
            <a:r>
              <a:rPr lang="ru-RU" sz="900" b="1" dirty="0" smtClean="0"/>
              <a:t>Южная </a:t>
            </a:r>
            <a:r>
              <a:rPr lang="ru-RU" sz="900" b="1" dirty="0"/>
              <a:t>О</a:t>
            </a:r>
            <a:r>
              <a:rPr lang="ru-RU" sz="900" b="1" dirty="0" smtClean="0"/>
              <a:t>сетия</a:t>
            </a:r>
          </a:p>
          <a:p>
            <a:pPr algn="ctr"/>
            <a:r>
              <a:rPr lang="ru-RU" sz="900" dirty="0" smtClean="0"/>
              <a:t>1 чел.</a:t>
            </a:r>
            <a:endParaRPr lang="ru-RU" sz="900" dirty="0"/>
          </a:p>
        </p:txBody>
      </p:sp>
      <p:sp>
        <p:nvSpPr>
          <p:cNvPr id="130" name="Прямоугольник 129"/>
          <p:cNvSpPr/>
          <p:nvPr/>
        </p:nvSpPr>
        <p:spPr>
          <a:xfrm>
            <a:off x="767862" y="5873262"/>
            <a:ext cx="110329" cy="11032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TextBox 130"/>
          <p:cNvSpPr txBox="1"/>
          <p:nvPr/>
        </p:nvSpPr>
        <p:spPr>
          <a:xfrm>
            <a:off x="869399" y="5811718"/>
            <a:ext cx="2432110" cy="246221"/>
          </a:xfrm>
          <a:prstGeom prst="rect">
            <a:avLst/>
          </a:prstGeom>
          <a:noFill/>
        </p:spPr>
        <p:txBody>
          <a:bodyPr wrap="square" rtlCol="0">
            <a:spAutoFit/>
          </a:bodyPr>
          <a:lstStyle/>
          <a:p>
            <a:r>
              <a:rPr lang="ru-RU" sz="1000" dirty="0" smtClean="0">
                <a:latin typeface="PT Sans" panose="020B0503020203020204" pitchFamily="34" charset="-52"/>
                <a:ea typeface="PT Sans" panose="020B0503020203020204" pitchFamily="34" charset="-52"/>
              </a:rPr>
              <a:t>Страны с низкими доходами</a:t>
            </a:r>
            <a:endParaRPr lang="ru-RU" sz="1000" dirty="0">
              <a:latin typeface="PT Sans" panose="020B0503020203020204" pitchFamily="34" charset="-52"/>
              <a:ea typeface="PT Sans" panose="020B0503020203020204" pitchFamily="34" charset="-52"/>
            </a:endParaRPr>
          </a:p>
        </p:txBody>
      </p:sp>
      <p:sp>
        <p:nvSpPr>
          <p:cNvPr id="132" name="TextBox 131"/>
          <p:cNvSpPr txBox="1"/>
          <p:nvPr/>
        </p:nvSpPr>
        <p:spPr>
          <a:xfrm>
            <a:off x="610025" y="5565497"/>
            <a:ext cx="2432110" cy="246221"/>
          </a:xfrm>
          <a:prstGeom prst="rect">
            <a:avLst/>
          </a:prstGeom>
          <a:noFill/>
        </p:spPr>
        <p:txBody>
          <a:bodyPr wrap="square" rtlCol="0">
            <a:spAutoFit/>
          </a:bodyPr>
          <a:lstStyle/>
          <a:p>
            <a:r>
              <a:rPr lang="ru-RU" sz="1000" dirty="0" smtClean="0">
                <a:latin typeface="PT Sans" panose="020B0503020203020204" pitchFamily="34" charset="-52"/>
                <a:ea typeface="PT Sans" panose="020B0503020203020204" pitchFamily="34" charset="-52"/>
              </a:rPr>
              <a:t>По методологии Всемирного Банка:</a:t>
            </a:r>
            <a:endParaRPr lang="ru-RU" sz="1000" dirty="0">
              <a:latin typeface="PT Sans" panose="020B0503020203020204" pitchFamily="34" charset="-52"/>
              <a:ea typeface="PT Sans" panose="020B0503020203020204" pitchFamily="34" charset="-52"/>
            </a:endParaRPr>
          </a:p>
        </p:txBody>
      </p:sp>
      <p:sp>
        <p:nvSpPr>
          <p:cNvPr id="133" name="Прямоугольник 132"/>
          <p:cNvSpPr/>
          <p:nvPr/>
        </p:nvSpPr>
        <p:spPr>
          <a:xfrm>
            <a:off x="753208" y="6069622"/>
            <a:ext cx="110329" cy="110329"/>
          </a:xfrm>
          <a:prstGeom prst="rect">
            <a:avLst/>
          </a:prstGeom>
          <a:solidFill>
            <a:srgbClr val="7030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TextBox 133"/>
          <p:cNvSpPr txBox="1"/>
          <p:nvPr/>
        </p:nvSpPr>
        <p:spPr>
          <a:xfrm>
            <a:off x="863537" y="5999286"/>
            <a:ext cx="2432110" cy="246221"/>
          </a:xfrm>
          <a:prstGeom prst="rect">
            <a:avLst/>
          </a:prstGeom>
          <a:noFill/>
        </p:spPr>
        <p:txBody>
          <a:bodyPr wrap="square" rtlCol="0">
            <a:spAutoFit/>
          </a:bodyPr>
          <a:lstStyle/>
          <a:p>
            <a:r>
              <a:rPr lang="ru-RU" sz="1000" dirty="0" smtClean="0">
                <a:latin typeface="PT Sans" panose="020B0503020203020204" pitchFamily="34" charset="-52"/>
                <a:ea typeface="PT Sans" panose="020B0503020203020204" pitchFamily="34" charset="-52"/>
              </a:rPr>
              <a:t>Страны со средне-низкими доходами</a:t>
            </a:r>
            <a:endParaRPr lang="ru-RU" sz="1000" dirty="0">
              <a:latin typeface="PT Sans" panose="020B0503020203020204" pitchFamily="34" charset="-52"/>
              <a:ea typeface="PT Sans" panose="020B0503020203020204" pitchFamily="34" charset="-52"/>
            </a:endParaRPr>
          </a:p>
        </p:txBody>
      </p:sp>
      <p:sp>
        <p:nvSpPr>
          <p:cNvPr id="135" name="Прямоугольник 134"/>
          <p:cNvSpPr/>
          <p:nvPr/>
        </p:nvSpPr>
        <p:spPr>
          <a:xfrm>
            <a:off x="756141" y="6494580"/>
            <a:ext cx="110329" cy="110329"/>
          </a:xfrm>
          <a:prstGeom prst="rect">
            <a:avLst/>
          </a:prstGeom>
          <a:solidFill>
            <a:srgbClr val="19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TextBox 135"/>
          <p:cNvSpPr txBox="1"/>
          <p:nvPr/>
        </p:nvSpPr>
        <p:spPr>
          <a:xfrm>
            <a:off x="866469" y="6213230"/>
            <a:ext cx="2432110" cy="246221"/>
          </a:xfrm>
          <a:prstGeom prst="rect">
            <a:avLst/>
          </a:prstGeom>
          <a:noFill/>
        </p:spPr>
        <p:txBody>
          <a:bodyPr wrap="square" rtlCol="0">
            <a:spAutoFit/>
          </a:bodyPr>
          <a:lstStyle/>
          <a:p>
            <a:r>
              <a:rPr lang="ru-RU" sz="1000" dirty="0" smtClean="0">
                <a:latin typeface="PT Sans" panose="020B0503020203020204" pitchFamily="34" charset="-52"/>
                <a:ea typeface="PT Sans" panose="020B0503020203020204" pitchFamily="34" charset="-52"/>
              </a:rPr>
              <a:t>Страны со средними доходами</a:t>
            </a:r>
            <a:endParaRPr lang="ru-RU" sz="1000" dirty="0">
              <a:latin typeface="PT Sans" panose="020B0503020203020204" pitchFamily="34" charset="-52"/>
              <a:ea typeface="PT Sans" panose="020B0503020203020204" pitchFamily="34" charset="-52"/>
            </a:endParaRPr>
          </a:p>
        </p:txBody>
      </p:sp>
      <p:sp>
        <p:nvSpPr>
          <p:cNvPr id="137" name="Прямоугольник 136"/>
          <p:cNvSpPr/>
          <p:nvPr/>
        </p:nvSpPr>
        <p:spPr>
          <a:xfrm>
            <a:off x="750279" y="6277699"/>
            <a:ext cx="110329" cy="110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TextBox 137"/>
          <p:cNvSpPr txBox="1"/>
          <p:nvPr/>
        </p:nvSpPr>
        <p:spPr>
          <a:xfrm>
            <a:off x="860610" y="6418382"/>
            <a:ext cx="2432110" cy="246221"/>
          </a:xfrm>
          <a:prstGeom prst="rect">
            <a:avLst/>
          </a:prstGeom>
          <a:noFill/>
        </p:spPr>
        <p:txBody>
          <a:bodyPr wrap="square" rtlCol="0">
            <a:spAutoFit/>
          </a:bodyPr>
          <a:lstStyle/>
          <a:p>
            <a:r>
              <a:rPr lang="ru-RU" sz="1000" dirty="0" smtClean="0">
                <a:latin typeface="PT Sans" panose="020B0503020203020204" pitchFamily="34" charset="-52"/>
                <a:ea typeface="PT Sans" panose="020B0503020203020204" pitchFamily="34" charset="-52"/>
              </a:rPr>
              <a:t>Страны с высокими доходами</a:t>
            </a:r>
            <a:endParaRPr lang="ru-RU" sz="1000" dirty="0">
              <a:latin typeface="PT Sans" panose="020B0503020203020204" pitchFamily="34" charset="-52"/>
              <a:ea typeface="PT Sans" panose="020B0503020203020204" pitchFamily="34" charset="-52"/>
            </a:endParaRPr>
          </a:p>
        </p:txBody>
      </p:sp>
      <p:sp>
        <p:nvSpPr>
          <p:cNvPr id="139" name="TextBox 138"/>
          <p:cNvSpPr txBox="1"/>
          <p:nvPr/>
        </p:nvSpPr>
        <p:spPr>
          <a:xfrm>
            <a:off x="1867200" y="1213531"/>
            <a:ext cx="8611672" cy="307777"/>
          </a:xfrm>
          <a:prstGeom prst="rect">
            <a:avLst/>
          </a:prstGeom>
          <a:noFill/>
        </p:spPr>
        <p:txBody>
          <a:bodyPr wrap="square" rtlCol="0">
            <a:spAutoFit/>
          </a:bodyPr>
          <a:lstStyle/>
          <a:p>
            <a:pPr algn="ctr"/>
            <a:r>
              <a:rPr lang="ru-RU" sz="1400" b="1" i="1" dirty="0" smtClean="0">
                <a:solidFill>
                  <a:schemeClr val="tx1">
                    <a:lumMod val="65000"/>
                    <a:lumOff val="35000"/>
                  </a:schemeClr>
                </a:solidFill>
                <a:latin typeface="PT Sans" panose="020B0503020203020204" pitchFamily="34" charset="-52"/>
                <a:ea typeface="PT Sans" panose="020B0503020203020204" pitchFamily="34" charset="-52"/>
              </a:rPr>
              <a:t>429 человек</a:t>
            </a:r>
            <a:endParaRPr lang="ru-RU" sz="1400" b="1" i="1" dirty="0">
              <a:solidFill>
                <a:schemeClr val="tx1">
                  <a:lumMod val="65000"/>
                  <a:lumOff val="35000"/>
                </a:schemeClr>
              </a:solidFill>
              <a:latin typeface="PT Sans" panose="020B0503020203020204" pitchFamily="34" charset="-52"/>
              <a:ea typeface="PT Sans" panose="020B0503020203020204" pitchFamily="34" charset="-52"/>
            </a:endParaRPr>
          </a:p>
        </p:txBody>
      </p:sp>
      <p:sp>
        <p:nvSpPr>
          <p:cNvPr id="142" name="TextBox 141"/>
          <p:cNvSpPr txBox="1"/>
          <p:nvPr/>
        </p:nvSpPr>
        <p:spPr>
          <a:xfrm>
            <a:off x="9376995" y="6422728"/>
            <a:ext cx="2432110" cy="246221"/>
          </a:xfrm>
          <a:prstGeom prst="rect">
            <a:avLst/>
          </a:prstGeom>
          <a:noFill/>
        </p:spPr>
        <p:txBody>
          <a:bodyPr wrap="square" rtlCol="0">
            <a:spAutoFit/>
          </a:bodyPr>
          <a:lstStyle/>
          <a:p>
            <a:pPr algn="r"/>
            <a:r>
              <a:rPr lang="ru-RU" sz="1000" dirty="0" smtClean="0">
                <a:latin typeface="PT Sans" panose="020B0503020203020204" pitchFamily="34" charset="-52"/>
                <a:ea typeface="PT Sans" panose="020B0503020203020204" pitchFamily="34" charset="-52"/>
              </a:rPr>
              <a:t>Источник: Мониторинг-1</a:t>
            </a:r>
            <a:endParaRPr lang="ru-RU" sz="1000" dirty="0">
              <a:latin typeface="PT Sans" panose="020B0503020203020204" pitchFamily="34" charset="-52"/>
              <a:ea typeface="PT Sans" panose="020B0503020203020204" pitchFamily="34" charset="-52"/>
            </a:endParaRPr>
          </a:p>
        </p:txBody>
      </p:sp>
      <p:sp>
        <p:nvSpPr>
          <p:cNvPr id="104" name="TextBox 103"/>
          <p:cNvSpPr txBox="1"/>
          <p:nvPr/>
        </p:nvSpPr>
        <p:spPr>
          <a:xfrm>
            <a:off x="9838592" y="17590"/>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Цифры и факты</a:t>
            </a:r>
            <a:endParaRPr lang="ru-RU" b="1" dirty="0">
              <a:solidFill>
                <a:schemeClr val="accent6">
                  <a:lumMod val="60000"/>
                  <a:lumOff val="40000"/>
                </a:schemeClr>
              </a:solidFill>
            </a:endParaRPr>
          </a:p>
        </p:txBody>
      </p:sp>
    </p:spTree>
    <p:extLst>
      <p:ext uri="{BB962C8B-B14F-4D97-AF65-F5344CB8AC3E}">
        <p14:creationId xmlns:p14="http://schemas.microsoft.com/office/powerpoint/2010/main" val="251415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1"/>
          <p:cNvSpPr txBox="1">
            <a:spLocks/>
          </p:cNvSpPr>
          <p:nvPr/>
        </p:nvSpPr>
        <p:spPr>
          <a:xfrm>
            <a:off x="1040423" y="56734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dirty="0" smtClean="0">
                <a:solidFill>
                  <a:schemeClr val="tx1">
                    <a:lumMod val="75000"/>
                    <a:lumOff val="25000"/>
                  </a:schemeClr>
                </a:solidFill>
                <a:latin typeface="PT Sans" panose="020B0503020203020204" pitchFamily="34" charset="-52"/>
                <a:ea typeface="PT Sans" panose="020B0503020203020204" pitchFamily="34" charset="-52"/>
              </a:rPr>
              <a:t>Динамика численности студентов с ОВЗ и инвалидностью (очная форма), 2016-2020</a:t>
            </a:r>
            <a:endParaRPr lang="ru-RU" sz="2000" dirty="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5" name="TextBox 4"/>
          <p:cNvSpPr txBox="1"/>
          <p:nvPr/>
        </p:nvSpPr>
        <p:spPr>
          <a:xfrm>
            <a:off x="9838592" y="17590"/>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Цифры и факты</a:t>
            </a:r>
            <a:endParaRPr lang="ru-RU" b="1" dirty="0">
              <a:solidFill>
                <a:schemeClr val="accent6">
                  <a:lumMod val="60000"/>
                  <a:lumOff val="40000"/>
                </a:schemeClr>
              </a:solidFill>
            </a:endParaRPr>
          </a:p>
        </p:txBody>
      </p:sp>
      <p:sp>
        <p:nvSpPr>
          <p:cNvPr id="6" name="TextBox 5"/>
          <p:cNvSpPr txBox="1"/>
          <p:nvPr/>
        </p:nvSpPr>
        <p:spPr>
          <a:xfrm>
            <a:off x="9376995" y="6422728"/>
            <a:ext cx="2432110" cy="246221"/>
          </a:xfrm>
          <a:prstGeom prst="rect">
            <a:avLst/>
          </a:prstGeom>
          <a:noFill/>
        </p:spPr>
        <p:txBody>
          <a:bodyPr wrap="square" rtlCol="0">
            <a:spAutoFit/>
          </a:bodyPr>
          <a:lstStyle/>
          <a:p>
            <a:pPr algn="r"/>
            <a:r>
              <a:rPr lang="ru-RU" sz="1000" dirty="0" smtClean="0">
                <a:latin typeface="PT Sans" panose="020B0503020203020204" pitchFamily="34" charset="-52"/>
                <a:ea typeface="PT Sans" panose="020B0503020203020204" pitchFamily="34" charset="-52"/>
              </a:rPr>
              <a:t>Источник: Мониторинг-1</a:t>
            </a:r>
            <a:endParaRPr lang="ru-RU" sz="1000" dirty="0">
              <a:latin typeface="PT Sans" panose="020B0503020203020204" pitchFamily="34" charset="-52"/>
              <a:ea typeface="PT Sans" panose="020B0503020203020204" pitchFamily="34" charset="-52"/>
            </a:endParaRPr>
          </a:p>
        </p:txBody>
      </p:sp>
      <p:graphicFrame>
        <p:nvGraphicFramePr>
          <p:cNvPr id="7" name="Диаграмма 6"/>
          <p:cNvGraphicFramePr>
            <a:graphicFrameLocks/>
          </p:cNvGraphicFramePr>
          <p:nvPr>
            <p:extLst>
              <p:ext uri="{D42A27DB-BD31-4B8C-83A1-F6EECF244321}">
                <p14:modId xmlns:p14="http://schemas.microsoft.com/office/powerpoint/2010/main" val="1490866949"/>
              </p:ext>
            </p:extLst>
          </p:nvPr>
        </p:nvGraphicFramePr>
        <p:xfrm>
          <a:off x="886191" y="1127978"/>
          <a:ext cx="5495925" cy="34385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447694" y="1492846"/>
            <a:ext cx="5527429" cy="3539430"/>
          </a:xfrm>
          <a:prstGeom prst="rect">
            <a:avLst/>
          </a:prstGeom>
          <a:noFill/>
        </p:spPr>
        <p:txBody>
          <a:bodyPr wrap="square" rtlCol="0">
            <a:spAutoFit/>
          </a:bodyPr>
          <a:lstStyle/>
          <a:p>
            <a:pPr algn="just"/>
            <a:r>
              <a:rPr lang="ru-RU" sz="1400" dirty="0">
                <a:latin typeface="PT Sans" panose="020B0503020203020204" pitchFamily="34" charset="-52"/>
                <a:ea typeface="PT Sans" panose="020B0503020203020204" pitchFamily="34" charset="-52"/>
              </a:rPr>
              <a:t>Прием на обучение в рамках особой квоты имеют</a:t>
            </a:r>
            <a:r>
              <a:rPr lang="ru-RU" sz="1400" dirty="0" smtClean="0">
                <a:latin typeface="PT Sans" panose="020B0503020203020204" pitchFamily="34" charset="-52"/>
                <a:ea typeface="PT Sans" panose="020B0503020203020204" pitchFamily="34" charset="-52"/>
              </a:rPr>
              <a:t>:</a:t>
            </a:r>
          </a:p>
          <a:p>
            <a:pPr marL="171450" indent="-171450" algn="just">
              <a:buFont typeface="Arial" panose="020B0604020202020204" pitchFamily="34" charset="0"/>
              <a:buChar char="•"/>
            </a:pPr>
            <a:r>
              <a:rPr lang="ru-RU" sz="1400" dirty="0" smtClean="0">
                <a:latin typeface="PT Sans" panose="020B0503020203020204" pitchFamily="34" charset="-52"/>
                <a:ea typeface="PT Sans" panose="020B0503020203020204" pitchFamily="34" charset="-52"/>
              </a:rPr>
              <a:t>Дети-инвалиды</a:t>
            </a:r>
          </a:p>
          <a:p>
            <a:pPr marL="171450" indent="-171450" algn="just">
              <a:buFont typeface="Arial" panose="020B0604020202020204" pitchFamily="34" charset="0"/>
              <a:buChar char="•"/>
            </a:pPr>
            <a:r>
              <a:rPr lang="ru-RU" sz="1400" dirty="0" smtClean="0">
                <a:latin typeface="PT Sans" panose="020B0503020203020204" pitchFamily="34" charset="-52"/>
                <a:ea typeface="PT Sans" panose="020B0503020203020204" pitchFamily="34" charset="-52"/>
              </a:rPr>
              <a:t>Инвалиды </a:t>
            </a:r>
            <a:r>
              <a:rPr lang="en-US" sz="1400" dirty="0" smtClean="0">
                <a:latin typeface="PT Sans" panose="020B0503020203020204" pitchFamily="34" charset="-52"/>
                <a:ea typeface="PT Sans" panose="020B0503020203020204" pitchFamily="34" charset="-52"/>
              </a:rPr>
              <a:t>I </a:t>
            </a:r>
            <a:r>
              <a:rPr lang="ru-RU" sz="1400" dirty="0" smtClean="0">
                <a:latin typeface="PT Sans" panose="020B0503020203020204" pitchFamily="34" charset="-52"/>
                <a:ea typeface="PT Sans" panose="020B0503020203020204" pitchFamily="34" charset="-52"/>
              </a:rPr>
              <a:t>и </a:t>
            </a:r>
            <a:r>
              <a:rPr lang="en-US" sz="1400" dirty="0" smtClean="0">
                <a:latin typeface="PT Sans" panose="020B0503020203020204" pitchFamily="34" charset="-52"/>
                <a:ea typeface="PT Sans" panose="020B0503020203020204" pitchFamily="34" charset="-52"/>
              </a:rPr>
              <a:t>II </a:t>
            </a:r>
            <a:r>
              <a:rPr lang="ru-RU" sz="1400" dirty="0" smtClean="0">
                <a:latin typeface="PT Sans" panose="020B0503020203020204" pitchFamily="34" charset="-52"/>
                <a:ea typeface="PT Sans" panose="020B0503020203020204" pitchFamily="34" charset="-52"/>
              </a:rPr>
              <a:t>групп</a:t>
            </a:r>
          </a:p>
          <a:p>
            <a:pPr marL="171450" indent="-171450" algn="just">
              <a:buFont typeface="Arial" panose="020B0604020202020204" pitchFamily="34" charset="0"/>
              <a:buChar char="•"/>
            </a:pPr>
            <a:r>
              <a:rPr lang="ru-RU" sz="1400" dirty="0" smtClean="0">
                <a:latin typeface="PT Sans" panose="020B0503020203020204" pitchFamily="34" charset="-52"/>
                <a:ea typeface="PT Sans" panose="020B0503020203020204" pitchFamily="34" charset="-52"/>
              </a:rPr>
              <a:t>Инвалиды с детства</a:t>
            </a:r>
          </a:p>
          <a:p>
            <a:pPr marL="171450" indent="-171450" algn="just">
              <a:buFont typeface="Arial" panose="020B0604020202020204" pitchFamily="34" charset="0"/>
              <a:buChar char="•"/>
            </a:pPr>
            <a:r>
              <a:rPr lang="ru-RU" sz="1400" dirty="0" smtClean="0">
                <a:latin typeface="PT Sans" panose="020B0503020203020204" pitchFamily="34" charset="-52"/>
                <a:ea typeface="PT Sans" panose="020B0503020203020204" pitchFamily="34" charset="-52"/>
              </a:rPr>
              <a:t>Инвалиды вследствие военной травмы или заболевания, полученных в период военной службы</a:t>
            </a:r>
            <a:endParaRPr lang="en-US" sz="1400" dirty="0" smtClean="0">
              <a:latin typeface="PT Sans" panose="020B0503020203020204" pitchFamily="34" charset="-52"/>
              <a:ea typeface="PT Sans" panose="020B0503020203020204" pitchFamily="34" charset="-52"/>
            </a:endParaRPr>
          </a:p>
          <a:p>
            <a:pPr marL="171450" indent="-171450" algn="just">
              <a:buFont typeface="Arial" panose="020B0604020202020204" pitchFamily="34" charset="0"/>
              <a:buChar char="•"/>
            </a:pPr>
            <a:endParaRPr lang="en-US"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Особая квота составляет </a:t>
            </a:r>
            <a:r>
              <a:rPr lang="ru-RU" sz="1400" b="1" dirty="0">
                <a:latin typeface="PT Sans" panose="020B0503020203020204" pitchFamily="34" charset="-52"/>
                <a:ea typeface="PT Sans" panose="020B0503020203020204" pitchFamily="34" charset="-52"/>
              </a:rPr>
              <a:t>10%</a:t>
            </a:r>
            <a:r>
              <a:rPr lang="ru-RU" sz="1400" dirty="0">
                <a:latin typeface="PT Sans" panose="020B0503020203020204" pitchFamily="34" charset="-52"/>
                <a:ea typeface="PT Sans" panose="020B0503020203020204" pitchFamily="34" charset="-52"/>
              </a:rPr>
              <a:t> от плана приема </a:t>
            </a:r>
            <a:r>
              <a:rPr lang="ru-RU" sz="1400" dirty="0" smtClean="0">
                <a:latin typeface="PT Sans" panose="020B0503020203020204" pitchFamily="34" charset="-52"/>
                <a:ea typeface="PT Sans" panose="020B0503020203020204" pitchFamily="34" charset="-52"/>
              </a:rPr>
              <a:t>по</a:t>
            </a:r>
            <a:r>
              <a:rPr lang="en-US" sz="1400" dirty="0" smtClean="0">
                <a:latin typeface="PT Sans" panose="020B0503020203020204" pitchFamily="34" charset="-52"/>
                <a:ea typeface="PT Sans" panose="020B0503020203020204" pitchFamily="34" charset="-52"/>
              </a:rPr>
              <a:t> </a:t>
            </a:r>
            <a:r>
              <a:rPr lang="ru-RU" sz="1400" dirty="0" smtClean="0">
                <a:latin typeface="PT Sans" panose="020B0503020203020204" pitchFamily="34" charset="-52"/>
                <a:ea typeface="PT Sans" panose="020B0503020203020204" pitchFamily="34" charset="-52"/>
              </a:rPr>
              <a:t>каждому </a:t>
            </a:r>
            <a:r>
              <a:rPr lang="ru-RU" sz="1400" dirty="0">
                <a:latin typeface="PT Sans" panose="020B0503020203020204" pitchFamily="34" charset="-52"/>
                <a:ea typeface="PT Sans" panose="020B0503020203020204" pitchFamily="34" charset="-52"/>
              </a:rPr>
              <a:t>направлению подготовки (специальности</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Для инвалидов и лиц с ОВЗ могут разрабатываться индивидуальные учебные планы и индивидуальные графики обучения. Срок получения высшего образования при обучении по индивидуальному учебному плану может быть при необходимости увеличен до 1 года (полгода для магистратуры)</a:t>
            </a:r>
          </a:p>
          <a:p>
            <a:pPr algn="just"/>
            <a:endParaRPr lang="ru-RU" sz="1400" dirty="0">
              <a:latin typeface="PT Sans" panose="020B0503020203020204" pitchFamily="34" charset="-52"/>
              <a:ea typeface="PT Sans" panose="020B0503020203020204" pitchFamily="34" charset="-52"/>
            </a:endParaRPr>
          </a:p>
        </p:txBody>
      </p:sp>
    </p:spTree>
    <p:extLst>
      <p:ext uri="{BB962C8B-B14F-4D97-AF65-F5344CB8AC3E}">
        <p14:creationId xmlns:p14="http://schemas.microsoft.com/office/powerpoint/2010/main" val="1662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838200" y="68164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400" dirty="0" smtClean="0">
              <a:solidFill>
                <a:schemeClr val="tx1">
                  <a:lumMod val="75000"/>
                  <a:lumOff val="25000"/>
                </a:schemeClr>
              </a:solidFill>
              <a:latin typeface="PT Sans" panose="020B0503020203020204" pitchFamily="34" charset="-52"/>
              <a:ea typeface="PT Sans" panose="020B0503020203020204" pitchFamily="34" charset="-52"/>
            </a:endParaRPr>
          </a:p>
          <a:p>
            <a:pPr algn="ct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Виды материальной поддержки в </a:t>
            </a:r>
            <a:r>
              <a:rPr lang="ru-RU" sz="2400" dirty="0" err="1" smtClean="0">
                <a:solidFill>
                  <a:schemeClr val="tx1">
                    <a:lumMod val="75000"/>
                    <a:lumOff val="25000"/>
                  </a:schemeClr>
                </a:solidFill>
                <a:latin typeface="PT Sans" panose="020B0503020203020204" pitchFamily="34" charset="-52"/>
                <a:ea typeface="PT Sans" panose="020B0503020203020204" pitchFamily="34" charset="-52"/>
              </a:rPr>
              <a:t>Политехе</a:t>
            </a: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 </a:t>
            </a:r>
            <a:endParaRPr lang="ru-RU" sz="2400" dirty="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6" name="Текст 5"/>
          <p:cNvSpPr>
            <a:spLocks noGrp="1"/>
          </p:cNvSpPr>
          <p:nvPr>
            <p:ph type="body" idx="1"/>
          </p:nvPr>
        </p:nvSpPr>
        <p:spPr>
          <a:xfrm>
            <a:off x="839788" y="1443772"/>
            <a:ext cx="5157787" cy="823912"/>
          </a:xfrm>
        </p:spPr>
        <p:txBody>
          <a:bodyPr>
            <a:normAutofit/>
          </a:bodyPr>
          <a:lstStyle/>
          <a:p>
            <a:pPr algn="ctr"/>
            <a:r>
              <a:rPr lang="ru-RU" sz="2000" b="0" dirty="0" smtClean="0">
                <a:solidFill>
                  <a:srgbClr val="196400"/>
                </a:solidFill>
                <a:latin typeface="PT Sans" panose="020B0503020203020204" pitchFamily="34" charset="-52"/>
                <a:ea typeface="PT Sans" panose="020B0503020203020204" pitchFamily="34" charset="-52"/>
              </a:rPr>
              <a:t>Поддержка студентов</a:t>
            </a:r>
            <a:endParaRPr lang="ru-RU" sz="2000" b="0" dirty="0">
              <a:solidFill>
                <a:srgbClr val="196400"/>
              </a:solidFill>
              <a:latin typeface="PT Sans" panose="020B0503020203020204" pitchFamily="34" charset="-52"/>
              <a:ea typeface="PT Sans" panose="020B0503020203020204" pitchFamily="34" charset="-52"/>
            </a:endParaRPr>
          </a:p>
        </p:txBody>
      </p:sp>
      <p:sp>
        <p:nvSpPr>
          <p:cNvPr id="7" name="Объект 6"/>
          <p:cNvSpPr>
            <a:spLocks noGrp="1"/>
          </p:cNvSpPr>
          <p:nvPr>
            <p:ph sz="half" idx="2"/>
          </p:nvPr>
        </p:nvSpPr>
        <p:spPr/>
        <p:txBody>
          <a:bodyPr>
            <a:normAutofit/>
          </a:bodyPr>
          <a:lstStyle/>
          <a:p>
            <a:r>
              <a:rPr lang="ru-RU" sz="1800" dirty="0" smtClean="0">
                <a:latin typeface="PT Sans" panose="020B0503020203020204" pitchFamily="34" charset="-52"/>
                <a:ea typeface="PT Sans" panose="020B0503020203020204" pitchFamily="34" charset="-52"/>
              </a:rPr>
              <a:t>Стипендиальное обеспечение</a:t>
            </a:r>
          </a:p>
          <a:p>
            <a:r>
              <a:rPr lang="ru-RU" sz="1800" dirty="0" smtClean="0">
                <a:latin typeface="PT Sans" panose="020B0503020203020204" pitchFamily="34" charset="-52"/>
                <a:ea typeface="PT Sans" panose="020B0503020203020204" pitchFamily="34" charset="-52"/>
              </a:rPr>
              <a:t>Бесплатное медобслуживание (Поликлиника №76)</a:t>
            </a:r>
          </a:p>
          <a:p>
            <a:r>
              <a:rPr lang="ru-RU" sz="1800" dirty="0" smtClean="0">
                <a:latin typeface="PT Sans" panose="020B0503020203020204" pitchFamily="34" charset="-52"/>
                <a:ea typeface="PT Sans" panose="020B0503020203020204" pitchFamily="34" charset="-52"/>
              </a:rPr>
              <a:t>Путевки на базы отдыха (Северный и Южный лагери)</a:t>
            </a:r>
          </a:p>
          <a:p>
            <a:r>
              <a:rPr lang="ru-RU" sz="1800" dirty="0" smtClean="0">
                <a:latin typeface="PT Sans" panose="020B0503020203020204" pitchFamily="34" charset="-52"/>
                <a:ea typeface="PT Sans" panose="020B0503020203020204" pitchFamily="34" charset="-52"/>
              </a:rPr>
              <a:t>Предоставление общежитий иногородним студентам (Студгородок)</a:t>
            </a:r>
          </a:p>
          <a:p>
            <a:r>
              <a:rPr lang="ru-RU" sz="1800" dirty="0" smtClean="0">
                <a:latin typeface="PT Sans" panose="020B0503020203020204" pitchFamily="34" charset="-52"/>
                <a:ea typeface="PT Sans" panose="020B0503020203020204" pitchFamily="34" charset="-52"/>
              </a:rPr>
              <a:t>Льготный проезд на общественном транспорте</a:t>
            </a:r>
          </a:p>
          <a:p>
            <a:r>
              <a:rPr lang="ru-RU" sz="1800" dirty="0" smtClean="0">
                <a:latin typeface="PT Sans" panose="020B0503020203020204" pitchFamily="34" charset="-52"/>
                <a:ea typeface="PT Sans" panose="020B0503020203020204" pitchFamily="34" charset="-52"/>
              </a:rPr>
              <a:t>Конкурсы молодежных инициатив</a:t>
            </a:r>
          </a:p>
        </p:txBody>
      </p:sp>
      <p:sp>
        <p:nvSpPr>
          <p:cNvPr id="8" name="Текст 7"/>
          <p:cNvSpPr>
            <a:spLocks noGrp="1"/>
          </p:cNvSpPr>
          <p:nvPr>
            <p:ph type="body" sz="quarter" idx="3"/>
          </p:nvPr>
        </p:nvSpPr>
        <p:spPr>
          <a:xfrm>
            <a:off x="6172200" y="1443772"/>
            <a:ext cx="5183188" cy="823912"/>
          </a:xfrm>
        </p:spPr>
        <p:txBody>
          <a:bodyPr vert="horz" lIns="91440" tIns="45720" rIns="91440" bIns="45720" rtlCol="0" anchor="b">
            <a:normAutofit/>
          </a:bodyPr>
          <a:lstStyle/>
          <a:p>
            <a:pPr algn="ctr"/>
            <a:r>
              <a:rPr lang="ru-RU" sz="2000" b="0" dirty="0">
                <a:solidFill>
                  <a:srgbClr val="196400"/>
                </a:solidFill>
                <a:latin typeface="PT Sans" panose="020B0503020203020204" pitchFamily="34" charset="-52"/>
                <a:ea typeface="PT Sans" panose="020B0503020203020204" pitchFamily="34" charset="-52"/>
              </a:rPr>
              <a:t>Поддержка сотрудников</a:t>
            </a:r>
          </a:p>
        </p:txBody>
      </p:sp>
      <p:sp>
        <p:nvSpPr>
          <p:cNvPr id="9" name="Объект 8"/>
          <p:cNvSpPr>
            <a:spLocks noGrp="1"/>
          </p:cNvSpPr>
          <p:nvPr>
            <p:ph sz="quarter" idx="4"/>
          </p:nvPr>
        </p:nvSpPr>
        <p:spPr/>
        <p:txBody>
          <a:bodyPr>
            <a:normAutofit/>
          </a:bodyPr>
          <a:lstStyle/>
          <a:p>
            <a:r>
              <a:rPr lang="ru-RU" sz="1800" dirty="0" smtClean="0">
                <a:latin typeface="PT Sans" panose="020B0503020203020204" pitchFamily="34" charset="-52"/>
                <a:ea typeface="PT Sans" panose="020B0503020203020204" pitchFamily="34" charset="-52"/>
              </a:rPr>
              <a:t>Стабильный трудовой договор (з/п не ниже МРОТ)</a:t>
            </a:r>
          </a:p>
          <a:p>
            <a:r>
              <a:rPr lang="ru-RU" sz="1800" dirty="0" smtClean="0">
                <a:latin typeface="PT Sans" panose="020B0503020203020204" pitchFamily="34" charset="-52"/>
                <a:ea typeface="PT Sans" panose="020B0503020203020204" pitchFamily="34" charset="-52"/>
              </a:rPr>
              <a:t>Премирование, отпускные, выплаты по болезни</a:t>
            </a:r>
          </a:p>
          <a:p>
            <a:r>
              <a:rPr lang="ru-RU" sz="1800" dirty="0" smtClean="0">
                <a:latin typeface="PT Sans" panose="020B0503020203020204" pitchFamily="34" charset="-52"/>
                <a:ea typeface="PT Sans" panose="020B0503020203020204" pitchFamily="34" charset="-52"/>
              </a:rPr>
              <a:t>Пособия по беременности, единовременные выплаты при рождении/по уходу за ребенком</a:t>
            </a:r>
          </a:p>
          <a:p>
            <a:r>
              <a:rPr lang="ru-RU" sz="1800" dirty="0">
                <a:latin typeface="PT Sans" panose="020B0503020203020204" pitchFamily="34" charset="-52"/>
                <a:ea typeface="PT Sans" panose="020B0503020203020204" pitchFamily="34" charset="-52"/>
              </a:rPr>
              <a:t>Путевки на базы отдыха (Северный и Южный лагери</a:t>
            </a:r>
            <a:r>
              <a:rPr lang="ru-RU" sz="1800" dirty="0" smtClean="0">
                <a:latin typeface="PT Sans" panose="020B0503020203020204" pitchFamily="34" charset="-52"/>
                <a:ea typeface="PT Sans" panose="020B0503020203020204" pitchFamily="34" charset="-52"/>
              </a:rPr>
              <a:t>)</a:t>
            </a:r>
          </a:p>
          <a:p>
            <a:r>
              <a:rPr lang="ru-RU" sz="1800" dirty="0">
                <a:latin typeface="PT Sans" panose="020B0503020203020204" pitchFamily="34" charset="-52"/>
                <a:ea typeface="PT Sans" panose="020B0503020203020204" pitchFamily="34" charset="-52"/>
              </a:rPr>
              <a:t>Бесплатное медобслуживание (Поликлиника №</a:t>
            </a:r>
            <a:r>
              <a:rPr lang="ru-RU" sz="1800" dirty="0" smtClean="0">
                <a:latin typeface="PT Sans" panose="020B0503020203020204" pitchFamily="34" charset="-52"/>
                <a:ea typeface="PT Sans" panose="020B0503020203020204" pitchFamily="34" charset="-52"/>
              </a:rPr>
              <a:t>76, вакцинация)</a:t>
            </a:r>
            <a:endParaRPr lang="ru-RU" sz="1800" dirty="0">
              <a:latin typeface="PT Sans" panose="020B0503020203020204" pitchFamily="34" charset="-52"/>
              <a:ea typeface="PT Sans" panose="020B0503020203020204" pitchFamily="34" charset="-52"/>
            </a:endParaRPr>
          </a:p>
          <a:p>
            <a:endParaRPr lang="ru-RU" sz="1800" dirty="0">
              <a:latin typeface="PT Sans" panose="020B0503020203020204" pitchFamily="34" charset="-52"/>
              <a:ea typeface="PT Sans" panose="020B0503020203020204" pitchFamily="34" charset="-52"/>
            </a:endParaRPr>
          </a:p>
          <a:p>
            <a:endParaRPr lang="ru-RU" sz="1800" dirty="0">
              <a:latin typeface="PT Sans" panose="020B0503020203020204" pitchFamily="34" charset="-52"/>
              <a:ea typeface="PT Sans" panose="020B0503020203020204" pitchFamily="34" charset="-52"/>
            </a:endParaRPr>
          </a:p>
        </p:txBody>
      </p:sp>
      <p:pic>
        <p:nvPicPr>
          <p:cNvPr id="10" name="Рисунок 9"/>
          <p:cNvPicPr>
            <a:picLocks noChangeAspect="1"/>
          </p:cNvPicPr>
          <p:nvPr/>
        </p:nvPicPr>
        <p:blipFill>
          <a:blip r:embed="rId2">
            <a:duotone>
              <a:schemeClr val="accent6">
                <a:shade val="45000"/>
                <a:satMod val="135000"/>
              </a:schemeClr>
              <a:prstClr val="white"/>
            </a:duotone>
          </a:blip>
          <a:stretch>
            <a:fillRect/>
          </a:stretch>
        </p:blipFill>
        <p:spPr>
          <a:xfrm>
            <a:off x="4699079" y="1763535"/>
            <a:ext cx="504376" cy="504376"/>
          </a:xfrm>
          <a:prstGeom prst="rect">
            <a:avLst/>
          </a:prstGeom>
        </p:spPr>
      </p:pic>
      <p:pic>
        <p:nvPicPr>
          <p:cNvPr id="11" name="Рисунок 10"/>
          <p:cNvPicPr>
            <a:picLocks noChangeAspect="1"/>
          </p:cNvPicPr>
          <p:nvPr/>
        </p:nvPicPr>
        <p:blipFill>
          <a:blip r:embed="rId3">
            <a:duotone>
              <a:schemeClr val="accent6">
                <a:shade val="45000"/>
                <a:satMod val="135000"/>
              </a:schemeClr>
              <a:prstClr val="white"/>
            </a:duotone>
          </a:blip>
          <a:stretch>
            <a:fillRect/>
          </a:stretch>
        </p:blipFill>
        <p:spPr>
          <a:xfrm>
            <a:off x="1628073" y="1737158"/>
            <a:ext cx="507444" cy="507444"/>
          </a:xfrm>
          <a:prstGeom prst="rect">
            <a:avLst/>
          </a:prstGeom>
        </p:spPr>
      </p:pic>
      <p:pic>
        <p:nvPicPr>
          <p:cNvPr id="12" name="Рисунок 11"/>
          <p:cNvPicPr>
            <a:picLocks noChangeAspect="1"/>
          </p:cNvPicPr>
          <p:nvPr/>
        </p:nvPicPr>
        <p:blipFill>
          <a:blip r:embed="rId4">
            <a:duotone>
              <a:schemeClr val="accent6">
                <a:shade val="45000"/>
                <a:satMod val="135000"/>
              </a:schemeClr>
              <a:prstClr val="white"/>
            </a:duotone>
          </a:blip>
          <a:stretch>
            <a:fillRect/>
          </a:stretch>
        </p:blipFill>
        <p:spPr>
          <a:xfrm>
            <a:off x="6770960" y="1763723"/>
            <a:ext cx="504000" cy="504000"/>
          </a:xfrm>
          <a:prstGeom prst="rect">
            <a:avLst/>
          </a:prstGeom>
        </p:spPr>
      </p:pic>
      <p:pic>
        <p:nvPicPr>
          <p:cNvPr id="13" name="Рисунок 12"/>
          <p:cNvPicPr>
            <a:picLocks noChangeAspect="1"/>
          </p:cNvPicPr>
          <p:nvPr/>
        </p:nvPicPr>
        <p:blipFill>
          <a:blip r:embed="rId5">
            <a:duotone>
              <a:schemeClr val="accent6">
                <a:shade val="45000"/>
                <a:satMod val="135000"/>
              </a:schemeClr>
              <a:prstClr val="white"/>
            </a:duotone>
          </a:blip>
          <a:stretch>
            <a:fillRect/>
          </a:stretch>
        </p:blipFill>
        <p:spPr>
          <a:xfrm>
            <a:off x="10216664" y="1737158"/>
            <a:ext cx="504000" cy="504000"/>
          </a:xfrm>
          <a:prstGeom prst="rect">
            <a:avLst/>
          </a:prstGeom>
        </p:spPr>
      </p:pic>
      <p:sp>
        <p:nvSpPr>
          <p:cNvPr id="14" name="Прямоугольник 13"/>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Цифры и факты</a:t>
            </a:r>
            <a:endParaRPr lang="ru-RU" b="1" dirty="0">
              <a:solidFill>
                <a:schemeClr val="accent6">
                  <a:lumMod val="60000"/>
                  <a:lumOff val="40000"/>
                </a:schemeClr>
              </a:solidFill>
            </a:endParaRPr>
          </a:p>
        </p:txBody>
      </p:sp>
    </p:spTree>
    <p:extLst>
      <p:ext uri="{BB962C8B-B14F-4D97-AF65-F5344CB8AC3E}">
        <p14:creationId xmlns:p14="http://schemas.microsoft.com/office/powerpoint/2010/main" val="1585740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Цифры и факты</a:t>
            </a:r>
            <a:endParaRPr lang="ru-RU" b="1" dirty="0">
              <a:solidFill>
                <a:schemeClr val="accent6">
                  <a:lumMod val="60000"/>
                  <a:lumOff val="40000"/>
                </a:schemeClr>
              </a:solidFill>
            </a:endParaRPr>
          </a:p>
        </p:txBody>
      </p:sp>
      <p:sp>
        <p:nvSpPr>
          <p:cNvPr id="4" name="Заголовок 1"/>
          <p:cNvSpPr txBox="1">
            <a:spLocks/>
          </p:cNvSpPr>
          <p:nvPr/>
        </p:nvSpPr>
        <p:spPr>
          <a:xfrm>
            <a:off x="1304192" y="831115"/>
            <a:ext cx="10515600" cy="1325563"/>
          </a:xfrm>
          <a:prstGeom prst="rect">
            <a:avLst/>
          </a:prstGeom>
        </p:spPr>
        <p:txBody>
          <a:bodyPr>
            <a:normAutofit/>
          </a:bodyPr>
          <a:lstStyle>
            <a:defPPr>
              <a:defRPr lang="ru-RU"/>
            </a:defPPr>
            <a:lvl1pPr algn="ctr">
              <a:lnSpc>
                <a:spcPct val="90000"/>
              </a:lnSpc>
              <a:spcBef>
                <a:spcPct val="0"/>
              </a:spcBef>
              <a:buNone/>
              <a:defRPr sz="2400">
                <a:solidFill>
                  <a:schemeClr val="tx1">
                    <a:lumMod val="75000"/>
                    <a:lumOff val="25000"/>
                  </a:schemeClr>
                </a:solidFill>
                <a:latin typeface="PT Sans" panose="020B0503020203020204" pitchFamily="34" charset="-52"/>
                <a:ea typeface="PT Sans" panose="020B0503020203020204" pitchFamily="34" charset="-52"/>
                <a:cs typeface="+mj-cs"/>
              </a:defRPr>
            </a:lvl1pPr>
          </a:lstStyle>
          <a:p>
            <a:r>
              <a:rPr lang="ru-RU" dirty="0"/>
              <a:t>Нематериальные формы поддержки возможностей в </a:t>
            </a:r>
            <a:r>
              <a:rPr lang="ru-RU" dirty="0" err="1"/>
              <a:t>Политехе</a:t>
            </a:r>
            <a:endParaRPr lang="ru-RU" dirty="0"/>
          </a:p>
        </p:txBody>
      </p:sp>
      <p:sp>
        <p:nvSpPr>
          <p:cNvPr id="2" name="Прямоугольник 1"/>
          <p:cNvSpPr/>
          <p:nvPr/>
        </p:nvSpPr>
        <p:spPr>
          <a:xfrm>
            <a:off x="712719" y="2536568"/>
            <a:ext cx="3322769" cy="307777"/>
          </a:xfrm>
          <a:prstGeom prst="rect">
            <a:avLst/>
          </a:prstGeom>
        </p:spPr>
        <p:txBody>
          <a:bodyPr wrap="none">
            <a:spAutoFit/>
          </a:bodyPr>
          <a:lstStyle/>
          <a:p>
            <a:r>
              <a:rPr lang="ru-RU" sz="1400" b="1" dirty="0">
                <a:solidFill>
                  <a:schemeClr val="tx1">
                    <a:lumMod val="75000"/>
                    <a:lumOff val="25000"/>
                  </a:schemeClr>
                </a:solidFill>
                <a:latin typeface="PT Sans" panose="020B0503020203020204" pitchFamily="34" charset="-52"/>
                <a:ea typeface="PT Sans" panose="020B0503020203020204" pitchFamily="34" charset="-52"/>
              </a:rPr>
              <a:t>Психологическая служба для студентов</a:t>
            </a:r>
          </a:p>
        </p:txBody>
      </p:sp>
      <p:sp>
        <p:nvSpPr>
          <p:cNvPr id="8" name="TextBox 7"/>
          <p:cNvSpPr txBox="1"/>
          <p:nvPr/>
        </p:nvSpPr>
        <p:spPr>
          <a:xfrm>
            <a:off x="949751" y="1828682"/>
            <a:ext cx="2426676" cy="707886"/>
          </a:xfrm>
          <a:prstGeom prst="rect">
            <a:avLst/>
          </a:prstGeom>
          <a:noFill/>
        </p:spPr>
        <p:txBody>
          <a:bodyPr wrap="square" rtlCol="0">
            <a:spAutoFit/>
          </a:bodyPr>
          <a:lstStyle/>
          <a:p>
            <a:r>
              <a:rPr lang="ru-RU" sz="2000" b="1" dirty="0" smtClean="0">
                <a:solidFill>
                  <a:srgbClr val="196400"/>
                </a:solidFill>
                <a:latin typeface="PT Sans" panose="020B0503020203020204" pitchFamily="34" charset="-52"/>
                <a:ea typeface="PT Sans" panose="020B0503020203020204" pitchFamily="34" charset="-52"/>
                <a:cs typeface="+mj-cs"/>
              </a:rPr>
              <a:t> 4690 чел с 2019 г.</a:t>
            </a:r>
          </a:p>
          <a:p>
            <a:pPr algn="ctr"/>
            <a:r>
              <a:rPr lang="ru-RU" sz="2000" b="1" dirty="0" smtClean="0">
                <a:solidFill>
                  <a:srgbClr val="196400"/>
                </a:solidFill>
                <a:latin typeface="PT Sans" panose="020B0503020203020204" pitchFamily="34" charset="-52"/>
                <a:ea typeface="PT Sans" panose="020B0503020203020204" pitchFamily="34" charset="-52"/>
                <a:cs typeface="+mj-cs"/>
              </a:rPr>
              <a:t>90 чел/</a:t>
            </a:r>
            <a:r>
              <a:rPr lang="ru-RU" sz="2000" b="1" dirty="0" err="1" smtClean="0">
                <a:solidFill>
                  <a:srgbClr val="196400"/>
                </a:solidFill>
                <a:latin typeface="PT Sans" panose="020B0503020203020204" pitchFamily="34" charset="-52"/>
                <a:ea typeface="PT Sans" panose="020B0503020203020204" pitchFamily="34" charset="-52"/>
                <a:cs typeface="+mj-cs"/>
              </a:rPr>
              <a:t>мес</a:t>
            </a:r>
            <a:endParaRPr lang="ru-RU" sz="1600" b="1" dirty="0">
              <a:solidFill>
                <a:srgbClr val="196400"/>
              </a:solidFill>
              <a:latin typeface="PT Sans" panose="020B0503020203020204" pitchFamily="34" charset="-52"/>
              <a:ea typeface="PT Sans" panose="020B0503020203020204" pitchFamily="34" charset="-52"/>
              <a:cs typeface="+mj-cs"/>
            </a:endParaRPr>
          </a:p>
        </p:txBody>
      </p:sp>
      <p:pic>
        <p:nvPicPr>
          <p:cNvPr id="3076" name="Picture 4" descr="https://sun9-23.userapi.com/impg/zmLdreERKfzT-IQjzUGY7su1An-6g7QSpbiGPg/MuslR04US20.jpg?size=2560x1077&amp;quality=96&amp;sign=6423ee2c15e1f9479ffed7d2514b7f7c&amp;type=albu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08" t="10919" r="4558" b="10927"/>
          <a:stretch/>
        </p:blipFill>
        <p:spPr bwMode="auto">
          <a:xfrm>
            <a:off x="8838478" y="1808120"/>
            <a:ext cx="2303584" cy="84406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8044915" y="2652182"/>
            <a:ext cx="3982962" cy="738664"/>
          </a:xfrm>
          <a:prstGeom prst="rect">
            <a:avLst/>
          </a:prstGeom>
        </p:spPr>
        <p:txBody>
          <a:bodyPr wrap="square">
            <a:spAutoFit/>
          </a:bodyPr>
          <a:lstStyle/>
          <a:p>
            <a:pPr algn="ctr"/>
            <a:r>
              <a:rPr lang="ru-RU" sz="1400" b="1" dirty="0">
                <a:solidFill>
                  <a:schemeClr val="tx1">
                    <a:lumMod val="75000"/>
                    <a:lumOff val="25000"/>
                  </a:schemeClr>
                </a:solidFill>
                <a:latin typeface="PT Sans" panose="020B0503020203020204" pitchFamily="34" charset="-52"/>
                <a:ea typeface="PT Sans" panose="020B0503020203020204" pitchFamily="34" charset="-52"/>
              </a:rPr>
              <a:t>«</a:t>
            </a:r>
            <a:r>
              <a:rPr lang="ru-RU" sz="1400" b="1" dirty="0" smtClean="0">
                <a:solidFill>
                  <a:schemeClr val="tx1">
                    <a:lumMod val="75000"/>
                    <a:lumOff val="25000"/>
                  </a:schemeClr>
                </a:solidFill>
                <a:latin typeface="PT Sans" panose="020B0503020203020204" pitchFamily="34" charset="-52"/>
                <a:ea typeface="PT Sans" panose="020B0503020203020204" pitchFamily="34" charset="-52"/>
              </a:rPr>
              <a:t>Адаптеры»</a:t>
            </a:r>
            <a:r>
              <a:rPr lang="ru-RU" sz="1400" b="1" dirty="0">
                <a:solidFill>
                  <a:schemeClr val="tx1">
                    <a:lumMod val="75000"/>
                    <a:lumOff val="25000"/>
                  </a:schemeClr>
                </a:solidFill>
                <a:latin typeface="PT Sans" panose="020B0503020203020204" pitchFamily="34" charset="-52"/>
                <a:ea typeface="PT Sans" panose="020B0503020203020204" pitchFamily="34" charset="-52"/>
              </a:rPr>
              <a:t> – </a:t>
            </a:r>
            <a:r>
              <a:rPr lang="ru-RU" sz="1400" b="1" dirty="0" smtClean="0">
                <a:solidFill>
                  <a:schemeClr val="tx1">
                    <a:lumMod val="75000"/>
                    <a:lumOff val="25000"/>
                  </a:schemeClr>
                </a:solidFill>
                <a:latin typeface="PT Sans" panose="020B0503020203020204" pitchFamily="34" charset="-52"/>
                <a:ea typeface="PT Sans" panose="020B0503020203020204" pitchFamily="34" charset="-52"/>
              </a:rPr>
              <a:t> </a:t>
            </a:r>
            <a:r>
              <a:rPr lang="ru-RU" sz="1400" dirty="0" smtClean="0">
                <a:solidFill>
                  <a:schemeClr val="tx1">
                    <a:lumMod val="75000"/>
                    <a:lumOff val="25000"/>
                  </a:schemeClr>
                </a:solidFill>
                <a:latin typeface="PT Sans" panose="020B0503020203020204" pitchFamily="34" charset="-52"/>
                <a:ea typeface="PT Sans" panose="020B0503020203020204" pitchFamily="34" charset="-52"/>
              </a:rPr>
              <a:t>студенческое </a:t>
            </a:r>
            <a:r>
              <a:rPr lang="ru-RU" sz="1400" dirty="0">
                <a:solidFill>
                  <a:schemeClr val="tx1">
                    <a:lumMod val="75000"/>
                    <a:lumOff val="25000"/>
                  </a:schemeClr>
                </a:solidFill>
                <a:latin typeface="PT Sans" panose="020B0503020203020204" pitchFamily="34" charset="-52"/>
                <a:ea typeface="PT Sans" panose="020B0503020203020204" pitchFamily="34" charset="-52"/>
              </a:rPr>
              <a:t>объединение, </a:t>
            </a:r>
            <a:r>
              <a:rPr lang="ru-RU" sz="1400" dirty="0" smtClean="0">
                <a:solidFill>
                  <a:schemeClr val="tx1">
                    <a:lumMod val="75000"/>
                    <a:lumOff val="25000"/>
                  </a:schemeClr>
                </a:solidFill>
                <a:latin typeface="PT Sans" panose="020B0503020203020204" pitchFamily="34" charset="-52"/>
                <a:ea typeface="PT Sans" panose="020B0503020203020204" pitchFamily="34" charset="-52"/>
              </a:rPr>
              <a:t>которое помогает адаптироваться первокурсникам в вузе</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p:txBody>
      </p:sp>
      <p:pic>
        <p:nvPicPr>
          <p:cNvPr id="3078" name="Picture 6" descr="https://sun9-85.userapi.com/impf/c845218/v845218038/1863a/Nuf639Mk5bs.jpg?size=1851x2160&amp;quality=96&amp;sign=e3be163838430dffaaa87aa6c8c92ece&amp;type=alb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930"/>
          <a:stretch/>
        </p:blipFill>
        <p:spPr bwMode="auto">
          <a:xfrm>
            <a:off x="9464798" y="3585907"/>
            <a:ext cx="1344488" cy="1381748"/>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8457531" y="4958818"/>
            <a:ext cx="3359021" cy="523220"/>
          </a:xfrm>
          <a:prstGeom prst="rect">
            <a:avLst/>
          </a:prstGeom>
        </p:spPr>
        <p:txBody>
          <a:bodyPr wrap="square">
            <a:spAutoFit/>
          </a:bodyPr>
          <a:lstStyle/>
          <a:p>
            <a:pPr algn="ctr"/>
            <a:r>
              <a:rPr lang="ru-RU" sz="1400" b="1" dirty="0" err="1" smtClean="0">
                <a:solidFill>
                  <a:schemeClr val="tx1">
                    <a:lumMod val="75000"/>
                    <a:lumOff val="25000"/>
                  </a:schemeClr>
                </a:solidFill>
                <a:latin typeface="PT Sans" panose="020B0503020203020204" pitchFamily="34" charset="-52"/>
                <a:ea typeface="PT Sans" panose="020B0503020203020204" pitchFamily="34" charset="-52"/>
              </a:rPr>
              <a:t>TutorForces</a:t>
            </a:r>
            <a:r>
              <a:rPr lang="ru-RU" sz="1400" b="1" dirty="0" smtClean="0">
                <a:solidFill>
                  <a:schemeClr val="tx1">
                    <a:lumMod val="75000"/>
                    <a:lumOff val="25000"/>
                  </a:schemeClr>
                </a:solidFill>
                <a:latin typeface="PT Sans" panose="020B0503020203020204" pitchFamily="34" charset="-52"/>
                <a:ea typeface="PT Sans" panose="020B0503020203020204" pitchFamily="34" charset="-52"/>
              </a:rPr>
              <a:t> – </a:t>
            </a:r>
            <a:r>
              <a:rPr lang="ru-RU" sz="1400" dirty="0" smtClean="0">
                <a:solidFill>
                  <a:schemeClr val="tx1">
                    <a:lumMod val="75000"/>
                    <a:lumOff val="25000"/>
                  </a:schemeClr>
                </a:solidFill>
                <a:latin typeface="PT Sans" panose="020B0503020203020204" pitchFamily="34" charset="-52"/>
                <a:ea typeface="PT Sans" panose="020B0503020203020204" pitchFamily="34" charset="-52"/>
              </a:rPr>
              <a:t>объединение адаптации иностранных студентов </a:t>
            </a:r>
            <a:r>
              <a:rPr lang="ru-RU" sz="1400" dirty="0" err="1" smtClean="0">
                <a:solidFill>
                  <a:schemeClr val="tx1">
                    <a:lumMod val="75000"/>
                    <a:lumOff val="25000"/>
                  </a:schemeClr>
                </a:solidFill>
                <a:latin typeface="PT Sans" panose="020B0503020203020204" pitchFamily="34" charset="-52"/>
                <a:ea typeface="PT Sans" panose="020B0503020203020204" pitchFamily="34" charset="-52"/>
              </a:rPr>
              <a:t>Политеха</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p:txBody>
      </p:sp>
      <p:pic>
        <p:nvPicPr>
          <p:cNvPr id="3" name="Рисунок 2"/>
          <p:cNvPicPr>
            <a:picLocks noChangeAspect="1"/>
          </p:cNvPicPr>
          <p:nvPr/>
        </p:nvPicPr>
        <p:blipFill>
          <a:blip r:embed="rId4">
            <a:duotone>
              <a:schemeClr val="accent6">
                <a:shade val="45000"/>
                <a:satMod val="135000"/>
              </a:schemeClr>
              <a:prstClr val="white"/>
            </a:duotone>
          </a:blip>
          <a:stretch>
            <a:fillRect/>
          </a:stretch>
        </p:blipFill>
        <p:spPr>
          <a:xfrm>
            <a:off x="2134966" y="4110685"/>
            <a:ext cx="805809" cy="805809"/>
          </a:xfrm>
          <a:prstGeom prst="rect">
            <a:avLst/>
          </a:prstGeom>
        </p:spPr>
      </p:pic>
      <p:sp>
        <p:nvSpPr>
          <p:cNvPr id="13" name="Прямоугольник 12"/>
          <p:cNvSpPr/>
          <p:nvPr/>
        </p:nvSpPr>
        <p:spPr>
          <a:xfrm>
            <a:off x="522711" y="4980971"/>
            <a:ext cx="4173775" cy="307777"/>
          </a:xfrm>
          <a:prstGeom prst="rect">
            <a:avLst/>
          </a:prstGeom>
        </p:spPr>
        <p:txBody>
          <a:bodyPr wrap="square">
            <a:spAutoFit/>
          </a:bodyPr>
          <a:lstStyle/>
          <a:p>
            <a:pPr algn="ctr"/>
            <a:r>
              <a:rPr lang="ru-RU" sz="1400" b="1" dirty="0" smtClean="0">
                <a:solidFill>
                  <a:schemeClr val="tx1">
                    <a:lumMod val="75000"/>
                    <a:lumOff val="25000"/>
                  </a:schemeClr>
                </a:solidFill>
                <a:latin typeface="PT Sans" panose="020B0503020203020204" pitchFamily="34" charset="-52"/>
                <a:ea typeface="PT Sans" panose="020B0503020203020204" pitchFamily="34" charset="-52"/>
              </a:rPr>
              <a:t>Кураторы учебных групп</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15" name="Прямоугольник 14"/>
          <p:cNvSpPr/>
          <p:nvPr/>
        </p:nvSpPr>
        <p:spPr>
          <a:xfrm>
            <a:off x="4208323" y="2536568"/>
            <a:ext cx="4173775" cy="307777"/>
          </a:xfrm>
          <a:prstGeom prst="rect">
            <a:avLst/>
          </a:prstGeom>
        </p:spPr>
        <p:txBody>
          <a:bodyPr wrap="square">
            <a:spAutoFit/>
          </a:bodyPr>
          <a:lstStyle/>
          <a:p>
            <a:pPr algn="ctr"/>
            <a:r>
              <a:rPr lang="ru-RU" sz="1400" b="1" dirty="0" smtClean="0">
                <a:solidFill>
                  <a:schemeClr val="tx1">
                    <a:lumMod val="75000"/>
                    <a:lumOff val="25000"/>
                  </a:schemeClr>
                </a:solidFill>
                <a:latin typeface="PT Sans" panose="020B0503020203020204" pitchFamily="34" charset="-52"/>
                <a:ea typeface="PT Sans" panose="020B0503020203020204" pitchFamily="34" charset="-52"/>
              </a:rPr>
              <a:t>ПРОФ – </a:t>
            </a:r>
            <a:r>
              <a:rPr lang="ru-RU" sz="1400" dirty="0" smtClean="0">
                <a:solidFill>
                  <a:schemeClr val="tx1">
                    <a:lumMod val="75000"/>
                    <a:lumOff val="25000"/>
                  </a:schemeClr>
                </a:solidFill>
                <a:latin typeface="PT Sans" panose="020B0503020203020204" pitchFamily="34" charset="-52"/>
                <a:ea typeface="PT Sans" panose="020B0503020203020204" pitchFamily="34" charset="-52"/>
              </a:rPr>
              <a:t>студенческий профсоюз </a:t>
            </a:r>
            <a:r>
              <a:rPr lang="ru-RU" sz="1400" dirty="0" err="1" smtClean="0">
                <a:solidFill>
                  <a:schemeClr val="tx1">
                    <a:lumMod val="75000"/>
                    <a:lumOff val="25000"/>
                  </a:schemeClr>
                </a:solidFill>
                <a:latin typeface="PT Sans" panose="020B0503020203020204" pitchFamily="34" charset="-52"/>
                <a:ea typeface="PT Sans" panose="020B0503020203020204" pitchFamily="34" charset="-52"/>
              </a:rPr>
              <a:t>Политеха</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p:txBody>
      </p:sp>
      <p:pic>
        <p:nvPicPr>
          <p:cNvPr id="1026" name="Picture 2" descr="https://sun9-82.userapi.com/impg/vk4hk1qCZNSHSjdRJEBq_tJ8eGB_zxXwC40Odw/IFDhUDsLXh8.jpg?size=1280x1280&amp;quality=95&amp;sign=070e33ee9b8247fb9ae00a566c9743ab&amp;type=alb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0201" y="150856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p:cNvPicPr>
            <a:picLocks noChangeAspect="1"/>
          </p:cNvPicPr>
          <p:nvPr/>
        </p:nvPicPr>
        <p:blipFill>
          <a:blip r:embed="rId6"/>
          <a:stretch>
            <a:fillRect/>
          </a:stretch>
        </p:blipFill>
        <p:spPr>
          <a:xfrm>
            <a:off x="5215590" y="3567699"/>
            <a:ext cx="2071822" cy="1836584"/>
          </a:xfrm>
          <a:prstGeom prst="rect">
            <a:avLst/>
          </a:prstGeom>
        </p:spPr>
      </p:pic>
      <p:sp>
        <p:nvSpPr>
          <p:cNvPr id="17" name="Прямоугольник 16"/>
          <p:cNvSpPr/>
          <p:nvPr/>
        </p:nvSpPr>
        <p:spPr>
          <a:xfrm>
            <a:off x="4153372" y="5367868"/>
            <a:ext cx="4173775" cy="738664"/>
          </a:xfrm>
          <a:prstGeom prst="rect">
            <a:avLst/>
          </a:prstGeom>
        </p:spPr>
        <p:txBody>
          <a:bodyPr wrap="square">
            <a:spAutoFit/>
          </a:bodyPr>
          <a:lstStyle/>
          <a:p>
            <a:pPr algn="ctr"/>
            <a:r>
              <a:rPr lang="ru-RU" sz="1400" b="1" dirty="0" smtClean="0">
                <a:solidFill>
                  <a:schemeClr val="tx1">
                    <a:lumMod val="75000"/>
                    <a:lumOff val="25000"/>
                  </a:schemeClr>
                </a:solidFill>
                <a:latin typeface="PT Sans" panose="020B0503020203020204" pitchFamily="34" charset="-52"/>
                <a:ea typeface="PT Sans" panose="020B0503020203020204" pitchFamily="34" charset="-52"/>
              </a:rPr>
              <a:t>Первая в России экосистема </a:t>
            </a:r>
            <a:r>
              <a:rPr lang="ru-RU" sz="1400" b="1" dirty="0" err="1" smtClean="0">
                <a:solidFill>
                  <a:schemeClr val="tx1">
                    <a:lumMod val="75000"/>
                    <a:lumOff val="25000"/>
                  </a:schemeClr>
                </a:solidFill>
                <a:latin typeface="PT Sans" panose="020B0503020203020204" pitchFamily="34" charset="-52"/>
                <a:ea typeface="PT Sans" panose="020B0503020203020204" pitchFamily="34" charset="-52"/>
              </a:rPr>
              <a:t>волонтерства</a:t>
            </a:r>
            <a:endParaRPr lang="ru-RU" sz="1400" b="1" dirty="0" smtClean="0">
              <a:solidFill>
                <a:schemeClr val="tx1">
                  <a:lumMod val="75000"/>
                  <a:lumOff val="25000"/>
                </a:schemeClr>
              </a:solidFill>
              <a:latin typeface="PT Sans" panose="020B0503020203020204" pitchFamily="34" charset="-52"/>
              <a:ea typeface="PT Sans" panose="020B0503020203020204" pitchFamily="34" charset="-52"/>
            </a:endParaRPr>
          </a:p>
          <a:p>
            <a:pPr algn="ctr"/>
            <a:r>
              <a:rPr lang="ru-RU" sz="1400" dirty="0" smtClean="0">
                <a:solidFill>
                  <a:schemeClr val="tx1">
                    <a:lumMod val="75000"/>
                    <a:lumOff val="25000"/>
                  </a:schemeClr>
                </a:solidFill>
                <a:latin typeface="PT Sans" panose="020B0503020203020204" pitchFamily="34" charset="-52"/>
                <a:ea typeface="PT Sans" panose="020B0503020203020204" pitchFamily="34" charset="-52"/>
              </a:rPr>
              <a:t>25 </a:t>
            </a:r>
            <a:r>
              <a:rPr lang="ru-RU" sz="1400" dirty="0" err="1" smtClean="0">
                <a:solidFill>
                  <a:schemeClr val="tx1">
                    <a:lumMod val="75000"/>
                    <a:lumOff val="25000"/>
                  </a:schemeClr>
                </a:solidFill>
                <a:latin typeface="PT Sans" panose="020B0503020203020204" pitchFamily="34" charset="-52"/>
                <a:ea typeface="PT Sans" panose="020B0503020203020204" pitchFamily="34" charset="-52"/>
              </a:rPr>
              <a:t>студорганизаций</a:t>
            </a:r>
            <a:r>
              <a:rPr lang="ru-RU" sz="1400" dirty="0" smtClean="0">
                <a:solidFill>
                  <a:schemeClr val="tx1">
                    <a:lumMod val="75000"/>
                    <a:lumOff val="25000"/>
                  </a:schemeClr>
                </a:solidFill>
                <a:latin typeface="PT Sans" panose="020B0503020203020204" pitchFamily="34" charset="-52"/>
                <a:ea typeface="PT Sans" panose="020B0503020203020204" pitchFamily="34" charset="-52"/>
              </a:rPr>
              <a:t>, 33 партнеров, </a:t>
            </a:r>
          </a:p>
          <a:p>
            <a:pPr algn="ctr"/>
            <a:r>
              <a:rPr lang="ru-RU" sz="1400" dirty="0" smtClean="0">
                <a:solidFill>
                  <a:schemeClr val="tx1">
                    <a:lumMod val="75000"/>
                    <a:lumOff val="25000"/>
                  </a:schemeClr>
                </a:solidFill>
                <a:latin typeface="PT Sans" panose="020B0503020203020204" pitchFamily="34" charset="-52"/>
                <a:ea typeface="PT Sans" panose="020B0503020203020204" pitchFamily="34" charset="-52"/>
              </a:rPr>
              <a:t>15 направлений</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p:txBody>
      </p:sp>
    </p:spTree>
    <p:extLst>
      <p:ext uri="{BB962C8B-B14F-4D97-AF65-F5344CB8AC3E}">
        <p14:creationId xmlns:p14="http://schemas.microsoft.com/office/powerpoint/2010/main" val="879990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a:solidFill>
                  <a:schemeClr val="accent6">
                    <a:lumMod val="60000"/>
                    <a:lumOff val="40000"/>
                  </a:schemeClr>
                </a:solidFill>
              </a:rPr>
              <a:t>П</a:t>
            </a:r>
            <a:r>
              <a:rPr lang="ru-RU" b="1" dirty="0" err="1" smtClean="0">
                <a:solidFill>
                  <a:schemeClr val="accent6">
                    <a:lumMod val="60000"/>
                    <a:lumOff val="40000"/>
                  </a:schemeClr>
                </a:solidFill>
              </a:rPr>
              <a:t>олитех</a:t>
            </a:r>
            <a:endParaRPr lang="ru-RU" b="1" dirty="0">
              <a:solidFill>
                <a:schemeClr val="accent6">
                  <a:lumMod val="60000"/>
                  <a:lumOff val="40000"/>
                </a:schemeClr>
              </a:solidFill>
            </a:endParaRPr>
          </a:p>
        </p:txBody>
      </p:sp>
      <p:sp>
        <p:nvSpPr>
          <p:cNvPr id="2" name="Прямоугольник 1"/>
          <p:cNvSpPr/>
          <p:nvPr/>
        </p:nvSpPr>
        <p:spPr>
          <a:xfrm>
            <a:off x="1000661" y="781672"/>
            <a:ext cx="8197755" cy="1200329"/>
          </a:xfrm>
          <a:prstGeom prst="rect">
            <a:avLst/>
          </a:prstGeom>
        </p:spPr>
        <p:txBody>
          <a:bodyPr wrap="square">
            <a:spAutoFit/>
          </a:bodyPr>
          <a:lstStyle/>
          <a:p>
            <a:r>
              <a:rPr lang="ru-RU" b="1" dirty="0">
                <a:solidFill>
                  <a:srgbClr val="196400"/>
                </a:solidFill>
                <a:latin typeface="PT Sans" panose="020B0503020203020204" pitchFamily="34" charset="-52"/>
                <a:ea typeface="PT Sans" panose="020B0503020203020204" pitchFamily="34" charset="-52"/>
                <a:cs typeface="+mj-cs"/>
              </a:rPr>
              <a:t>Путешественники с зачеткой: как </a:t>
            </a:r>
            <a:r>
              <a:rPr lang="ru-RU" b="1" dirty="0" err="1">
                <a:solidFill>
                  <a:srgbClr val="196400"/>
                </a:solidFill>
                <a:latin typeface="PT Sans" panose="020B0503020203020204" pitchFamily="34" charset="-52"/>
                <a:ea typeface="PT Sans" panose="020B0503020203020204" pitchFamily="34" charset="-52"/>
                <a:cs typeface="+mj-cs"/>
              </a:rPr>
              <a:t>Политех</a:t>
            </a:r>
            <a:r>
              <a:rPr lang="ru-RU" b="1" dirty="0">
                <a:solidFill>
                  <a:srgbClr val="196400"/>
                </a:solidFill>
                <a:latin typeface="PT Sans" panose="020B0503020203020204" pitchFamily="34" charset="-52"/>
                <a:ea typeface="PT Sans" panose="020B0503020203020204" pitchFamily="34" charset="-52"/>
                <a:cs typeface="+mj-cs"/>
              </a:rPr>
              <a:t> реализовал программу студенческого туризма</a:t>
            </a:r>
          </a:p>
          <a:p>
            <a:pPr algn="r"/>
            <a:r>
              <a:rPr lang="ru-RU" b="1" dirty="0">
                <a:solidFill>
                  <a:srgbClr val="196400"/>
                </a:solidFill>
                <a:latin typeface="PT Sans" panose="020B0503020203020204" pitchFamily="34" charset="-52"/>
                <a:ea typeface="PT Sans" panose="020B0503020203020204" pitchFamily="34" charset="-52"/>
                <a:cs typeface="+mj-cs"/>
              </a:rPr>
              <a:t/>
            </a:r>
            <a:br>
              <a:rPr lang="ru-RU" b="1" dirty="0">
                <a:solidFill>
                  <a:srgbClr val="196400"/>
                </a:solidFill>
                <a:latin typeface="PT Sans" panose="020B0503020203020204" pitchFamily="34" charset="-52"/>
                <a:ea typeface="PT Sans" panose="020B0503020203020204" pitchFamily="34" charset="-52"/>
                <a:cs typeface="+mj-cs"/>
              </a:rPr>
            </a:br>
            <a:endParaRPr lang="ru-RU" b="1" dirty="0">
              <a:solidFill>
                <a:srgbClr val="196400"/>
              </a:solidFill>
              <a:latin typeface="PT Sans" panose="020B0503020203020204" pitchFamily="34" charset="-52"/>
              <a:ea typeface="PT Sans" panose="020B0503020203020204" pitchFamily="34" charset="-52"/>
              <a:cs typeface="+mj-cs"/>
            </a:endParaRPr>
          </a:p>
        </p:txBody>
      </p:sp>
      <p:sp>
        <p:nvSpPr>
          <p:cNvPr id="8" name="Прямоугольник 7"/>
          <p:cNvSpPr/>
          <p:nvPr/>
        </p:nvSpPr>
        <p:spPr>
          <a:xfrm>
            <a:off x="1000661" y="1379577"/>
            <a:ext cx="6601142" cy="5478423"/>
          </a:xfrm>
          <a:prstGeom prst="rect">
            <a:avLst/>
          </a:prstGeom>
        </p:spPr>
        <p:txBody>
          <a:bodyPr wrap="square">
            <a:spAutoFit/>
          </a:bodyPr>
          <a:lstStyle/>
          <a:p>
            <a:pPr algn="just"/>
            <a:r>
              <a:rPr lang="ru-RU" sz="1400" dirty="0" smtClean="0">
                <a:latin typeface="PT Sans" panose="020B0503020203020204" pitchFamily="34" charset="-52"/>
                <a:ea typeface="PT Sans" panose="020B0503020203020204" pitchFamily="34" charset="-52"/>
              </a:rPr>
              <a:t>В июле </a:t>
            </a:r>
            <a:r>
              <a:rPr lang="ru-RU" sz="1400" dirty="0">
                <a:latin typeface="PT Sans" panose="020B0503020203020204" pitchFamily="34" charset="-52"/>
                <a:ea typeface="PT Sans" panose="020B0503020203020204" pitchFamily="34" charset="-52"/>
              </a:rPr>
              <a:t>2021 года стартовала программа студенческого туризма, подготовленная </a:t>
            </a:r>
            <a:r>
              <a:rPr lang="ru-RU" sz="1400" dirty="0" err="1">
                <a:latin typeface="PT Sans" panose="020B0503020203020204" pitchFamily="34" charset="-52"/>
                <a:ea typeface="PT Sans" panose="020B0503020203020204" pitchFamily="34" charset="-52"/>
              </a:rPr>
              <a:t>Минобрнауки</a:t>
            </a:r>
            <a:r>
              <a:rPr lang="ru-RU" sz="1400" dirty="0">
                <a:latin typeface="PT Sans" panose="020B0503020203020204" pitchFamily="34" charset="-52"/>
                <a:ea typeface="PT Sans" panose="020B0503020203020204" pitchFamily="34" charset="-52"/>
              </a:rPr>
              <a:t> России по поручению президента Владимира Путина. У студентов российских вузов появилась уникальная возможность очень </a:t>
            </a:r>
            <a:r>
              <a:rPr lang="ru-RU" sz="1400" dirty="0" err="1">
                <a:latin typeface="PT Sans" panose="020B0503020203020204" pitchFamily="34" charset="-52"/>
                <a:ea typeface="PT Sans" panose="020B0503020203020204" pitchFamily="34" charset="-52"/>
              </a:rPr>
              <a:t>бюджетно</a:t>
            </a:r>
            <a:r>
              <a:rPr lang="ru-RU" sz="1400" dirty="0">
                <a:latin typeface="PT Sans" panose="020B0503020203020204" pitchFamily="34" charset="-52"/>
                <a:ea typeface="PT Sans" panose="020B0503020203020204" pitchFamily="34" charset="-52"/>
              </a:rPr>
              <a:t> путешествовать по стране и проживать в кампусах и общежитиях вузов. В пилотную программу вошли 15 российских вузов, которые принимали путешествующих </a:t>
            </a:r>
            <a:r>
              <a:rPr lang="ru-RU" sz="1400" dirty="0" smtClean="0">
                <a:latin typeface="PT Sans" panose="020B0503020203020204" pitchFamily="34" charset="-52"/>
                <a:ea typeface="PT Sans" panose="020B0503020203020204" pitchFamily="34" charset="-52"/>
              </a:rPr>
              <a:t>студентов – в том числе и </a:t>
            </a:r>
            <a:r>
              <a:rPr lang="ru-RU" sz="1400" dirty="0" err="1" smtClean="0">
                <a:latin typeface="PT Sans" panose="020B0503020203020204" pitchFamily="34" charset="-52"/>
                <a:ea typeface="PT Sans" panose="020B0503020203020204" pitchFamily="34" charset="-52"/>
              </a:rPr>
              <a:t>Политех</a:t>
            </a:r>
            <a:r>
              <a:rPr lang="ru-RU" sz="1400" dirty="0" smtClean="0">
                <a:latin typeface="PT Sans" panose="020B0503020203020204" pitchFamily="34" charset="-52"/>
                <a:ea typeface="PT Sans" panose="020B0503020203020204" pitchFamily="34" charset="-52"/>
              </a:rPr>
              <a:t>.</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Команда </a:t>
            </a:r>
            <a:r>
              <a:rPr lang="ru-RU" sz="1400" dirty="0" err="1">
                <a:latin typeface="PT Sans" panose="020B0503020203020204" pitchFamily="34" charset="-52"/>
                <a:ea typeface="PT Sans" panose="020B0503020203020204" pitchFamily="34" charset="-52"/>
              </a:rPr>
              <a:t>Политеха</a:t>
            </a:r>
            <a:r>
              <a:rPr lang="ru-RU" sz="1400" dirty="0">
                <a:latin typeface="PT Sans" panose="020B0503020203020204" pitchFamily="34" charset="-52"/>
                <a:ea typeface="PT Sans" panose="020B0503020203020204" pitchFamily="34" charset="-52"/>
              </a:rPr>
              <a:t> предложила студентам-путешественникам не только доступную стоимость размещения (от 35 до 400 рублей в сутки), поселив их в модульных общежитиях, где было все для комфортного проживания, но и предложила «собрать» культурную программу самостоятельно – по интересам. Для этого подготовили специальные блоки, каждый был рассчитан на один день: «День молодежных пространств», «День классических музеев», «День современного искусства», «День фортов» и так далее. Например, в «День молодежных пространств» предлагалось посетить популярные среди молодежи места — Новую Голландию, Крестовский остров, «</a:t>
            </a:r>
            <a:r>
              <a:rPr lang="ru-RU" sz="1400" dirty="0" err="1">
                <a:latin typeface="PT Sans" panose="020B0503020203020204" pitchFamily="34" charset="-52"/>
                <a:ea typeface="PT Sans" panose="020B0503020203020204" pitchFamily="34" charset="-52"/>
              </a:rPr>
              <a:t>Севкабель</a:t>
            </a:r>
            <a:r>
              <a:rPr lang="ru-RU" sz="1400" dirty="0">
                <a:latin typeface="PT Sans" panose="020B0503020203020204" pitchFamily="34" charset="-52"/>
                <a:ea typeface="PT Sans" panose="020B0503020203020204" pitchFamily="34" charset="-52"/>
              </a:rPr>
              <a:t> Порт», Малую Садовую улицу, Дворцовую площадь. В течение всего дня гостей сопровождали волонтеры из </a:t>
            </a:r>
            <a:r>
              <a:rPr lang="ru-RU" sz="1400" dirty="0" err="1">
                <a:latin typeface="PT Sans" panose="020B0503020203020204" pitchFamily="34" charset="-52"/>
                <a:ea typeface="PT Sans" panose="020B0503020203020204" pitchFamily="34" charset="-52"/>
              </a:rPr>
              <a:t>Политеха</a:t>
            </a:r>
            <a:r>
              <a:rPr lang="ru-RU" sz="1400" dirty="0" smtClean="0">
                <a:latin typeface="PT Sans" panose="020B0503020203020204" pitchFamily="34" charset="-52"/>
                <a:ea typeface="PT Sans" panose="020B0503020203020204" pitchFamily="34" charset="-52"/>
              </a:rPr>
              <a:t>.</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Всего за период действия программы </a:t>
            </a:r>
            <a:r>
              <a:rPr lang="ru-RU" sz="1400" dirty="0" err="1">
                <a:latin typeface="PT Sans" panose="020B0503020203020204" pitchFamily="34" charset="-52"/>
                <a:ea typeface="PT Sans" panose="020B0503020203020204" pitchFamily="34" charset="-52"/>
              </a:rPr>
              <a:t>Политех</a:t>
            </a:r>
            <a:r>
              <a:rPr lang="ru-RU" sz="1400" dirty="0">
                <a:latin typeface="PT Sans" panose="020B0503020203020204" pitchFamily="34" charset="-52"/>
                <a:ea typeface="PT Sans" panose="020B0503020203020204" pitchFamily="34" charset="-52"/>
              </a:rPr>
              <a:t> принял около 100 студентов со всей России. И активисты студенческого самоуправления, </a:t>
            </a:r>
            <a:r>
              <a:rPr lang="ru-RU" sz="1400" dirty="0" smtClean="0">
                <a:latin typeface="PT Sans" panose="020B0503020203020204" pitchFamily="34" charset="-52"/>
                <a:ea typeface="PT Sans" panose="020B0503020203020204" pitchFamily="34" charset="-52"/>
              </a:rPr>
              <a:t>и </a:t>
            </a:r>
            <a:r>
              <a:rPr lang="ru-RU" sz="1400" dirty="0">
                <a:latin typeface="PT Sans" panose="020B0503020203020204" pitchFamily="34" charset="-52"/>
                <a:ea typeface="PT Sans" panose="020B0503020203020204" pitchFamily="34" charset="-52"/>
              </a:rPr>
              <a:t>сотрудники Студгородка, </a:t>
            </a:r>
            <a:r>
              <a:rPr lang="ru-RU" sz="1400" dirty="0" smtClean="0">
                <a:latin typeface="PT Sans" panose="020B0503020203020204" pitchFamily="34" charset="-52"/>
                <a:ea typeface="PT Sans" panose="020B0503020203020204" pitchFamily="34" charset="-52"/>
              </a:rPr>
              <a:t>и </a:t>
            </a:r>
            <a:r>
              <a:rPr lang="ru-RU" sz="1400" dirty="0">
                <a:latin typeface="PT Sans" panose="020B0503020203020204" pitchFamily="34" charset="-52"/>
                <a:ea typeface="PT Sans" panose="020B0503020203020204" pitchFamily="34" charset="-52"/>
              </a:rPr>
              <a:t>Управление по связям с общественностью, которое активно поддерживало и продвигало проект в </a:t>
            </a:r>
            <a:r>
              <a:rPr lang="ru-RU" sz="1400" dirty="0" err="1">
                <a:latin typeface="PT Sans" panose="020B0503020203020204" pitchFamily="34" charset="-52"/>
                <a:ea typeface="PT Sans" panose="020B0503020203020204" pitchFamily="34" charset="-52"/>
              </a:rPr>
              <a:t>соцсетях</a:t>
            </a:r>
            <a:r>
              <a:rPr lang="ru-RU" sz="1400" dirty="0">
                <a:latin typeface="PT Sans" panose="020B0503020203020204" pitchFamily="34" charset="-52"/>
                <a:ea typeface="PT Sans" panose="020B0503020203020204" pitchFamily="34" charset="-52"/>
              </a:rPr>
              <a:t> и СМИ — все службы университета сработали на отлично!</a:t>
            </a:r>
          </a:p>
          <a:p>
            <a:pPr algn="just"/>
            <a:endParaRPr lang="ru-RU" sz="1400" dirty="0">
              <a:latin typeface="PT Sans" panose="020B0503020203020204" pitchFamily="34" charset="-52"/>
              <a:ea typeface="PT Sans" panose="020B0503020203020204" pitchFamily="34" charset="-52"/>
            </a:endParaRPr>
          </a:p>
        </p:txBody>
      </p:sp>
      <p:pic>
        <p:nvPicPr>
          <p:cNvPr id="5122" name="Picture 2" descr="За период действия программы Политех принял около 100 студентов со всей России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797" y="2058047"/>
            <a:ext cx="4101152" cy="2734101"/>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847762" y="6604084"/>
            <a:ext cx="8344238" cy="253916"/>
          </a:xfrm>
          <a:prstGeom prst="rect">
            <a:avLst/>
          </a:prstGeom>
        </p:spPr>
        <p:txBody>
          <a:bodyPr wrap="square">
            <a:spAutoFit/>
          </a:bodyPr>
          <a:lstStyle/>
          <a:p>
            <a:pPr algn="r"/>
            <a:r>
              <a:rPr lang="ru-RU" sz="1050" dirty="0">
                <a:latin typeface="PT Sans" panose="020B0503020203020204" pitchFamily="34" charset="-52"/>
                <a:ea typeface="PT Sans" panose="020B0503020203020204" pitchFamily="34" charset="-52"/>
              </a:rPr>
              <a:t>Источник: </a:t>
            </a:r>
            <a:r>
              <a:rPr lang="en-US" sz="1050" dirty="0">
                <a:latin typeface="PT Sans" panose="020B0503020203020204" pitchFamily="34" charset="-52"/>
                <a:ea typeface="PT Sans" panose="020B0503020203020204" pitchFamily="34" charset="-52"/>
                <a:hlinkClick r:id="rId3"/>
              </a:rPr>
              <a:t>https://www.spbstu.ru/media/news/studencheskaya_zhizn/puteshestvenniki-s-zachetkoy-kak-politekh-realizoval-programmu-studencheskogo-turizma</a:t>
            </a:r>
            <a:r>
              <a:rPr lang="en-US" sz="1050" dirty="0" smtClean="0">
                <a:latin typeface="PT Sans" panose="020B0503020203020204" pitchFamily="34" charset="-52"/>
                <a:ea typeface="PT Sans" panose="020B0503020203020204" pitchFamily="34" charset="-52"/>
                <a:hlinkClick r:id="rId3"/>
              </a:rPr>
              <a:t>/</a:t>
            </a:r>
            <a:r>
              <a:rPr lang="ru-RU" sz="1050" dirty="0" smtClean="0">
                <a:latin typeface="PT Sans" panose="020B0503020203020204" pitchFamily="34" charset="-52"/>
                <a:ea typeface="PT Sans" panose="020B0503020203020204" pitchFamily="34" charset="-52"/>
              </a:rPr>
              <a:t> </a:t>
            </a:r>
            <a:endParaRPr lang="ru-RU" sz="1050" dirty="0"/>
          </a:p>
        </p:txBody>
      </p:sp>
    </p:spTree>
    <p:extLst>
      <p:ext uri="{BB962C8B-B14F-4D97-AF65-F5344CB8AC3E}">
        <p14:creationId xmlns:p14="http://schemas.microsoft.com/office/powerpoint/2010/main" val="3982924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a:solidFill>
                  <a:schemeClr val="accent6">
                    <a:lumMod val="60000"/>
                    <a:lumOff val="40000"/>
                  </a:schemeClr>
                </a:solidFill>
              </a:rPr>
              <a:t>П</a:t>
            </a:r>
            <a:r>
              <a:rPr lang="ru-RU" b="1" dirty="0" err="1" smtClean="0">
                <a:solidFill>
                  <a:schemeClr val="accent6">
                    <a:lumMod val="60000"/>
                    <a:lumOff val="40000"/>
                  </a:schemeClr>
                </a:solidFill>
              </a:rPr>
              <a:t>олитех</a:t>
            </a:r>
            <a:endParaRPr lang="ru-RU" b="1" dirty="0">
              <a:solidFill>
                <a:schemeClr val="accent6">
                  <a:lumMod val="60000"/>
                  <a:lumOff val="40000"/>
                </a:schemeClr>
              </a:solidFill>
            </a:endParaRPr>
          </a:p>
        </p:txBody>
      </p:sp>
      <p:sp>
        <p:nvSpPr>
          <p:cNvPr id="4" name="Прямоугольник 3"/>
          <p:cNvSpPr/>
          <p:nvPr/>
        </p:nvSpPr>
        <p:spPr>
          <a:xfrm>
            <a:off x="2732822" y="868235"/>
            <a:ext cx="9323294" cy="369332"/>
          </a:xfrm>
          <a:prstGeom prst="rect">
            <a:avLst/>
          </a:prstGeom>
        </p:spPr>
        <p:txBody>
          <a:bodyPr wrap="square">
            <a:spAutoFit/>
          </a:bodyPr>
          <a:lstStyle/>
          <a:p>
            <a:pPr algn="r"/>
            <a:r>
              <a:rPr lang="ru-RU" b="1" dirty="0">
                <a:solidFill>
                  <a:srgbClr val="196400"/>
                </a:solidFill>
                <a:latin typeface="PT Sans" panose="020B0503020203020204" pitchFamily="34" charset="-52"/>
                <a:ea typeface="PT Sans" panose="020B0503020203020204" pitchFamily="34" charset="-52"/>
                <a:cs typeface="+mj-cs"/>
              </a:rPr>
              <a:t>Стартовала программа акселератора «Студенческие сообщества </a:t>
            </a:r>
            <a:r>
              <a:rPr lang="ru-RU" b="1" dirty="0" err="1">
                <a:solidFill>
                  <a:srgbClr val="196400"/>
                </a:solidFill>
                <a:latin typeface="PT Sans" panose="020B0503020203020204" pitchFamily="34" charset="-52"/>
                <a:ea typeface="PT Sans" panose="020B0503020203020204" pitchFamily="34" charset="-52"/>
                <a:cs typeface="+mj-cs"/>
              </a:rPr>
              <a:t>Политеха</a:t>
            </a:r>
            <a:r>
              <a:rPr lang="ru-RU" b="1" dirty="0">
                <a:solidFill>
                  <a:srgbClr val="196400"/>
                </a:solidFill>
                <a:latin typeface="PT Sans" panose="020B0503020203020204" pitchFamily="34" charset="-52"/>
                <a:ea typeface="PT Sans" panose="020B0503020203020204" pitchFamily="34" charset="-52"/>
                <a:cs typeface="+mj-cs"/>
              </a:rPr>
              <a:t>»</a:t>
            </a:r>
          </a:p>
        </p:txBody>
      </p:sp>
      <p:pic>
        <p:nvPicPr>
          <p:cNvPr id="1026" name="Picture 2" descr="Программа акселератора направлена на формирование единого видения развития сообществ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344"/>
          <a:stretch/>
        </p:blipFill>
        <p:spPr bwMode="auto">
          <a:xfrm>
            <a:off x="7829550" y="4608258"/>
            <a:ext cx="4018084" cy="21310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роректор Максим Пашоликов приветствовал участников акселератор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53" r="26709"/>
          <a:stretch/>
        </p:blipFill>
        <p:spPr bwMode="auto">
          <a:xfrm>
            <a:off x="10142700" y="1688474"/>
            <a:ext cx="1913416" cy="2468877"/>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571502" y="1362804"/>
            <a:ext cx="9487086" cy="4185761"/>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В </a:t>
            </a:r>
            <a:r>
              <a:rPr lang="ru-RU" sz="1400" dirty="0" err="1" smtClean="0">
                <a:latin typeface="PT Sans" panose="020B0503020203020204" pitchFamily="34" charset="-52"/>
                <a:ea typeface="PT Sans" panose="020B0503020203020204" pitchFamily="34" charset="-52"/>
              </a:rPr>
              <a:t>Политехе</a:t>
            </a:r>
            <a:r>
              <a:rPr lang="ru-RU" sz="1400" dirty="0" smtClean="0">
                <a:latin typeface="PT Sans" panose="020B0503020203020204" pitchFamily="34" charset="-52"/>
                <a:ea typeface="PT Sans" panose="020B0503020203020204" pitchFamily="34" charset="-52"/>
              </a:rPr>
              <a:t> стартовала </a:t>
            </a:r>
            <a:r>
              <a:rPr lang="ru-RU" sz="1400" dirty="0">
                <a:latin typeface="PT Sans" panose="020B0503020203020204" pitchFamily="34" charset="-52"/>
                <a:ea typeface="PT Sans" panose="020B0503020203020204" pitchFamily="34" charset="-52"/>
              </a:rPr>
              <a:t>программа акселератора «Студенческие сообщества </a:t>
            </a:r>
            <a:r>
              <a:rPr lang="ru-RU" sz="1400" dirty="0" err="1">
                <a:latin typeface="PT Sans" panose="020B0503020203020204" pitchFamily="34" charset="-52"/>
                <a:ea typeface="PT Sans" panose="020B0503020203020204" pitchFamily="34" charset="-52"/>
              </a:rPr>
              <a:t>Политеха</a:t>
            </a:r>
            <a:r>
              <a:rPr lang="ru-RU" sz="1400" dirty="0">
                <a:latin typeface="PT Sans" panose="020B0503020203020204" pitchFamily="34" charset="-52"/>
                <a:ea typeface="PT Sans" panose="020B0503020203020204" pitchFamily="34" charset="-52"/>
              </a:rPr>
              <a:t>». Она состоит из двух </a:t>
            </a:r>
            <a:r>
              <a:rPr lang="ru-RU" sz="1400" dirty="0" smtClean="0">
                <a:latin typeface="PT Sans" panose="020B0503020203020204" pitchFamily="34" charset="-52"/>
                <a:ea typeface="PT Sans" panose="020B0503020203020204" pitchFamily="34" charset="-52"/>
              </a:rPr>
              <a:t>модулей и </a:t>
            </a:r>
            <a:r>
              <a:rPr lang="ru-RU" sz="1400" dirty="0">
                <a:latin typeface="PT Sans" panose="020B0503020203020204" pitchFamily="34" charset="-52"/>
                <a:ea typeface="PT Sans" panose="020B0503020203020204" pitchFamily="34" charset="-52"/>
              </a:rPr>
              <a:t>направлена на формирование единого видения развития сообществ. Организатором мероприятия выступила «Точка кипения – </a:t>
            </a:r>
            <a:r>
              <a:rPr lang="ru-RU" sz="1400" dirty="0" err="1">
                <a:latin typeface="PT Sans" panose="020B0503020203020204" pitchFamily="34" charset="-52"/>
                <a:ea typeface="PT Sans" panose="020B0503020203020204" pitchFamily="34" charset="-52"/>
              </a:rPr>
              <a:t>Политех</a:t>
            </a:r>
            <a:r>
              <a:rPr lang="ru-RU" sz="1400" dirty="0">
                <a:latin typeface="PT Sans" panose="020B0503020203020204" pitchFamily="34" charset="-52"/>
                <a:ea typeface="PT Sans" panose="020B0503020203020204" pitchFamily="34" charset="-52"/>
              </a:rPr>
              <a:t>» совместно с Центром проектной деятельности молодежи СПбПУ, научной лабораторией «Стратегическое развитие рынков инжиниринга» Центра НТИ СПбПУ и при поддержке проректора по информационной и социальной работе СПбПУ Максима ПАШОЛИКОВА</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Во время мероприятия участники групповой работы презентовали свои сообщества, назвали цели и ожидания от проекта. Так, представитель студенческого инженерного общества (СИО) “BEST </a:t>
            </a:r>
            <a:r>
              <a:rPr lang="ru-RU" sz="1400" dirty="0" err="1">
                <a:latin typeface="PT Sans" panose="020B0503020203020204" pitchFamily="34" charset="-52"/>
                <a:ea typeface="PT Sans" panose="020B0503020203020204" pitchFamily="34" charset="-52"/>
              </a:rPr>
              <a:t>Saint</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Petersburg</a:t>
            </a:r>
            <a:r>
              <a:rPr lang="ru-RU" sz="1400" dirty="0">
                <a:latin typeface="PT Sans" panose="020B0503020203020204" pitchFamily="34" charset="-52"/>
                <a:ea typeface="PT Sans" panose="020B0503020203020204" pitchFamily="34" charset="-52"/>
              </a:rPr>
              <a:t>”, занимающегося организацией и проведением мероприятий как на региональном, так и на международном уровне, оценил возможность обучения стратегическому планированию и его дальнейшее применение в развитии сообщества.</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Дальше участников программы акселератора «Студенческие сообщества </a:t>
            </a:r>
            <a:r>
              <a:rPr lang="ru-RU" sz="1400" dirty="0" err="1">
                <a:latin typeface="PT Sans" panose="020B0503020203020204" pitchFamily="34" charset="-52"/>
                <a:ea typeface="PT Sans" panose="020B0503020203020204" pitchFamily="34" charset="-52"/>
              </a:rPr>
              <a:t>Политеха</a:t>
            </a:r>
            <a:r>
              <a:rPr lang="ru-RU" sz="1400" dirty="0">
                <a:latin typeface="PT Sans" panose="020B0503020203020204" pitchFamily="34" charset="-52"/>
                <a:ea typeface="PT Sans" panose="020B0503020203020204" pitchFamily="34" charset="-52"/>
              </a:rPr>
              <a:t>» ждут новые модули, включающие пленарные мероприятия, методологические консультации и учебную фильмографию. Интенсивная работа в командах и взаимодействие с модераторами позволят участникам верифицировать перспективы сообщества через обратную связь, освоить необходимый инструментарий для формирования ядра в сообществе и в конечном итоге сформировать единое видение развития своих сообществ.</a:t>
            </a:r>
            <a:endParaRPr lang="ru-RU" sz="1400" dirty="0" smtClean="0">
              <a:latin typeface="PT Sans" panose="020B0503020203020204" pitchFamily="34" charset="-52"/>
              <a:ea typeface="PT Sans" panose="020B0503020203020204" pitchFamily="34" charset="-52"/>
            </a:endParaRPr>
          </a:p>
          <a:p>
            <a:pPr algn="just"/>
            <a:endParaRPr lang="ru-RU" sz="1400" dirty="0">
              <a:latin typeface="PT Sans" panose="020B0503020203020204" pitchFamily="34" charset="-52"/>
              <a:ea typeface="PT Sans" panose="020B0503020203020204" pitchFamily="34" charset="-52"/>
            </a:endParaRPr>
          </a:p>
          <a:p>
            <a:pPr algn="just"/>
            <a:endParaRPr lang="ru-RU" sz="1400" dirty="0" smtClean="0">
              <a:latin typeface="PT Sans" panose="020B0503020203020204" pitchFamily="34" charset="-52"/>
              <a:ea typeface="PT Sans" panose="020B0503020203020204" pitchFamily="34" charset="-52"/>
            </a:endParaRPr>
          </a:p>
          <a:p>
            <a:pPr algn="just"/>
            <a:endParaRPr lang="ru-RU" sz="1400" dirty="0" smtClean="0">
              <a:latin typeface="PT Sans" panose="020B0503020203020204" pitchFamily="34" charset="-52"/>
              <a:ea typeface="PT Sans" panose="020B0503020203020204" pitchFamily="34" charset="-52"/>
            </a:endParaRPr>
          </a:p>
        </p:txBody>
      </p:sp>
      <p:sp>
        <p:nvSpPr>
          <p:cNvPr id="10" name="Прямоугольник 9"/>
          <p:cNvSpPr/>
          <p:nvPr/>
        </p:nvSpPr>
        <p:spPr>
          <a:xfrm>
            <a:off x="571502" y="6325142"/>
            <a:ext cx="7258048" cy="415498"/>
          </a:xfrm>
          <a:prstGeom prst="rect">
            <a:avLst/>
          </a:prstGeom>
        </p:spPr>
        <p:txBody>
          <a:bodyPr wrap="square">
            <a:spAutoFit/>
          </a:bodyPr>
          <a:lstStyle/>
          <a:p>
            <a:r>
              <a:rPr lang="ru-RU" sz="1050" dirty="0">
                <a:latin typeface="PT Sans" panose="020B0503020203020204" pitchFamily="34" charset="-52"/>
                <a:ea typeface="PT Sans" panose="020B0503020203020204" pitchFamily="34" charset="-52"/>
              </a:rPr>
              <a:t>Источник: </a:t>
            </a:r>
            <a:r>
              <a:rPr lang="en-US" sz="1050" dirty="0">
                <a:latin typeface="PT Sans" panose="020B0503020203020204" pitchFamily="34" charset="-52"/>
                <a:ea typeface="PT Sans" panose="020B0503020203020204" pitchFamily="34" charset="-52"/>
                <a:hlinkClick r:id="rId4"/>
              </a:rPr>
              <a:t>https://www.spbstu.ru/media/news/studencheskaya_zhizn/program-accelerator-student-communities-polytech/?</a:t>
            </a:r>
            <a:r>
              <a:rPr lang="en-US" sz="1050" dirty="0" smtClean="0">
                <a:latin typeface="PT Sans" panose="020B0503020203020204" pitchFamily="34" charset="-52"/>
                <a:ea typeface="PT Sans" panose="020B0503020203020204" pitchFamily="34" charset="-52"/>
                <a:hlinkClick r:id="rId4"/>
              </a:rPr>
              <a:t>sphrase_id=2198418</a:t>
            </a:r>
            <a:r>
              <a:rPr lang="ru-RU" sz="1050" dirty="0" smtClean="0">
                <a:latin typeface="PT Sans" panose="020B0503020203020204" pitchFamily="34" charset="-52"/>
                <a:ea typeface="PT Sans" panose="020B0503020203020204" pitchFamily="34" charset="-52"/>
              </a:rPr>
              <a:t> </a:t>
            </a:r>
            <a:endParaRPr lang="ru-RU" sz="1050" dirty="0"/>
          </a:p>
        </p:txBody>
      </p:sp>
    </p:spTree>
    <p:extLst>
      <p:ext uri="{BB962C8B-B14F-4D97-AF65-F5344CB8AC3E}">
        <p14:creationId xmlns:p14="http://schemas.microsoft.com/office/powerpoint/2010/main" val="633928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p:cNvSpPr txBox="1"/>
          <p:nvPr/>
        </p:nvSpPr>
        <p:spPr>
          <a:xfrm>
            <a:off x="9838592" y="154067"/>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smtClean="0">
                <a:solidFill>
                  <a:schemeClr val="accent6">
                    <a:lumMod val="60000"/>
                    <a:lumOff val="40000"/>
                  </a:schemeClr>
                </a:solidFill>
              </a:rPr>
              <a:t>Политех</a:t>
            </a:r>
            <a:endParaRPr lang="ru-RU" b="1" dirty="0">
              <a:solidFill>
                <a:schemeClr val="accent6">
                  <a:lumMod val="60000"/>
                  <a:lumOff val="40000"/>
                </a:schemeClr>
              </a:solidFill>
            </a:endParaRPr>
          </a:p>
        </p:txBody>
      </p:sp>
      <p:sp>
        <p:nvSpPr>
          <p:cNvPr id="4" name="Прямоугольник 3"/>
          <p:cNvSpPr/>
          <p:nvPr/>
        </p:nvSpPr>
        <p:spPr>
          <a:xfrm>
            <a:off x="515298" y="868235"/>
            <a:ext cx="9323294" cy="369332"/>
          </a:xfrm>
          <a:prstGeom prst="rect">
            <a:avLst/>
          </a:prstGeom>
        </p:spPr>
        <p:txBody>
          <a:bodyPr wrap="square">
            <a:spAutoFit/>
          </a:bodyPr>
          <a:lstStyle/>
          <a:p>
            <a:r>
              <a:rPr lang="ru-RU" b="1" dirty="0" smtClean="0">
                <a:solidFill>
                  <a:srgbClr val="196400"/>
                </a:solidFill>
                <a:latin typeface="PT Sans" panose="020B0503020203020204" pitchFamily="34" charset="-52"/>
                <a:ea typeface="PT Sans" panose="020B0503020203020204" pitchFamily="34" charset="-52"/>
                <a:cs typeface="+mj-cs"/>
              </a:rPr>
              <a:t>Адаптеры готовы к новому учебному году</a:t>
            </a:r>
            <a:endParaRPr lang="ru-RU" b="1" dirty="0">
              <a:solidFill>
                <a:srgbClr val="196400"/>
              </a:solidFill>
              <a:latin typeface="PT Sans" panose="020B0503020203020204" pitchFamily="34" charset="-52"/>
              <a:ea typeface="PT Sans" panose="020B0503020203020204" pitchFamily="34" charset="-52"/>
              <a:cs typeface="+mj-cs"/>
            </a:endParaRPr>
          </a:p>
        </p:txBody>
      </p:sp>
      <p:sp>
        <p:nvSpPr>
          <p:cNvPr id="5" name="Прямоугольник 4"/>
          <p:cNvSpPr/>
          <p:nvPr/>
        </p:nvSpPr>
        <p:spPr>
          <a:xfrm>
            <a:off x="571503" y="1362804"/>
            <a:ext cx="7180425" cy="5262979"/>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Накануне нового учебного года ректор </a:t>
            </a:r>
            <a:r>
              <a:rPr lang="ru-RU" sz="1400" dirty="0" err="1">
                <a:latin typeface="PT Sans" panose="020B0503020203020204" pitchFamily="34" charset="-52"/>
                <a:ea typeface="PT Sans" panose="020B0503020203020204" pitchFamily="34" charset="-52"/>
              </a:rPr>
              <a:t>СПбПУ</a:t>
            </a:r>
            <a:r>
              <a:rPr lang="ru-RU" sz="1400" dirty="0">
                <a:latin typeface="PT Sans" panose="020B0503020203020204" pitchFamily="34" charset="-52"/>
                <a:ea typeface="PT Sans" panose="020B0503020203020204" pitchFamily="34" charset="-52"/>
              </a:rPr>
              <a:t> Андрей РУДСКОЙ встретился с адаптерами </a:t>
            </a:r>
            <a:r>
              <a:rPr lang="ru-RU" sz="1400" dirty="0" err="1" smtClean="0">
                <a:latin typeface="PT Sans" panose="020B0503020203020204" pitchFamily="34" charset="-52"/>
                <a:ea typeface="PT Sans" panose="020B0503020203020204" pitchFamily="34" charset="-52"/>
              </a:rPr>
              <a:t>Политеха</a:t>
            </a:r>
            <a:r>
              <a:rPr lang="ru-RU" sz="1400" dirty="0" smtClean="0">
                <a:latin typeface="PT Sans" panose="020B0503020203020204" pitchFamily="34" charset="-52"/>
                <a:ea typeface="PT Sans" panose="020B0503020203020204" pitchFamily="34" charset="-52"/>
              </a:rPr>
              <a:t>.</a:t>
            </a:r>
            <a:r>
              <a:rPr lang="ru-RU" sz="1400" dirty="0">
                <a:latin typeface="PT Sans" panose="020B0503020203020204" pitchFamily="34" charset="-52"/>
                <a:ea typeface="PT Sans" panose="020B0503020203020204" pitchFamily="34" charset="-52"/>
              </a:rPr>
              <a:t> </a:t>
            </a:r>
            <a:r>
              <a:rPr lang="ru-RU" sz="1400" dirty="0" smtClean="0">
                <a:latin typeface="PT Sans" panose="020B0503020203020204" pitchFamily="34" charset="-52"/>
                <a:ea typeface="PT Sans" panose="020B0503020203020204" pitchFamily="34" charset="-52"/>
              </a:rPr>
              <a:t>Руководитель </a:t>
            </a:r>
            <a:r>
              <a:rPr lang="ru-RU" sz="1400" dirty="0">
                <a:latin typeface="PT Sans" panose="020B0503020203020204" pitchFamily="34" charset="-52"/>
                <a:ea typeface="PT Sans" panose="020B0503020203020204" pitchFamily="34" charset="-52"/>
              </a:rPr>
              <a:t>вуза назвал собравшихся в Белом зале почти четыреста человек «интеллектуальной и организационной элитой университета», которая понимает, что «кроме учебы, здесь происходит много интересного и важного, в чем необходимо участвовать». «Отрадно, что все больше становится желающих заниматься адаптационной деятельностью, – отметил Андрей Иванович. – В этом году поступило больше тысячи заявок в Общественный институт “Адаптеры”, отобрана половина. Без вашей помощи нам было бы не объять огромную армию политехников – 34 тысячи студентов, мы же самый крупный технический вуз России». </a:t>
            </a:r>
            <a:endParaRPr lang="ru-RU" sz="1400" dirty="0" smtClean="0">
              <a:latin typeface="PT Sans" panose="020B0503020203020204" pitchFamily="34" charset="-52"/>
              <a:ea typeface="PT Sans" panose="020B0503020203020204" pitchFamily="34" charset="-52"/>
            </a:endParaRP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Он отдельно заметил, что у нынешних адаптеров особая миссия, назвав их «гвардией </a:t>
            </a:r>
            <a:r>
              <a:rPr lang="ru-RU" sz="1400" dirty="0" err="1">
                <a:latin typeface="PT Sans" panose="020B0503020203020204" pitchFamily="34" charset="-52"/>
                <a:ea typeface="PT Sans" panose="020B0503020203020204" pitchFamily="34" charset="-52"/>
              </a:rPr>
              <a:t>антиковидных</a:t>
            </a:r>
            <a:r>
              <a:rPr lang="ru-RU" sz="1400" dirty="0">
                <a:latin typeface="PT Sans" panose="020B0503020203020204" pitchFamily="34" charset="-52"/>
                <a:ea typeface="PT Sans" panose="020B0503020203020204" pitchFamily="34" charset="-52"/>
              </a:rPr>
              <a:t> адаптеров». </a:t>
            </a:r>
            <a:r>
              <a:rPr lang="ru-RU" sz="1400" dirty="0" smtClean="0">
                <a:latin typeface="PT Sans" panose="020B0503020203020204" pitchFamily="34" charset="-52"/>
                <a:ea typeface="PT Sans" panose="020B0503020203020204" pitchFamily="34" charset="-52"/>
              </a:rPr>
              <a:t>«Это </a:t>
            </a:r>
            <a:r>
              <a:rPr lang="ru-RU" sz="1400" dirty="0">
                <a:latin typeface="PT Sans" panose="020B0503020203020204" pitchFamily="34" charset="-52"/>
                <a:ea typeface="PT Sans" panose="020B0503020203020204" pitchFamily="34" charset="-52"/>
              </a:rPr>
              <a:t>одна из ваших задач как адаптеров, – подчеркнул он. – Вам придется очень важную работу проводить, связанную и с организацией учебного процесса во время пандемии, и с регулированием поведения </a:t>
            </a:r>
            <a:r>
              <a:rPr lang="ru-RU" sz="1400" dirty="0" smtClean="0">
                <a:latin typeface="PT Sans" panose="020B0503020203020204" pitchFamily="34" charset="-52"/>
                <a:ea typeface="PT Sans" panose="020B0503020203020204" pitchFamily="34" charset="-52"/>
              </a:rPr>
              <a:t>студентов».</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Также Андрей Иванович назвал одной из основных задач адаптеров борьбу с </a:t>
            </a:r>
            <a:r>
              <a:rPr lang="ru-RU" sz="1400" dirty="0" err="1">
                <a:latin typeface="PT Sans" panose="020B0503020203020204" pitchFamily="34" charset="-52"/>
                <a:ea typeface="PT Sans" panose="020B0503020203020204" pitchFamily="34" charset="-52"/>
              </a:rPr>
              <a:t>буллингом</a:t>
            </a:r>
            <a:r>
              <a:rPr lang="ru-RU" sz="1400" dirty="0">
                <a:latin typeface="PT Sans" panose="020B0503020203020204" pitchFamily="34" charset="-52"/>
                <a:ea typeface="PT Sans" panose="020B0503020203020204" pitchFamily="34" charset="-52"/>
              </a:rPr>
              <a:t>, помочь адаптироваться ребятам и в учебе, и в общежитиях. «Я здесь для того, чтобы выразить вам признательность и уверенность в том, что мы с вашей командой сделаем все, чтобы первокурсники уже с первого дня жили здесь, как у себя дома. А иногородних ребят нужно будет еще адаптировать к нашему прекрасному городу. У вас много задач, в добрый путь!»</a:t>
            </a:r>
          </a:p>
          <a:p>
            <a:pPr algn="just"/>
            <a:endParaRPr lang="ru-RU" sz="1400" dirty="0">
              <a:latin typeface="PT Sans" panose="020B0503020203020204" pitchFamily="34" charset="-52"/>
              <a:ea typeface="PT Sans" panose="020B0503020203020204" pitchFamily="34" charset="-52"/>
            </a:endParaRPr>
          </a:p>
          <a:p>
            <a:pPr algn="just"/>
            <a:endParaRPr lang="ru-RU" sz="1400" dirty="0">
              <a:latin typeface="PT Sans" panose="020B0503020203020204" pitchFamily="34" charset="-52"/>
              <a:ea typeface="PT Sans" panose="020B0503020203020204" pitchFamily="34" charset="-52"/>
            </a:endParaRPr>
          </a:p>
          <a:p>
            <a:pPr algn="just"/>
            <a:endParaRPr lang="ru-RU" sz="1400" dirty="0">
              <a:latin typeface="PT Sans" panose="020B0503020203020204" pitchFamily="34" charset="-52"/>
              <a:ea typeface="PT Sans" panose="020B0503020203020204" pitchFamily="34" charset="-52"/>
            </a:endParaRPr>
          </a:p>
        </p:txBody>
      </p:sp>
      <p:pic>
        <p:nvPicPr>
          <p:cNvPr id="4098" name="Picture 2" descr="В этом году с первокурсниками будут работать 400 адаптеров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8488" y="718293"/>
            <a:ext cx="4060208" cy="27068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Руководители адаптеров институтов Политеха получили благодарности от ректора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06" t="24358" r="6359"/>
          <a:stretch/>
        </p:blipFill>
        <p:spPr bwMode="auto">
          <a:xfrm>
            <a:off x="7859666" y="3619992"/>
            <a:ext cx="3957851" cy="224668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571502" y="6461622"/>
            <a:ext cx="7258048" cy="253916"/>
          </a:xfrm>
          <a:prstGeom prst="rect">
            <a:avLst/>
          </a:prstGeom>
        </p:spPr>
        <p:txBody>
          <a:bodyPr wrap="square">
            <a:spAutoFit/>
          </a:bodyPr>
          <a:lstStyle/>
          <a:p>
            <a:r>
              <a:rPr lang="ru-RU" sz="1050" dirty="0">
                <a:latin typeface="PT Sans" panose="020B0503020203020204" pitchFamily="34" charset="-52"/>
                <a:ea typeface="PT Sans" panose="020B0503020203020204" pitchFamily="34" charset="-52"/>
              </a:rPr>
              <a:t>Источник: </a:t>
            </a:r>
            <a:r>
              <a:rPr lang="en-US" sz="1050" dirty="0">
                <a:latin typeface="PT Sans" panose="020B0503020203020204" pitchFamily="34" charset="-52"/>
                <a:ea typeface="PT Sans" panose="020B0503020203020204" pitchFamily="34" charset="-52"/>
                <a:hlinkClick r:id="rId4"/>
              </a:rPr>
              <a:t>https://www.spbstu.ru/media/news/studencheskaya_zhizn/rektor-politekha-naputstvoval-adapterov-pered-novym-uchebnym-godom</a:t>
            </a:r>
            <a:r>
              <a:rPr lang="en-US" sz="1050" dirty="0" smtClean="0">
                <a:latin typeface="PT Sans" panose="020B0503020203020204" pitchFamily="34" charset="-52"/>
                <a:ea typeface="PT Sans" panose="020B0503020203020204" pitchFamily="34" charset="-52"/>
                <a:hlinkClick r:id="rId4"/>
              </a:rPr>
              <a:t>/</a:t>
            </a:r>
            <a:r>
              <a:rPr lang="ru-RU" sz="1050" dirty="0" smtClean="0">
                <a:latin typeface="PT Sans" panose="020B0503020203020204" pitchFamily="34" charset="-52"/>
                <a:ea typeface="PT Sans" panose="020B0503020203020204" pitchFamily="34" charset="-52"/>
              </a:rPr>
              <a:t> </a:t>
            </a:r>
            <a:endParaRPr lang="ru-RU" sz="1050" dirty="0"/>
          </a:p>
        </p:txBody>
      </p:sp>
    </p:spTree>
    <p:extLst>
      <p:ext uri="{BB962C8B-B14F-4D97-AF65-F5344CB8AC3E}">
        <p14:creationId xmlns:p14="http://schemas.microsoft.com/office/powerpoint/2010/main" val="15771355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TotalTime>
  <Words>1618</Words>
  <Application>Microsoft Office PowerPoint</Application>
  <PresentationFormat>Широкоэкранный</PresentationFormat>
  <Paragraphs>235</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PT Sans</vt:lpstr>
      <vt:lpstr>Тема Office</vt:lpstr>
      <vt:lpstr>ЦУР 10. Уменьшение неравенства</vt:lpstr>
      <vt:lpstr>Студенты очной формы обучения, получающие стипендии и другие формы материальной поддержки, 2020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69</cp:revision>
  <dcterms:created xsi:type="dcterms:W3CDTF">2021-10-06T14:15:54Z</dcterms:created>
  <dcterms:modified xsi:type="dcterms:W3CDTF">2021-10-26T10:10:57Z</dcterms:modified>
</cp:coreProperties>
</file>