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62" r:id="rId5"/>
    <p:sldId id="258" r:id="rId6"/>
    <p:sldId id="259" r:id="rId7"/>
    <p:sldId id="260" r:id="rId8"/>
    <p:sldId id="261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6400"/>
    <a:srgbClr val="7030A0"/>
    <a:srgbClr val="37B3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Светлый стиль 2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8D5C9-3FE8-4A0F-8099-FEA0DE43A19B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03A1C-AA3D-43C8-A301-7087781795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8023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8D5C9-3FE8-4A0F-8099-FEA0DE43A19B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03A1C-AA3D-43C8-A301-7087781795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5076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8D5C9-3FE8-4A0F-8099-FEA0DE43A19B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03A1C-AA3D-43C8-A301-7087781795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1461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8D5C9-3FE8-4A0F-8099-FEA0DE43A19B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03A1C-AA3D-43C8-A301-7087781795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557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8D5C9-3FE8-4A0F-8099-FEA0DE43A19B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03A1C-AA3D-43C8-A301-7087781795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05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8D5C9-3FE8-4A0F-8099-FEA0DE43A19B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03A1C-AA3D-43C8-A301-7087781795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7794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8D5C9-3FE8-4A0F-8099-FEA0DE43A19B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03A1C-AA3D-43C8-A301-7087781795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303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8D5C9-3FE8-4A0F-8099-FEA0DE43A19B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03A1C-AA3D-43C8-A301-7087781795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5953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8D5C9-3FE8-4A0F-8099-FEA0DE43A19B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03A1C-AA3D-43C8-A301-7087781795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1902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8D5C9-3FE8-4A0F-8099-FEA0DE43A19B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03A1C-AA3D-43C8-A301-7087781795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843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8D5C9-3FE8-4A0F-8099-FEA0DE43A19B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03A1C-AA3D-43C8-A301-7087781795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0535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B8D5C9-3FE8-4A0F-8099-FEA0DE43A19B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A03A1C-AA3D-43C8-A301-7087781795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2997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spbstu.ru/media/news/education/politekhniki-predstavili-svoi-raboty-v-sadu-benua/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pbstu.ru/upload/campus/hostel_quota_provisions.pdf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pbstu.ru/media/news/nauka_i_innovatsii/v-spbpu-proshla-mezhdunarodnaya-nauchnaya-konferentsiya-innovations-in-digital-economy-spbpu-ide-202/?sphrase_id=2198202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spbstu.ru/media/news/education/uchenye-politekha-prinyali-uchastie-v-prosvetitelskom-marafone-novoe-znanie/?sphrase_id=2198225" TargetMode="External"/><Relationship Id="rId5" Type="http://schemas.openxmlformats.org/officeDocument/2006/relationships/hyperlink" Target="https://www.youtube.com/watch?v=tfBWLu-JwBc" TargetMode="Externa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pbstu.ru/media/news/partnership/government-petersburg-leading-universities-system-professional-navigation-schoolchildren/?sphrase_id=2198225" TargetMode="External"/><Relationship Id="rId7" Type="http://schemas.openxmlformats.org/officeDocument/2006/relationships/hyperlink" Target="https://www.spbstu.ru/media/news/achievements/polytechnics-first-place-nti-olympiad-smart-city-track/?sphrase_id=2198272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iamm.spbstu.ru/" TargetMode="External"/><Relationship Id="rId5" Type="http://schemas.openxmlformats.org/officeDocument/2006/relationships/hyperlink" Target="https://hstm.spbstu.ru/" TargetMode="Externa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a.spbstu.ru/news/mypolytech/257/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media.spbstu.ru/news/research/258/" TargetMode="Externa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s://www.spbstu.ru/media/news/partnership/polytech-will-participate-water-supply-small-cities-russia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imet.spbstu.ru/news/strategicheskaya_sessiya_razrabotka_resheniy_dlya_umnoy_kliniki/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spbstu.ru/media/news/partnership/v-spbpu-proshla-nauchnoprakticheskaya-konferenciya-transportnoe-planirovanie-i-modelirovanie2021/" TargetMode="Externa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5-tv.ru/news/333886/naosnove-sledov-meteorov-sozdali-sistemu-svazi-dla-arktiki/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1882589"/>
            <a:ext cx="12192000" cy="1599166"/>
          </a:xfrm>
          <a:prstGeom prst="rect">
            <a:avLst/>
          </a:prstGeom>
          <a:solidFill>
            <a:srgbClr val="37B3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1213" y="1094155"/>
            <a:ext cx="11145959" cy="2387600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chemeClr val="bg1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ЦУР 11. </a:t>
            </a:r>
            <a:r>
              <a:rPr lang="ru-RU" sz="4800" dirty="0">
                <a:solidFill>
                  <a:schemeClr val="bg1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Устойчивые города и населенные пункты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8230" y="96393"/>
            <a:ext cx="2258354" cy="1336753"/>
          </a:xfrm>
          <a:prstGeom prst="rect">
            <a:avLst/>
          </a:prstGeom>
        </p:spPr>
      </p:pic>
      <p:pic>
        <p:nvPicPr>
          <p:cNvPr id="1030" name="Picture 6" descr="https://www.spbstu.ru/upload/branding/logo_mai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59" y="210427"/>
            <a:ext cx="2772264" cy="736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4950" y="3931198"/>
            <a:ext cx="2378483" cy="2378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8253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7804"/>
            <a:ext cx="360485" cy="6865804"/>
          </a:xfrm>
          <a:prstGeom prst="rect">
            <a:avLst/>
          </a:prstGeom>
          <a:solidFill>
            <a:srgbClr val="37B3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9838592" y="211016"/>
            <a:ext cx="2353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Активный </a:t>
            </a:r>
            <a:r>
              <a:rPr lang="ru-RU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Политех</a:t>
            </a:r>
            <a:endParaRPr lang="ru-RU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73892" y="729734"/>
            <a:ext cx="611154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Политехники представили свои работы в саду Бенуа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904079" y="1261811"/>
            <a:ext cx="654300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На территории общественного пространства «Бенуа 1890» открылась выставка «Сад культуры. Новое краеведение». На ней представлены работы участников Проектной школы, которая была организована </a:t>
            </a:r>
            <a:r>
              <a:rPr lang="ru-RU" sz="1400" dirty="0" err="1">
                <a:latin typeface="PT Sans" panose="020B0503020203020204" pitchFamily="34" charset="-52"/>
                <a:ea typeface="PT Sans" panose="020B0503020203020204" pitchFamily="34" charset="-52"/>
              </a:rPr>
              <a:t>Фаблаб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 </a:t>
            </a:r>
            <a:r>
              <a:rPr lang="ru-RU" sz="1400" dirty="0" err="1">
                <a:latin typeface="PT Sans" panose="020B0503020203020204" pitchFamily="34" charset="-52"/>
                <a:ea typeface="PT Sans" panose="020B0503020203020204" pitchFamily="34" charset="-52"/>
              </a:rPr>
              <a:t>Политех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 совместно с выставочным проектом «</a:t>
            </a:r>
            <a:r>
              <a:rPr lang="ru-RU" sz="1400" dirty="0" err="1">
                <a:latin typeface="PT Sans" panose="020B0503020203020204" pitchFamily="34" charset="-52"/>
                <a:ea typeface="PT Sans" panose="020B0503020203020204" pitchFamily="34" charset="-52"/>
              </a:rPr>
              <a:t>Benua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 </a:t>
            </a:r>
            <a:r>
              <a:rPr lang="ru-RU" sz="1400" dirty="0" err="1">
                <a:latin typeface="PT Sans" panose="020B0503020203020204" pitchFamily="34" charset="-52"/>
                <a:ea typeface="PT Sans" panose="020B0503020203020204" pitchFamily="34" charset="-52"/>
              </a:rPr>
              <a:t>Art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 </a:t>
            </a:r>
            <a:r>
              <a:rPr lang="ru-RU" sz="1400" dirty="0" err="1">
                <a:latin typeface="PT Sans" panose="020B0503020203020204" pitchFamily="34" charset="-52"/>
                <a:ea typeface="PT Sans" panose="020B0503020203020204" pitchFamily="34" charset="-52"/>
              </a:rPr>
              <a:t>Garden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» при содействии Фонда поддержки инноваций и молодежных инициатив Санкт-Петербурга</a:t>
            </a:r>
            <a:r>
              <a:rPr lang="ru-RU" sz="14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.</a:t>
            </a:r>
          </a:p>
          <a:p>
            <a:pPr algn="just"/>
            <a:endParaRPr lang="ru-RU" sz="1400" dirty="0"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algn="just"/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В Проектной школе занимались студенты и выпускники последних трех лет дизайнерских и инженерных специальностей. В задачи участников входило проектирование и реализация части интерактивных арт-объектов. Им в этом помогали креативный директор Школы и соавтор Анастасия ПРОНИНА, куратор выставочного проекта «</a:t>
            </a:r>
            <a:r>
              <a:rPr lang="ru-RU" sz="1400" dirty="0" err="1">
                <a:latin typeface="PT Sans" panose="020B0503020203020204" pitchFamily="34" charset="-52"/>
                <a:ea typeface="PT Sans" panose="020B0503020203020204" pitchFamily="34" charset="-52"/>
              </a:rPr>
              <a:t>Benua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 </a:t>
            </a:r>
            <a:r>
              <a:rPr lang="ru-RU" sz="1400" dirty="0" err="1">
                <a:latin typeface="PT Sans" panose="020B0503020203020204" pitchFamily="34" charset="-52"/>
                <a:ea typeface="PT Sans" panose="020B0503020203020204" pitchFamily="34" charset="-52"/>
              </a:rPr>
              <a:t>art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 </a:t>
            </a:r>
            <a:r>
              <a:rPr lang="ru-RU" sz="1400" dirty="0" err="1">
                <a:latin typeface="PT Sans" panose="020B0503020203020204" pitchFamily="34" charset="-52"/>
                <a:ea typeface="PT Sans" panose="020B0503020203020204" pitchFamily="34" charset="-52"/>
              </a:rPr>
              <a:t>garden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» и Общественного пространства «Бенуа 1890», и художник Ринат ХАБИРОВ, по эскизам которого созданы экспонаты</a:t>
            </a:r>
            <a:r>
              <a:rPr lang="ru-RU" sz="14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.</a:t>
            </a:r>
          </a:p>
          <a:p>
            <a:pPr algn="just"/>
            <a:endParaRPr lang="ru-RU" sz="1400" dirty="0"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algn="just"/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Главной идеей выставки стало новое краеведение. </a:t>
            </a:r>
            <a:r>
              <a:rPr lang="ru-RU" sz="14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Лесной 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район (сейчас Калининский и Выборгский) называли русским Кембриджем, он богат уникальными памятниками: Серебряный пруд, </a:t>
            </a:r>
            <a:r>
              <a:rPr lang="ru-RU" sz="1400" dirty="0" err="1">
                <a:latin typeface="PT Sans" panose="020B0503020203020204" pitchFamily="34" charset="-52"/>
                <a:ea typeface="PT Sans" panose="020B0503020203020204" pitchFamily="34" charset="-52"/>
              </a:rPr>
              <a:t>Шуваловский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 парк, комплекс зданий Политехнического университета, Сад Бенуа и Ферма Бенуа, </a:t>
            </a:r>
            <a:r>
              <a:rPr lang="ru-RU" sz="1400" dirty="0" err="1">
                <a:latin typeface="PT Sans" panose="020B0503020203020204" pitchFamily="34" charset="-52"/>
                <a:ea typeface="PT Sans" panose="020B0503020203020204" pitchFamily="34" charset="-52"/>
              </a:rPr>
              <a:t>Батенинский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 </a:t>
            </a:r>
            <a:r>
              <a:rPr lang="ru-RU" sz="1400" dirty="0" err="1">
                <a:latin typeface="PT Sans" panose="020B0503020203020204" pitchFamily="34" charset="-52"/>
                <a:ea typeface="PT Sans" panose="020B0503020203020204" pitchFamily="34" charset="-52"/>
              </a:rPr>
              <a:t>жилмассив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, парк Лесотехнической академии, НИИ робототехники и кибернетики и многое другое. О дореволюционном и советском Лесном и рассказывают арт-объекты выставки. Информация представлена не в виде стендов с фотографиями и картами, а с помощью дополненной реальности и QR-кодов, которые открывают текстовые блоки в </a:t>
            </a:r>
            <a:r>
              <a:rPr lang="ru-RU" sz="1400" dirty="0" err="1">
                <a:latin typeface="PT Sans" panose="020B0503020203020204" pitchFamily="34" charset="-52"/>
                <a:ea typeface="PT Sans" panose="020B0503020203020204" pitchFamily="34" charset="-52"/>
              </a:rPr>
              <a:t>соцсетях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. </a:t>
            </a:r>
          </a:p>
        </p:txBody>
      </p:sp>
      <p:pic>
        <p:nvPicPr>
          <p:cNvPr id="3074" name="Picture 2" descr="Совместно с Фаблаб Политех запущен открытый лекторий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40" b="1"/>
          <a:stretch/>
        </p:blipFill>
        <p:spPr bwMode="auto">
          <a:xfrm>
            <a:off x="7806041" y="1116625"/>
            <a:ext cx="3861351" cy="2490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Арт-объект «Пасека»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29" r="4032"/>
          <a:stretch/>
        </p:blipFill>
        <p:spPr bwMode="auto">
          <a:xfrm>
            <a:off x="7797248" y="3736732"/>
            <a:ext cx="3870144" cy="2397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6205284" y="6452877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000" dirty="0" smtClean="0"/>
              <a:t>Источник: </a:t>
            </a:r>
            <a:r>
              <a:rPr lang="en-US" sz="1000" dirty="0" smtClean="0">
                <a:hlinkClick r:id="rId4"/>
              </a:rPr>
              <a:t>https</a:t>
            </a:r>
            <a:r>
              <a:rPr lang="en-US" sz="1000" dirty="0">
                <a:hlinkClick r:id="rId4"/>
              </a:rPr>
              <a:t>://www.spbstu.ru/media/news/education/politekhniki-predstavili-svoi-raboty-v-sadu-benua</a:t>
            </a:r>
            <a:r>
              <a:rPr lang="en-US" sz="1000" dirty="0" smtClean="0">
                <a:hlinkClick r:id="rId4"/>
              </a:rPr>
              <a:t>/</a:t>
            </a:r>
            <a:r>
              <a:rPr lang="ru-RU" sz="1000" dirty="0" smtClean="0"/>
              <a:t> 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14740796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-7804"/>
            <a:ext cx="360485" cy="6865804"/>
          </a:xfrm>
          <a:prstGeom prst="rect">
            <a:avLst/>
          </a:prstGeom>
          <a:solidFill>
            <a:srgbClr val="37B3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890953" y="580349"/>
            <a:ext cx="10515600" cy="80004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Самые цитируемые исследования по ЦУР-11</a:t>
            </a:r>
          </a:p>
          <a:p>
            <a:pPr algn="ctr"/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2016-2020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838592" y="211016"/>
            <a:ext cx="2353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Наука</a:t>
            </a:r>
            <a:endParaRPr lang="ru-RU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90953" y="1580328"/>
            <a:ext cx="9835662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Bobylev</a:t>
            </a:r>
            <a:r>
              <a:rPr lang="en-US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, N. (2016). </a:t>
            </a:r>
            <a:r>
              <a:rPr lang="en-US" sz="1400" b="1" dirty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Underground space as an urban indicator: Measuring use of subsurface</a:t>
            </a:r>
            <a:r>
              <a:rPr lang="en-US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. </a:t>
            </a:r>
            <a:r>
              <a:rPr lang="en-US" sz="1400" dirty="0" err="1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Tunnelling</a:t>
            </a:r>
            <a:r>
              <a:rPr lang="en-US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 and Underground Space Technology, 55, 40-51.</a:t>
            </a:r>
            <a:endParaRPr lang="ru-RU" sz="1400" dirty="0">
              <a:solidFill>
                <a:srgbClr val="000000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endParaRPr lang="ru-RU" sz="1400" dirty="0" smtClean="0">
              <a:solidFill>
                <a:srgbClr val="000000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r>
              <a:rPr lang="en-US" sz="1400" dirty="0" err="1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Didenko</a:t>
            </a:r>
            <a:r>
              <a:rPr lang="en-US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, N. I., </a:t>
            </a:r>
            <a:r>
              <a:rPr lang="en-US" sz="1400" dirty="0" err="1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Skripnuk</a:t>
            </a:r>
            <a:r>
              <a:rPr lang="en-US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, D. F., &amp; </a:t>
            </a:r>
            <a:r>
              <a:rPr lang="en-US" sz="1400" dirty="0" err="1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Mirolyubova</a:t>
            </a:r>
            <a:r>
              <a:rPr lang="en-US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, O. V. (2017, June). </a:t>
            </a:r>
            <a:r>
              <a:rPr lang="en-US" sz="1400" b="1" dirty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Urbanization and greenhouse gas emissions from industry</a:t>
            </a:r>
            <a:r>
              <a:rPr lang="en-US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. In IOP conference series: earth and environmental science (Vol. 72, No. 1, p. 012014). IOP Publishing</a:t>
            </a:r>
            <a:r>
              <a:rPr lang="en-US" sz="1400" dirty="0" smtClean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.</a:t>
            </a:r>
            <a:endParaRPr lang="ru-RU" sz="1400" dirty="0" smtClean="0">
              <a:solidFill>
                <a:srgbClr val="000000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endParaRPr lang="ru-RU" sz="1400" dirty="0">
              <a:solidFill>
                <a:srgbClr val="000000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r>
              <a:rPr lang="en-US" sz="1400" dirty="0" err="1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Davydov</a:t>
            </a:r>
            <a:r>
              <a:rPr lang="en-US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, R., </a:t>
            </a:r>
            <a:r>
              <a:rPr lang="en-US" sz="1400" dirty="0" err="1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Antonov</a:t>
            </a:r>
            <a:r>
              <a:rPr lang="en-US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, V., </a:t>
            </a:r>
            <a:r>
              <a:rPr lang="en-US" sz="1400" dirty="0" err="1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Molodtsov</a:t>
            </a:r>
            <a:r>
              <a:rPr lang="en-US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, D., </a:t>
            </a:r>
            <a:r>
              <a:rPr lang="en-US" sz="1400" dirty="0" err="1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Cheremisin</a:t>
            </a:r>
            <a:r>
              <a:rPr lang="en-US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, A., &amp; </a:t>
            </a:r>
            <a:r>
              <a:rPr lang="en-US" sz="1400" dirty="0" err="1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Korablev</a:t>
            </a:r>
            <a:r>
              <a:rPr lang="en-US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, V. (2018). </a:t>
            </a:r>
            <a:r>
              <a:rPr lang="en-US" sz="1400" b="1" dirty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The simulation model for a flood management by flood control facilities. </a:t>
            </a:r>
            <a:r>
              <a:rPr lang="en-US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In MATEC Web of Conferences (Vol. 245, p. 15002). EDP Sciences</a:t>
            </a:r>
            <a:r>
              <a:rPr lang="en-US" sz="1400" dirty="0" smtClean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.</a:t>
            </a:r>
            <a:endParaRPr lang="ru-RU" sz="1400" dirty="0" smtClean="0">
              <a:solidFill>
                <a:srgbClr val="000000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endParaRPr lang="ru-RU" sz="1400" dirty="0">
              <a:solidFill>
                <a:srgbClr val="000000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r>
              <a:rPr lang="en-US" sz="1400" dirty="0" err="1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Skorokhodov</a:t>
            </a:r>
            <a:r>
              <a:rPr lang="en-US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, D., </a:t>
            </a:r>
            <a:r>
              <a:rPr lang="en-US" sz="1400" dirty="0" err="1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Seliverstov</a:t>
            </a:r>
            <a:r>
              <a:rPr lang="en-US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, Y., </a:t>
            </a:r>
            <a:r>
              <a:rPr lang="en-US" sz="1400" dirty="0" err="1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Seliverstov</a:t>
            </a:r>
            <a:r>
              <a:rPr lang="en-US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, S., </a:t>
            </a:r>
            <a:r>
              <a:rPr lang="en-US" sz="1400" dirty="0" err="1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Burov</a:t>
            </a:r>
            <a:r>
              <a:rPr lang="en-US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, I., </a:t>
            </a:r>
            <a:r>
              <a:rPr lang="en-US" sz="1400" dirty="0" err="1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Vydrina</a:t>
            </a:r>
            <a:r>
              <a:rPr lang="en-US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, E., </a:t>
            </a:r>
            <a:r>
              <a:rPr lang="en-US" sz="1400" dirty="0" err="1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Podoprigora</a:t>
            </a:r>
            <a:r>
              <a:rPr lang="en-US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, N., ... &amp; </a:t>
            </a:r>
            <a:r>
              <a:rPr lang="en-US" sz="1400" dirty="0" err="1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Cheremisina</a:t>
            </a:r>
            <a:r>
              <a:rPr lang="en-US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, A. (2018, November). </a:t>
            </a:r>
            <a:r>
              <a:rPr lang="en-US" sz="1400" b="1" dirty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Using augmented reality technology to improve the quality of transport services. </a:t>
            </a:r>
            <a:r>
              <a:rPr lang="en-US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In International Conference on Convergent Cognitive Information Technologies (pp. 339-348). Springer, Cham</a:t>
            </a:r>
            <a:r>
              <a:rPr lang="en-US" sz="1400" dirty="0" smtClean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.</a:t>
            </a:r>
            <a:endParaRPr lang="ru-RU" sz="1400" dirty="0" smtClean="0">
              <a:solidFill>
                <a:srgbClr val="000000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endParaRPr lang="ru-RU" sz="1400" dirty="0">
              <a:solidFill>
                <a:srgbClr val="000000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r>
              <a:rPr lang="en-US" sz="1400" dirty="0" err="1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Levina</a:t>
            </a:r>
            <a:r>
              <a:rPr lang="en-US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, A. I., </a:t>
            </a:r>
            <a:r>
              <a:rPr lang="en-US" sz="1400" dirty="0" err="1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Dubgorn</a:t>
            </a:r>
            <a:r>
              <a:rPr lang="en-US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, A. S., &amp; </a:t>
            </a:r>
            <a:r>
              <a:rPr lang="en-US" sz="1400" dirty="0" err="1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Iliashenko</a:t>
            </a:r>
            <a:r>
              <a:rPr lang="en-US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, O. Y. (2017, November). </a:t>
            </a:r>
            <a:r>
              <a:rPr lang="en-US" sz="1400" b="1" dirty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Internet of things within the service architecture of intelligent transport systems. </a:t>
            </a:r>
            <a:r>
              <a:rPr lang="en-US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In 2017 European Conference on Electrical Engineering and Computer Science (EECS) (pp. 351-355). IEEE</a:t>
            </a:r>
            <a:r>
              <a:rPr lang="en-US" sz="1400" dirty="0" smtClean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.</a:t>
            </a:r>
            <a:endParaRPr lang="ru-RU" sz="1400" dirty="0" smtClean="0">
              <a:solidFill>
                <a:srgbClr val="000000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endParaRPr lang="ru-RU" sz="1400" dirty="0">
              <a:solidFill>
                <a:srgbClr val="000000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r>
              <a:rPr lang="en-US" sz="1400" dirty="0" err="1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Badenko</a:t>
            </a:r>
            <a:r>
              <a:rPr lang="en-US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, V., </a:t>
            </a:r>
            <a:r>
              <a:rPr lang="en-US" sz="1400" dirty="0" err="1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Badenko</a:t>
            </a:r>
            <a:r>
              <a:rPr lang="en-US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, N., </a:t>
            </a:r>
            <a:r>
              <a:rPr lang="en-US" sz="1400" dirty="0" err="1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Nikonorov</a:t>
            </a:r>
            <a:r>
              <a:rPr lang="en-US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, A., </a:t>
            </a:r>
            <a:r>
              <a:rPr lang="en-US" sz="1400" dirty="0" err="1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Molodtsov</a:t>
            </a:r>
            <a:r>
              <a:rPr lang="en-US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, D., </a:t>
            </a:r>
            <a:r>
              <a:rPr lang="en-US" sz="1400" dirty="0" err="1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Terleev</a:t>
            </a:r>
            <a:r>
              <a:rPr lang="en-US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, V., </a:t>
            </a:r>
            <a:r>
              <a:rPr lang="en-US" sz="1400" dirty="0" err="1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Lednova</a:t>
            </a:r>
            <a:r>
              <a:rPr lang="en-US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, J., &amp; </a:t>
            </a:r>
            <a:r>
              <a:rPr lang="en-US" sz="1400" dirty="0" err="1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Maslikov</a:t>
            </a:r>
            <a:r>
              <a:rPr lang="en-US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, V. (2016). </a:t>
            </a:r>
            <a:r>
              <a:rPr lang="en-US" sz="1400" b="1" dirty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Ecological aspect of dam design for flood regulation and sustainable urban development. </a:t>
            </a:r>
            <a:r>
              <a:rPr lang="en-US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In MATEC Web of Conferences (Vol. 73, p. 03003). EDP Sciences</a:t>
            </a:r>
            <a:r>
              <a:rPr lang="en-US" sz="1400" dirty="0" smtClean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.</a:t>
            </a:r>
            <a:endParaRPr lang="ru-RU" sz="1400" dirty="0" smtClean="0">
              <a:solidFill>
                <a:srgbClr val="000000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endParaRPr lang="ru-RU" sz="1400" dirty="0">
              <a:solidFill>
                <a:srgbClr val="000000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r>
              <a:rPr lang="en-US" sz="1400" dirty="0" err="1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Nikonorov</a:t>
            </a:r>
            <a:r>
              <a:rPr lang="en-US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, A., </a:t>
            </a:r>
            <a:r>
              <a:rPr lang="en-US" sz="1400" dirty="0" err="1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Terleev</a:t>
            </a:r>
            <a:r>
              <a:rPr lang="en-US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, V., Pavlov, S., Togo, I., </a:t>
            </a:r>
            <a:r>
              <a:rPr lang="en-US" sz="1400" dirty="0" err="1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Volkova</a:t>
            </a:r>
            <a:r>
              <a:rPr lang="en-US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, Y., Makarova, T., ... &amp; </a:t>
            </a:r>
            <a:r>
              <a:rPr lang="en-US" sz="1400" dirty="0" err="1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Mirschel</a:t>
            </a:r>
            <a:r>
              <a:rPr lang="en-US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, W. (2016). </a:t>
            </a:r>
            <a:r>
              <a:rPr lang="en-US" sz="1400" b="1" dirty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Applying the model of soil </a:t>
            </a:r>
            <a:r>
              <a:rPr lang="en-US" sz="1400" b="1" dirty="0" err="1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hydrophysical</a:t>
            </a:r>
            <a:r>
              <a:rPr lang="en-US" sz="1400" b="1" dirty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 properties for arrangements of temporary enclosing structures.</a:t>
            </a:r>
            <a:r>
              <a:rPr lang="en-US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 Procedia Engineering, 165, 1741-1747.</a:t>
            </a:r>
            <a:endParaRPr lang="ru-RU" sz="1400" dirty="0">
              <a:solidFill>
                <a:srgbClr val="000000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949353" y="1580328"/>
            <a:ext cx="9143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62 цит.</a:t>
            </a:r>
            <a:endParaRPr lang="ru-RU" sz="1200" dirty="0">
              <a:solidFill>
                <a:srgbClr val="196400"/>
              </a:solidFill>
              <a:latin typeface="PT Sans" panose="020B0503020203020204" pitchFamily="34" charset="-52"/>
              <a:ea typeface="PT Sans" panose="020B0503020203020204" pitchFamily="34" charset="-52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949352" y="2211096"/>
            <a:ext cx="9143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35 цит.</a:t>
            </a:r>
            <a:endParaRPr lang="ru-RU" sz="1200" dirty="0">
              <a:solidFill>
                <a:srgbClr val="196400"/>
              </a:solidFill>
              <a:latin typeface="PT Sans" panose="020B0503020203020204" pitchFamily="34" charset="-52"/>
              <a:ea typeface="PT Sans" panose="020B0503020203020204" pitchFamily="34" charset="-52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949351" y="2865834"/>
            <a:ext cx="9143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35 цит.</a:t>
            </a:r>
            <a:endParaRPr lang="ru-RU" sz="1200" dirty="0">
              <a:solidFill>
                <a:srgbClr val="196400"/>
              </a:solidFill>
              <a:latin typeface="PT Sans" panose="020B0503020203020204" pitchFamily="34" charset="-52"/>
              <a:ea typeface="PT Sans" panose="020B0503020203020204" pitchFamily="34" charset="-52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925903" y="3589374"/>
            <a:ext cx="9143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30 цит.</a:t>
            </a:r>
            <a:endParaRPr lang="ru-RU" sz="1200" dirty="0">
              <a:solidFill>
                <a:srgbClr val="196400"/>
              </a:solidFill>
              <a:latin typeface="PT Sans" panose="020B0503020203020204" pitchFamily="34" charset="-52"/>
              <a:ea typeface="PT Sans" panose="020B0503020203020204" pitchFamily="34" charset="-52"/>
              <a:cs typeface="+mj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925902" y="4351275"/>
            <a:ext cx="9143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smtClean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30 </a:t>
            </a:r>
            <a:r>
              <a:rPr lang="ru-RU" sz="1600" dirty="0" smtClean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цит.</a:t>
            </a:r>
            <a:endParaRPr lang="ru-RU" sz="1200" dirty="0">
              <a:solidFill>
                <a:srgbClr val="196400"/>
              </a:solidFill>
              <a:latin typeface="PT Sans" panose="020B0503020203020204" pitchFamily="34" charset="-52"/>
              <a:ea typeface="PT Sans" panose="020B0503020203020204" pitchFamily="34" charset="-52"/>
              <a:cs typeface="+mj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920039" y="5074815"/>
            <a:ext cx="9143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smtClean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30 </a:t>
            </a:r>
            <a:r>
              <a:rPr lang="ru-RU" sz="1600" dirty="0" smtClean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цит.</a:t>
            </a:r>
            <a:endParaRPr lang="ru-RU" sz="1200" dirty="0">
              <a:solidFill>
                <a:srgbClr val="196400"/>
              </a:solidFill>
              <a:latin typeface="PT Sans" panose="020B0503020203020204" pitchFamily="34" charset="-52"/>
              <a:ea typeface="PT Sans" panose="020B0503020203020204" pitchFamily="34" charset="-52"/>
              <a:cs typeface="+mj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937622" y="5667439"/>
            <a:ext cx="9143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26 цит.</a:t>
            </a:r>
            <a:endParaRPr lang="ru-RU" sz="1200" dirty="0">
              <a:solidFill>
                <a:srgbClr val="196400"/>
              </a:solidFill>
              <a:latin typeface="PT Sans" panose="020B0503020203020204" pitchFamily="34" charset="-52"/>
              <a:ea typeface="PT Sans" panose="020B0503020203020204" pitchFamily="34" charset="-52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4444126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7804"/>
            <a:ext cx="360485" cy="6865804"/>
          </a:xfrm>
          <a:prstGeom prst="rect">
            <a:avLst/>
          </a:prstGeom>
          <a:solidFill>
            <a:srgbClr val="37B3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9838592" y="211016"/>
            <a:ext cx="2353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Цифры и факты</a:t>
            </a:r>
            <a:endParaRPr lang="ru-RU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838200" y="620102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Вклад </a:t>
            </a:r>
            <a:r>
              <a:rPr lang="ru-RU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Политеха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 в развитие культуры города</a:t>
            </a:r>
          </a:p>
        </p:txBody>
      </p:sp>
      <p:pic>
        <p:nvPicPr>
          <p:cNvPr id="2050" name="Picture 2" descr="https://sun9-5.userapi.com/impf/c840225/v840225120/5a249/JfJMmHD2Xv4.jpg?size=1200x800&amp;quality=96&amp;sign=ed5da9f47af1939f7577a82793c0358e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554" y="1533775"/>
            <a:ext cx="3130062" cy="2086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38554" y="3724128"/>
            <a:ext cx="313006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Концерты в Белом зале </a:t>
            </a:r>
            <a:r>
              <a:rPr lang="ru-RU" sz="11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Политеха</a:t>
            </a:r>
            <a:endParaRPr lang="ru-RU" sz="1100" dirty="0">
              <a:solidFill>
                <a:schemeClr val="tx1">
                  <a:lumMod val="75000"/>
                  <a:lumOff val="25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pic>
        <p:nvPicPr>
          <p:cNvPr id="2052" name="Picture 4" descr="Доступ в парк Политеха открыт всем желающим 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756" y="1533776"/>
            <a:ext cx="3133236" cy="2088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126523" y="3724128"/>
            <a:ext cx="313006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Свободный доступ в парк СПбПУ</a:t>
            </a:r>
            <a:endParaRPr lang="ru-RU" sz="1100" dirty="0">
              <a:solidFill>
                <a:schemeClr val="tx1">
                  <a:lumMod val="75000"/>
                  <a:lumOff val="25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pic>
        <p:nvPicPr>
          <p:cNvPr id="2054" name="Picture 6" descr="Музей истории СПбПУ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8887" y="1533775"/>
            <a:ext cx="3130062" cy="2086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698887" y="3724128"/>
            <a:ext cx="313006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Музей истории университета</a:t>
            </a:r>
            <a:endParaRPr lang="ru-RU" sz="1100" dirty="0">
              <a:solidFill>
                <a:schemeClr val="tx1">
                  <a:lumMod val="75000"/>
                  <a:lumOff val="25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/>
          <a:srcRect b="5390"/>
          <a:stretch/>
        </p:blipFill>
        <p:spPr>
          <a:xfrm>
            <a:off x="2153872" y="3975498"/>
            <a:ext cx="3259739" cy="237989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062399" y="6459036"/>
            <a:ext cx="33512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Свободный доступ в храм</a:t>
            </a:r>
            <a:endParaRPr lang="ru-RU" sz="1100" dirty="0">
              <a:solidFill>
                <a:schemeClr val="tx1">
                  <a:lumMod val="75000"/>
                  <a:lumOff val="25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pic>
        <p:nvPicPr>
          <p:cNvPr id="2056" name="Picture 8" descr="Усадьба князя А.Г. Гагарина «Холомки»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9910" y="3985738"/>
            <a:ext cx="3557954" cy="2369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6096000" y="6429349"/>
            <a:ext cx="33512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Учебно-исторический заповедник «Усадьба «</a:t>
            </a:r>
            <a:r>
              <a:rPr lang="ru-RU" sz="11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Холомки</a:t>
            </a:r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»</a:t>
            </a:r>
            <a:endParaRPr lang="ru-RU" sz="1100" dirty="0">
              <a:solidFill>
                <a:schemeClr val="tx1">
                  <a:lumMod val="75000"/>
                  <a:lumOff val="25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879990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7804"/>
            <a:ext cx="360485" cy="6865804"/>
          </a:xfrm>
          <a:prstGeom prst="rect">
            <a:avLst/>
          </a:prstGeom>
          <a:solidFill>
            <a:srgbClr val="37B3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9838592" y="211016"/>
            <a:ext cx="2353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Цифры и факты</a:t>
            </a:r>
            <a:endParaRPr lang="ru-RU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838200" y="620102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Жилищные условия</a:t>
            </a:r>
          </a:p>
          <a:p>
            <a:pPr algn="ctr"/>
            <a:endParaRPr lang="ru-RU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3948" y="1184106"/>
            <a:ext cx="23739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788-1295 р/</a:t>
            </a:r>
            <a:r>
              <a:rPr lang="ru-RU" sz="2000" b="1" dirty="0" err="1" smtClean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мес</a:t>
            </a:r>
            <a:endParaRPr lang="ru-RU" sz="1600" b="1" dirty="0">
              <a:solidFill>
                <a:srgbClr val="196400"/>
              </a:solidFill>
              <a:latin typeface="PT Sans" panose="020B0503020203020204" pitchFamily="34" charset="-52"/>
              <a:ea typeface="PT Sans" panose="020B0503020203020204" pitchFamily="34" charset="-52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52994" y="1584216"/>
            <a:ext cx="39448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ежемесячная стоимость места в общежитии для студентов </a:t>
            </a:r>
            <a:endParaRPr lang="ru-RU" sz="1100" dirty="0">
              <a:solidFill>
                <a:schemeClr val="tx1">
                  <a:lumMod val="75000"/>
                  <a:lumOff val="25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897812" y="2171462"/>
            <a:ext cx="23739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34</a:t>
            </a:r>
            <a:endParaRPr lang="ru-RU" sz="1600" b="1" dirty="0">
              <a:solidFill>
                <a:srgbClr val="196400"/>
              </a:solidFill>
              <a:latin typeface="PT Sans" panose="020B0503020203020204" pitchFamily="34" charset="-52"/>
              <a:ea typeface="PT Sans" panose="020B0503020203020204" pitchFamily="34" charset="-52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112365" y="2552671"/>
            <a:ext cx="39448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количество общежитий </a:t>
            </a:r>
            <a:r>
              <a:rPr lang="ru-RU" sz="11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Политеха</a:t>
            </a:r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  </a:t>
            </a:r>
            <a:endParaRPr lang="ru-RU" sz="1100" dirty="0">
              <a:solidFill>
                <a:schemeClr val="tx1">
                  <a:lumMod val="75000"/>
                  <a:lumOff val="25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979878" y="3278417"/>
            <a:ext cx="23739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56%</a:t>
            </a:r>
            <a:endParaRPr lang="ru-RU" sz="1600" b="1" dirty="0">
              <a:solidFill>
                <a:srgbClr val="196400"/>
              </a:solidFill>
              <a:latin typeface="PT Sans" panose="020B0503020203020204" pitchFamily="34" charset="-52"/>
              <a:ea typeface="PT Sans" panose="020B0503020203020204" pitchFamily="34" charset="-52"/>
              <a:cs typeface="+mj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194431" y="3624458"/>
            <a:ext cx="39448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д</a:t>
            </a:r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оля студентов, обеспеченных общежитием, в общей численности нуждающихся в жилье</a:t>
            </a:r>
            <a:endParaRPr lang="ru-RU" sz="1100" dirty="0">
              <a:solidFill>
                <a:schemeClr val="tx1">
                  <a:lumMod val="75000"/>
                  <a:lumOff val="25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649308" y="6448602"/>
            <a:ext cx="45485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000" dirty="0" smtClean="0"/>
              <a:t>Источник: Мониторинг предоставления жилых помещений в общежитиях, </a:t>
            </a:r>
            <a:br>
              <a:rPr lang="ru-RU" sz="1000" dirty="0" smtClean="0"/>
            </a:br>
            <a:r>
              <a:rPr lang="ru-RU" sz="1000" dirty="0" smtClean="0"/>
              <a:t>Положение о студенческом городке, Отчет о </a:t>
            </a:r>
            <a:r>
              <a:rPr lang="ru-RU" sz="1000" dirty="0" err="1" smtClean="0"/>
              <a:t>самообследовании</a:t>
            </a:r>
            <a:endParaRPr lang="ru-RU" sz="1000" dirty="0"/>
          </a:p>
        </p:txBody>
      </p:sp>
      <p:pic>
        <p:nvPicPr>
          <p:cNvPr id="1026" name="Picture 2" descr="общежитие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93"/>
          <a:stretch/>
        </p:blipFill>
        <p:spPr bwMode="auto">
          <a:xfrm>
            <a:off x="423857" y="4994031"/>
            <a:ext cx="2527059" cy="1582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624033" y="1133391"/>
            <a:ext cx="7725487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Места в Студгородке предоставляются: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Иностранным и иногородним студентам и аспирантам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Абитуриентам на период </a:t>
            </a:r>
            <a:r>
              <a:rPr lang="ru-RU" sz="1400" dirty="0" err="1" smtClean="0">
                <a:latin typeface="PT Sans" panose="020B0503020203020204" pitchFamily="34" charset="-52"/>
                <a:ea typeface="PT Sans" panose="020B0503020203020204" pitchFamily="34" charset="-52"/>
              </a:rPr>
              <a:t>вступитетельных</a:t>
            </a:r>
            <a:r>
              <a:rPr lang="ru-RU" sz="14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 испытаний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Сотрудникам СПБПУ (при наличии свободных мест)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Студентам других образовательных учреждений (по договору найма)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400" dirty="0"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algn="just"/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Места в общежитиях Студгородка, выделяемые </a:t>
            </a:r>
            <a:r>
              <a:rPr lang="ru-RU" sz="14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иногородним</a:t>
            </a:r>
            <a:r>
              <a:rPr lang="en-US" sz="14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 </a:t>
            </a:r>
            <a:r>
              <a:rPr lang="ru-RU" sz="14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семейным 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студентам, определяются совместным решением </a:t>
            </a:r>
            <a:r>
              <a:rPr lang="ru-RU" sz="14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администрации</a:t>
            </a:r>
            <a:r>
              <a:rPr lang="en-US" sz="14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 </a:t>
            </a:r>
            <a:r>
              <a:rPr lang="ru-RU" sz="14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СПбПУ 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и профсоюзной организации студентов и аспирантов исходя </a:t>
            </a:r>
            <a:r>
              <a:rPr lang="ru-RU" sz="14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из</a:t>
            </a:r>
            <a:r>
              <a:rPr lang="en-US" sz="14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 </a:t>
            </a:r>
            <a:r>
              <a:rPr lang="ru-RU" sz="14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имеющегося 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жилого </a:t>
            </a:r>
            <a:r>
              <a:rPr lang="ru-RU" sz="14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фонда</a:t>
            </a:r>
            <a:r>
              <a:rPr lang="en-US" sz="14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.</a:t>
            </a:r>
          </a:p>
          <a:p>
            <a:pPr algn="just"/>
            <a:endParaRPr lang="en-US" sz="1400" dirty="0"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algn="just"/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Для представления интересов </a:t>
            </a:r>
            <a:r>
              <a:rPr lang="ru-RU" sz="14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обучающихся в 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каждом общежитии Студгородка создается </a:t>
            </a:r>
            <a:r>
              <a:rPr lang="ru-RU" sz="14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орган самоуправления 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– студенческий совет </a:t>
            </a:r>
            <a:r>
              <a:rPr lang="ru-RU" sz="14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общежития.</a:t>
            </a:r>
          </a:p>
          <a:p>
            <a:pPr algn="just"/>
            <a:endParaRPr lang="ru-RU" sz="1400" dirty="0"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algn="just"/>
            <a:r>
              <a:rPr lang="ru-RU" sz="14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Комнаты оборудованы 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в соответствии с 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  <a:hlinkClick r:id="rId3"/>
              </a:rPr>
              <a:t>Примерными нормами оборудования студенческих </a:t>
            </a:r>
            <a:r>
              <a:rPr lang="ru-RU" sz="1400" dirty="0" smtClean="0">
                <a:latin typeface="PT Sans" panose="020B0503020203020204" pitchFamily="34" charset="-52"/>
                <a:ea typeface="PT Sans" panose="020B0503020203020204" pitchFamily="34" charset="-52"/>
                <a:hlinkClick r:id="rId3"/>
              </a:rPr>
              <a:t>общежитий мебелью 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  <a:hlinkClick r:id="rId3"/>
              </a:rPr>
              <a:t>и другим </a:t>
            </a:r>
            <a:r>
              <a:rPr lang="ru-RU" sz="1400" dirty="0" smtClean="0">
                <a:latin typeface="PT Sans" panose="020B0503020203020204" pitchFamily="34" charset="-52"/>
                <a:ea typeface="PT Sans" panose="020B0503020203020204" pitchFamily="34" charset="-52"/>
                <a:hlinkClick r:id="rId3"/>
              </a:rPr>
              <a:t>инвентарем</a:t>
            </a:r>
            <a:endParaRPr lang="ru-RU" sz="1400" dirty="0" smtClean="0"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980245" y="4519594"/>
            <a:ext cx="23739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14 м2</a:t>
            </a:r>
            <a:endParaRPr lang="ru-RU" sz="1600" b="1" dirty="0">
              <a:solidFill>
                <a:srgbClr val="196400"/>
              </a:solidFill>
              <a:latin typeface="PT Sans" panose="020B0503020203020204" pitchFamily="34" charset="-52"/>
              <a:ea typeface="PT Sans" panose="020B0503020203020204" pitchFamily="34" charset="-52"/>
              <a:cs typeface="+mj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194798" y="4865635"/>
            <a:ext cx="39448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Площадь общежитий на 1 студента</a:t>
            </a:r>
            <a:endParaRPr lang="ru-RU" sz="1100" dirty="0">
              <a:solidFill>
                <a:schemeClr val="tx1">
                  <a:lumMod val="75000"/>
                  <a:lumOff val="25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pic>
        <p:nvPicPr>
          <p:cNvPr id="1030" name="Picture 6" descr="https://www.spbstu.ru/upload/medialibrary/7cc/23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6048" y="4994031"/>
            <a:ext cx="2388808" cy="1590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Комплекс общежитий на Площади Мужества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1" t="8398"/>
          <a:stretch/>
        </p:blipFill>
        <p:spPr bwMode="auto">
          <a:xfrm>
            <a:off x="5493576" y="4985237"/>
            <a:ext cx="2383016" cy="1599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68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0" y="-7804"/>
            <a:ext cx="360485" cy="6865804"/>
          </a:xfrm>
          <a:prstGeom prst="rect">
            <a:avLst/>
          </a:prstGeom>
          <a:solidFill>
            <a:srgbClr val="37B3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9719726" y="274284"/>
            <a:ext cx="2353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Наука</a:t>
            </a:r>
            <a:endParaRPr lang="ru-RU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24034" y="227178"/>
            <a:ext cx="106785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В СПбПУ прошла Международная научная конференция “</a:t>
            </a:r>
            <a:r>
              <a:rPr lang="ru-RU" sz="2000" b="1" dirty="0" err="1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Innovations</a:t>
            </a:r>
            <a:r>
              <a:rPr lang="ru-RU" sz="2000" b="1" dirty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 </a:t>
            </a:r>
            <a:r>
              <a:rPr lang="ru-RU" sz="2000" b="1" dirty="0" err="1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in</a:t>
            </a:r>
            <a:r>
              <a:rPr lang="ru-RU" sz="2000" b="1" dirty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 </a:t>
            </a:r>
            <a:r>
              <a:rPr lang="ru-RU" sz="2000" b="1" dirty="0" err="1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Digital</a:t>
            </a:r>
            <a:r>
              <a:rPr lang="ru-RU" sz="2000" b="1" dirty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 </a:t>
            </a:r>
            <a:r>
              <a:rPr lang="ru-RU" sz="2000" b="1" dirty="0" err="1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Economy</a:t>
            </a:r>
            <a:r>
              <a:rPr lang="ru-RU" sz="2000" b="1" dirty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: SPBPU IDE-2021”</a:t>
            </a:r>
          </a:p>
        </p:txBody>
      </p:sp>
      <p:pic>
        <p:nvPicPr>
          <p:cNvPr id="1026" name="Picture 2" descr="В СПбПУ прошла Международная научная конференция “Innovations in Digital Economy: SPBPU IDE-2021”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9443" y="896337"/>
            <a:ext cx="3543730" cy="2362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24033" y="1133391"/>
            <a:ext cx="7725487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На пленарном заседании </a:t>
            </a:r>
            <a:r>
              <a:rPr lang="ru-RU" sz="1400" dirty="0" err="1" smtClean="0">
                <a:latin typeface="PT Sans" panose="020B0503020203020204" pitchFamily="34" charset="-52"/>
                <a:ea typeface="PT Sans" panose="020B0503020203020204" pitchFamily="34" charset="-52"/>
              </a:rPr>
              <a:t>Dr</a:t>
            </a:r>
            <a:r>
              <a:rPr lang="ru-RU" sz="14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. </a:t>
            </a:r>
            <a:r>
              <a:rPr lang="ru-RU" sz="1400" dirty="0" err="1" smtClean="0">
                <a:latin typeface="PT Sans" panose="020B0503020203020204" pitchFamily="34" charset="-52"/>
                <a:ea typeface="PT Sans" panose="020B0503020203020204" pitchFamily="34" charset="-52"/>
              </a:rPr>
              <a:t>Roy</a:t>
            </a:r>
            <a:r>
              <a:rPr lang="ru-RU" sz="14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 </a:t>
            </a:r>
            <a:r>
              <a:rPr lang="ru-RU" sz="1400" dirty="0" err="1" smtClean="0">
                <a:latin typeface="PT Sans" panose="020B0503020203020204" pitchFamily="34" charset="-52"/>
                <a:ea typeface="PT Sans" panose="020B0503020203020204" pitchFamily="34" charset="-52"/>
              </a:rPr>
              <a:t>Woodhead</a:t>
            </a:r>
            <a:r>
              <a:rPr lang="ru-RU" sz="14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 из </a:t>
            </a:r>
            <a:r>
              <a:rPr lang="ru-RU" sz="1400" dirty="0" err="1" smtClean="0">
                <a:latin typeface="PT Sans" panose="020B0503020203020204" pitchFamily="34" charset="-52"/>
                <a:ea typeface="PT Sans" panose="020B0503020203020204" pitchFamily="34" charset="-52"/>
              </a:rPr>
              <a:t>Sheffield</a:t>
            </a:r>
            <a:r>
              <a:rPr lang="ru-RU" sz="14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 </a:t>
            </a:r>
            <a:r>
              <a:rPr lang="ru-RU" sz="1400" dirty="0" err="1" smtClean="0">
                <a:latin typeface="PT Sans" panose="020B0503020203020204" pitchFamily="34" charset="-52"/>
                <a:ea typeface="PT Sans" panose="020B0503020203020204" pitchFamily="34" charset="-52"/>
              </a:rPr>
              <a:t>Hallam</a:t>
            </a:r>
            <a:r>
              <a:rPr lang="ru-RU" sz="14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 </a:t>
            </a:r>
            <a:r>
              <a:rPr lang="ru-RU" sz="1400" dirty="0" err="1" smtClean="0">
                <a:latin typeface="PT Sans" panose="020B0503020203020204" pitchFamily="34" charset="-52"/>
                <a:ea typeface="PT Sans" panose="020B0503020203020204" pitchFamily="34" charset="-52"/>
              </a:rPr>
              <a:t>University</a:t>
            </a:r>
            <a:r>
              <a:rPr lang="ru-RU" sz="14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 (Великобритания) говорил о возможностях и подходах к реализации концепции </a:t>
            </a:r>
            <a:r>
              <a:rPr lang="ru-RU" sz="1400" b="1" dirty="0" smtClean="0">
                <a:latin typeface="PT Sans" panose="020B0503020203020204" pitchFamily="34" charset="-52"/>
                <a:ea typeface="PT Sans" panose="020B0503020203020204" pitchFamily="34" charset="-52"/>
              </a:rPr>
              <a:t>«умный город», </a:t>
            </a:r>
            <a:r>
              <a:rPr lang="ru-RU" sz="1400" dirty="0" err="1" smtClean="0">
                <a:latin typeface="PT Sans" panose="020B0503020203020204" pitchFamily="34" charset="-52"/>
                <a:ea typeface="PT Sans" panose="020B0503020203020204" pitchFamily="34" charset="-52"/>
              </a:rPr>
              <a:t>Dr</a:t>
            </a:r>
            <a:r>
              <a:rPr lang="ru-RU" sz="14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. </a:t>
            </a:r>
            <a:r>
              <a:rPr lang="ru-RU" sz="1400" dirty="0" err="1" smtClean="0">
                <a:latin typeface="PT Sans" panose="020B0503020203020204" pitchFamily="34" charset="-52"/>
                <a:ea typeface="PT Sans" panose="020B0503020203020204" pitchFamily="34" charset="-52"/>
              </a:rPr>
              <a:t>Vincenzo</a:t>
            </a:r>
            <a:r>
              <a:rPr lang="ru-RU" sz="14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 </a:t>
            </a:r>
            <a:r>
              <a:rPr lang="ru-RU" sz="1400" dirty="0" err="1" smtClean="0">
                <a:latin typeface="PT Sans" panose="020B0503020203020204" pitchFamily="34" charset="-52"/>
                <a:ea typeface="PT Sans" panose="020B0503020203020204" pitchFamily="34" charset="-52"/>
              </a:rPr>
              <a:t>Bianco</a:t>
            </a:r>
            <a:r>
              <a:rPr lang="ru-RU" sz="14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 из </a:t>
            </a:r>
            <a:r>
              <a:rPr lang="ru-RU" sz="1400" dirty="0" err="1" smtClean="0">
                <a:latin typeface="PT Sans" panose="020B0503020203020204" pitchFamily="34" charset="-52"/>
                <a:ea typeface="PT Sans" panose="020B0503020203020204" pitchFamily="34" charset="-52"/>
              </a:rPr>
              <a:t>University</a:t>
            </a:r>
            <a:r>
              <a:rPr lang="ru-RU" sz="14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 </a:t>
            </a:r>
            <a:r>
              <a:rPr lang="ru-RU" sz="1400" dirty="0" err="1" smtClean="0">
                <a:latin typeface="PT Sans" panose="020B0503020203020204" pitchFamily="34" charset="-52"/>
                <a:ea typeface="PT Sans" panose="020B0503020203020204" pitchFamily="34" charset="-52"/>
              </a:rPr>
              <a:t>of</a:t>
            </a:r>
            <a:r>
              <a:rPr lang="ru-RU" sz="14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 </a:t>
            </a:r>
            <a:r>
              <a:rPr lang="ru-RU" sz="1400" dirty="0" err="1" smtClean="0">
                <a:latin typeface="PT Sans" panose="020B0503020203020204" pitchFamily="34" charset="-52"/>
                <a:ea typeface="PT Sans" panose="020B0503020203020204" pitchFamily="34" charset="-52"/>
              </a:rPr>
              <a:t>Genoa</a:t>
            </a:r>
            <a:r>
              <a:rPr lang="ru-RU" sz="14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 (Италия) рассказал о развитии солнечных энергетических систем в Италии, </a:t>
            </a:r>
            <a:r>
              <a:rPr lang="ru-RU" sz="1400" dirty="0" err="1" smtClean="0">
                <a:latin typeface="PT Sans" panose="020B0503020203020204" pitchFamily="34" charset="-52"/>
                <a:ea typeface="PT Sans" panose="020B0503020203020204" pitchFamily="34" charset="-52"/>
              </a:rPr>
              <a:t>Dr</a:t>
            </a:r>
            <a:r>
              <a:rPr lang="ru-RU" sz="14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. </a:t>
            </a:r>
            <a:r>
              <a:rPr lang="ru-RU" sz="1400" dirty="0" err="1" smtClean="0">
                <a:latin typeface="PT Sans" panose="020B0503020203020204" pitchFamily="34" charset="-52"/>
                <a:ea typeface="PT Sans" panose="020B0503020203020204" pitchFamily="34" charset="-52"/>
              </a:rPr>
              <a:t>Emma</a:t>
            </a:r>
            <a:r>
              <a:rPr lang="ru-RU" sz="14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 </a:t>
            </a:r>
            <a:r>
              <a:rPr lang="ru-RU" sz="1400" dirty="0" err="1" smtClean="0">
                <a:latin typeface="PT Sans" panose="020B0503020203020204" pitchFamily="34" charset="-52"/>
                <a:ea typeface="PT Sans" panose="020B0503020203020204" pitchFamily="34" charset="-52"/>
              </a:rPr>
              <a:t>Juaneda</a:t>
            </a:r>
            <a:r>
              <a:rPr lang="ru-RU" sz="14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 </a:t>
            </a:r>
            <a:r>
              <a:rPr lang="ru-RU" sz="1400" dirty="0" err="1" smtClean="0">
                <a:latin typeface="PT Sans" panose="020B0503020203020204" pitchFamily="34" charset="-52"/>
                <a:ea typeface="PT Sans" panose="020B0503020203020204" pitchFamily="34" charset="-52"/>
              </a:rPr>
              <a:t>Ayensa</a:t>
            </a:r>
            <a:r>
              <a:rPr lang="ru-RU" sz="14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 из </a:t>
            </a:r>
            <a:r>
              <a:rPr lang="ru-RU" sz="1400" dirty="0" err="1" smtClean="0">
                <a:latin typeface="PT Sans" panose="020B0503020203020204" pitchFamily="34" charset="-52"/>
                <a:ea typeface="PT Sans" panose="020B0503020203020204" pitchFamily="34" charset="-52"/>
              </a:rPr>
              <a:t>La</a:t>
            </a:r>
            <a:r>
              <a:rPr lang="ru-RU" sz="14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 </a:t>
            </a:r>
            <a:r>
              <a:rPr lang="ru-RU" sz="1400" dirty="0" err="1" smtClean="0">
                <a:latin typeface="PT Sans" panose="020B0503020203020204" pitchFamily="34" charset="-52"/>
                <a:ea typeface="PT Sans" panose="020B0503020203020204" pitchFamily="34" charset="-52"/>
              </a:rPr>
              <a:t>Rioja</a:t>
            </a:r>
            <a:r>
              <a:rPr lang="ru-RU" sz="14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 </a:t>
            </a:r>
            <a:r>
              <a:rPr lang="ru-RU" sz="1400" dirty="0" err="1" smtClean="0">
                <a:latin typeface="PT Sans" panose="020B0503020203020204" pitchFamily="34" charset="-52"/>
                <a:ea typeface="PT Sans" panose="020B0503020203020204" pitchFamily="34" charset="-52"/>
              </a:rPr>
              <a:t>University</a:t>
            </a:r>
            <a:r>
              <a:rPr lang="ru-RU" sz="14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 (Испания) поделилась многоканальной стратегией для создания дополнительной ценности для пользователей, а </a:t>
            </a:r>
            <a:r>
              <a:rPr lang="ru-RU" sz="1400" dirty="0" err="1" smtClean="0">
                <a:latin typeface="PT Sans" panose="020B0503020203020204" pitchFamily="34" charset="-52"/>
                <a:ea typeface="PT Sans" panose="020B0503020203020204" pitchFamily="34" charset="-52"/>
              </a:rPr>
              <a:t>Dr</a:t>
            </a:r>
            <a:r>
              <a:rPr lang="ru-RU" sz="14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. </a:t>
            </a:r>
            <a:r>
              <a:rPr lang="ru-RU" sz="1400" dirty="0" err="1" smtClean="0">
                <a:latin typeface="PT Sans" panose="020B0503020203020204" pitchFamily="34" charset="-52"/>
                <a:ea typeface="PT Sans" panose="020B0503020203020204" pitchFamily="34" charset="-52"/>
              </a:rPr>
              <a:t>Jessica</a:t>
            </a:r>
            <a:r>
              <a:rPr lang="ru-RU" sz="14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 </a:t>
            </a:r>
            <a:r>
              <a:rPr lang="ru-RU" sz="1400" dirty="0" err="1" smtClean="0">
                <a:latin typeface="PT Sans" panose="020B0503020203020204" pitchFamily="34" charset="-52"/>
                <a:ea typeface="PT Sans" panose="020B0503020203020204" pitchFamily="34" charset="-52"/>
              </a:rPr>
              <a:t>Lichy</a:t>
            </a:r>
            <a:r>
              <a:rPr lang="ru-RU" sz="14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 из IDRAC </a:t>
            </a:r>
            <a:r>
              <a:rPr lang="ru-RU" sz="1400" dirty="0" err="1" smtClean="0">
                <a:latin typeface="PT Sans" panose="020B0503020203020204" pitchFamily="34" charset="-52"/>
                <a:ea typeface="PT Sans" panose="020B0503020203020204" pitchFamily="34" charset="-52"/>
              </a:rPr>
              <a:t>Business</a:t>
            </a:r>
            <a:r>
              <a:rPr lang="ru-RU" sz="14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 </a:t>
            </a:r>
            <a:r>
              <a:rPr lang="ru-RU" sz="1400" dirty="0" err="1" smtClean="0">
                <a:latin typeface="PT Sans" panose="020B0503020203020204" pitchFamily="34" charset="-52"/>
                <a:ea typeface="PT Sans" panose="020B0503020203020204" pitchFamily="34" charset="-52"/>
              </a:rPr>
              <a:t>School</a:t>
            </a:r>
            <a:r>
              <a:rPr lang="ru-RU" sz="14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 (Франция) обсудила проблемы технологических инноваций в передаче знаний.</a:t>
            </a:r>
            <a:endParaRPr lang="ru-RU" sz="1400" dirty="0"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24034" y="2808190"/>
            <a:ext cx="681980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/>
              <a:t>Источник: </a:t>
            </a:r>
            <a:r>
              <a:rPr lang="ru-RU" sz="1000" dirty="0" smtClean="0">
                <a:hlinkClick r:id="rId3"/>
              </a:rPr>
              <a:t>https</a:t>
            </a:r>
            <a:r>
              <a:rPr lang="ru-RU" sz="1000" dirty="0">
                <a:hlinkClick r:id="rId3"/>
              </a:rPr>
              <a:t>://www.spbstu.ru/media/news/nauka_i_innovatsii/v-spbpu-proshla-mezhdunarodnaya-nauchnaya-konferentsiya-innovations-in-digital-economy-spbpu-ide-202/?</a:t>
            </a:r>
            <a:r>
              <a:rPr lang="ru-RU" sz="1000" dirty="0" smtClean="0">
                <a:hlinkClick r:id="rId3"/>
              </a:rPr>
              <a:t>sphrase_id=2198202</a:t>
            </a:r>
            <a:r>
              <a:rPr lang="ru-RU" sz="1000" dirty="0" smtClean="0"/>
              <a:t> </a:t>
            </a:r>
            <a:endParaRPr lang="ru-RU" sz="1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24033" y="3314886"/>
            <a:ext cx="113086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Ученые Политеха говорили об «умных городах» на просветительском марафоне «Новое Знание»</a:t>
            </a:r>
          </a:p>
        </p:txBody>
      </p:sp>
      <p:pic>
        <p:nvPicPr>
          <p:cNvPr id="1028" name="Picture 4" descr="Лекция доцента Института кибербезопасности и защиты информации СПбПУ Дмитрия МОСКВИНА была посвящена технологиям безопасности для умных городов 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48"/>
          <a:stretch/>
        </p:blipFill>
        <p:spPr bwMode="auto">
          <a:xfrm>
            <a:off x="704897" y="4219507"/>
            <a:ext cx="3462729" cy="1784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381569" y="4061983"/>
            <a:ext cx="765975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Доцент Института </a:t>
            </a:r>
            <a:r>
              <a:rPr lang="ru-RU" sz="1400" dirty="0" err="1">
                <a:latin typeface="PT Sans" panose="020B0503020203020204" pitchFamily="34" charset="-52"/>
                <a:ea typeface="PT Sans" panose="020B0503020203020204" pitchFamily="34" charset="-52"/>
              </a:rPr>
              <a:t>кибербезопасности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 и защиты информации СПбПУ 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  <a:hlinkClick r:id="rId5"/>
              </a:rPr>
              <a:t>Дмитрий МОСКВИН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 поднял в своем выступлении такую тему, как технологии безопасности для умных городов. </a:t>
            </a:r>
            <a:r>
              <a:rPr lang="ru-RU" sz="14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Эксперт 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рассказал, что такое умный город, что он включает в себя, на чем базируется, какие проблемы и угрозы </a:t>
            </a:r>
            <a:r>
              <a:rPr lang="ru-RU" sz="1400" dirty="0" err="1">
                <a:latin typeface="PT Sans" panose="020B0503020203020204" pitchFamily="34" charset="-52"/>
                <a:ea typeface="PT Sans" panose="020B0503020203020204" pitchFamily="34" charset="-52"/>
              </a:rPr>
              <a:t>кибербезопасности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 могут грозить жителям умных городов и можно ли от них защититься? Что является самым слабым звеном в системах умных городов? Могут ли умные технологии повысить уровень нашей безопасности или, наоборот, делают нас все более уязвимыми? Эти и другие вопросы осветил эксперт, а также рассказал о наиболее интересных </a:t>
            </a:r>
            <a:r>
              <a:rPr lang="ru-RU" sz="1400" dirty="0" err="1">
                <a:latin typeface="PT Sans" panose="020B0503020203020204" pitchFamily="34" charset="-52"/>
                <a:ea typeface="PT Sans" panose="020B0503020203020204" pitchFamily="34" charset="-52"/>
              </a:rPr>
              <a:t>smart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-решениях в сфере безопасности и персонального пространства и о том, как реализуется концепция умного города на примере Москвы и других городов.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24033" y="6123288"/>
            <a:ext cx="1138914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/>
              <a:t>Источник: </a:t>
            </a:r>
            <a:r>
              <a:rPr lang="ru-RU" sz="1000" dirty="0" smtClean="0">
                <a:hlinkClick r:id="rId6"/>
              </a:rPr>
              <a:t>https</a:t>
            </a:r>
            <a:r>
              <a:rPr lang="ru-RU" sz="1000" dirty="0">
                <a:hlinkClick r:id="rId6"/>
              </a:rPr>
              <a:t>://www.spbstu.ru/media/news/education/uchenye-politekha-prinyali-uchastie-v-prosvetitelskom-marafone-novoe-znanie/?</a:t>
            </a:r>
            <a:r>
              <a:rPr lang="ru-RU" sz="1000" dirty="0" smtClean="0">
                <a:hlinkClick r:id="rId6"/>
              </a:rPr>
              <a:t>sphrase_id=2198225</a:t>
            </a:r>
            <a:r>
              <a:rPr lang="ru-RU" sz="1000" dirty="0" smtClean="0"/>
              <a:t> 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7731662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-7804"/>
            <a:ext cx="360485" cy="6865804"/>
          </a:xfrm>
          <a:prstGeom prst="rect">
            <a:avLst/>
          </a:prstGeom>
          <a:solidFill>
            <a:srgbClr val="37B3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9838592" y="211016"/>
            <a:ext cx="2353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Наука</a:t>
            </a:r>
            <a:endParaRPr lang="ru-RU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050" name="Picture 2" descr="Политех предоставил кейс «Машинное зрение для беспилотного транспорта» для зоны «Комфортный город» 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8833" y="893897"/>
            <a:ext cx="3655146" cy="243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07102" y="813007"/>
            <a:ext cx="745760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«</a:t>
            </a:r>
            <a:r>
              <a:rPr lang="ru-RU" sz="1400" dirty="0" err="1">
                <a:latin typeface="PT Sans" panose="020B0503020203020204" pitchFamily="34" charset="-52"/>
                <a:ea typeface="PT Sans" panose="020B0503020203020204" pitchFamily="34" charset="-52"/>
              </a:rPr>
              <a:t>ПрофСтарт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» направлен на оказание помощи школьникам в выборе профессии и построении индивидуального образовательного маршрута. Для этого на базе мультимедийного исторического парка «Россия – Моя история» организована работа четырех кластеров: «Открытый город», «Комфортный город», «Умный город» и «Социальный город». Таким образом, школьники могут попробовать себя в различных профессиях</a:t>
            </a:r>
            <a:r>
              <a:rPr lang="ru-RU" sz="14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. В 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составлении программ кластеров принимали участие университеты и научные организации, промышленные предприятия и корпорации. Политех предоставил кейс «Машинное зрение для беспилотного транспорта» для зоны «Комфортный город». Участники должны произвести разметку объектов, окружающих транспортные средства, и «обучить» нейронную сеть определять в дальнейшем данные объекты на местности и во время движения.</a:t>
            </a:r>
            <a:endParaRPr lang="ru-RU" sz="1400" b="0" i="0" dirty="0">
              <a:effectLst/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52073" y="374341"/>
            <a:ext cx="101883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Политех предоставил кейс для зоны «Комфортный город» на фестивале «</a:t>
            </a:r>
            <a:r>
              <a:rPr lang="ru-RU" sz="2000" b="1" dirty="0" err="1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ПрофСтарт</a:t>
            </a:r>
            <a:r>
              <a:rPr lang="ru-RU" sz="2000" b="1" dirty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52073" y="3105323"/>
            <a:ext cx="778988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/>
              <a:t>Источник: </a:t>
            </a:r>
            <a:r>
              <a:rPr lang="ru-RU" sz="1000" dirty="0" smtClean="0">
                <a:hlinkClick r:id="rId3"/>
              </a:rPr>
              <a:t>https</a:t>
            </a:r>
            <a:r>
              <a:rPr lang="ru-RU" sz="1000" dirty="0">
                <a:hlinkClick r:id="rId3"/>
              </a:rPr>
              <a:t>://www.spbstu.ru/media/news/partnership/government-petersburg-leading-universities-system-professional-navigation-schoolchildren/?</a:t>
            </a:r>
            <a:r>
              <a:rPr lang="ru-RU" sz="1000" dirty="0" smtClean="0">
                <a:hlinkClick r:id="rId3"/>
              </a:rPr>
              <a:t>sphrase_id=2198225</a:t>
            </a:r>
            <a:endParaRPr lang="ru-RU" sz="1000" dirty="0" smtClean="0"/>
          </a:p>
          <a:p>
            <a:r>
              <a:rPr lang="ru-RU" sz="1000" dirty="0" smtClean="0"/>
              <a:t> </a:t>
            </a:r>
            <a:endParaRPr lang="ru-RU" sz="1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85801" y="3556677"/>
            <a:ext cx="93681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Политехники заняли первое место на олимпиаде НТИ в треке «Умный город»</a:t>
            </a:r>
          </a:p>
        </p:txBody>
      </p:sp>
      <p:pic>
        <p:nvPicPr>
          <p:cNvPr id="2052" name="Picture 4" descr="Капитан команды-победительницы Фёдор Кондратенко 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984" y="4119779"/>
            <a:ext cx="3787514" cy="2528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805596" y="4511465"/>
            <a:ext cx="714838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Студенты 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  <a:hlinkClick r:id="rId5"/>
              </a:rPr>
              <a:t>Высшей школы теоретической механики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 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  <a:hlinkClick r:id="rId6"/>
              </a:rPr>
              <a:t>Института прикладной математики и механики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 заняли первое место на олимпиаде Национальной технологической инициативы в студенческом треке «Умный город», создав эффективную систему для управления «умным складом». Ребята побили свой прошлогодний рекорд – на олимпиаде в 2020 году в этом же треке они заняли второе место. 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805596" y="6235694"/>
            <a:ext cx="724880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/>
              <a:t>Источник: </a:t>
            </a:r>
            <a:r>
              <a:rPr lang="ru-RU" sz="1000" dirty="0" smtClean="0">
                <a:hlinkClick r:id="rId7"/>
              </a:rPr>
              <a:t>https</a:t>
            </a:r>
            <a:r>
              <a:rPr lang="ru-RU" sz="1000" dirty="0">
                <a:hlinkClick r:id="rId7"/>
              </a:rPr>
              <a:t>://www.spbstu.ru/media/news/achievements/polytechnics-first-place-nti-olympiad-smart-city-track/?</a:t>
            </a:r>
            <a:r>
              <a:rPr lang="ru-RU" sz="1000" dirty="0" smtClean="0">
                <a:hlinkClick r:id="rId7"/>
              </a:rPr>
              <a:t>sphrase_id=2198272</a:t>
            </a:r>
            <a:r>
              <a:rPr lang="ru-RU" sz="1000" dirty="0" smtClean="0"/>
              <a:t> 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3982924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7804"/>
            <a:ext cx="360485" cy="6865804"/>
          </a:xfrm>
          <a:prstGeom prst="rect">
            <a:avLst/>
          </a:prstGeom>
          <a:solidFill>
            <a:srgbClr val="37B3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9838592" y="211016"/>
            <a:ext cx="2353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Активный </a:t>
            </a:r>
            <a:r>
              <a:rPr lang="ru-RU" b="1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П</a:t>
            </a:r>
            <a:r>
              <a:rPr lang="ru-RU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олитех</a:t>
            </a:r>
            <a:endParaRPr lang="ru-RU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34386" y="1093593"/>
            <a:ext cx="6845509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Научный коллектив </a:t>
            </a:r>
            <a:r>
              <a:rPr lang="ru-RU" sz="14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СПбПУ 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разработал и применил на практике методологию энергообеспечения арктических населенных пунктов с помощью систем интеллектуального управления. Например, в поселке </a:t>
            </a:r>
            <a:r>
              <a:rPr lang="ru-RU" sz="1400" dirty="0" err="1">
                <a:latin typeface="PT Sans" panose="020B0503020203020204" pitchFamily="34" charset="-52"/>
                <a:ea typeface="PT Sans" panose="020B0503020203020204" pitchFamily="34" charset="-52"/>
              </a:rPr>
              <a:t>Амдерма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 (Ненецкий автономный округ), где установлена </a:t>
            </a:r>
            <a:r>
              <a:rPr lang="ru-RU" sz="1400" dirty="0" err="1">
                <a:latin typeface="PT Sans" panose="020B0503020203020204" pitchFamily="34" charset="-52"/>
                <a:ea typeface="PT Sans" panose="020B0503020203020204" pitchFamily="34" charset="-52"/>
              </a:rPr>
              <a:t>ветродизельная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 электростанция, и на объектах Дальнего Востока. Исследования ледовых нагрузок конструкций, работающих в ледовых условиях, уже применены на знаменитой </a:t>
            </a:r>
            <a:r>
              <a:rPr lang="ru-RU" sz="1400" dirty="0" err="1">
                <a:latin typeface="PT Sans" panose="020B0503020203020204" pitchFamily="34" charset="-52"/>
                <a:ea typeface="PT Sans" panose="020B0503020203020204" pitchFamily="34" charset="-52"/>
              </a:rPr>
              <a:t>ледостойкой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 стационарной платформе «</a:t>
            </a:r>
            <a:r>
              <a:rPr lang="ru-RU" sz="1400" dirty="0" err="1">
                <a:latin typeface="PT Sans" panose="020B0503020203020204" pitchFamily="34" charset="-52"/>
                <a:ea typeface="PT Sans" panose="020B0503020203020204" pitchFamily="34" charset="-52"/>
              </a:rPr>
              <a:t>Приразломная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».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34386" y="464107"/>
            <a:ext cx="915399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Методология энергообеспечения арктических населенных пунктов </a:t>
            </a:r>
          </a:p>
        </p:txBody>
      </p:sp>
      <p:pic>
        <p:nvPicPr>
          <p:cNvPr id="9" name="Picture 4" descr="На площадке СПбПУ прошел Международный семинар по арктическим материалам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582" y="979224"/>
            <a:ext cx="3876687" cy="2584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34386" y="2924045"/>
            <a:ext cx="331533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dirty="0" smtClean="0"/>
              <a:t>Источник: </a:t>
            </a:r>
            <a:r>
              <a:rPr lang="ru-RU" sz="1000" dirty="0" smtClean="0">
                <a:hlinkClick r:id="rId3"/>
              </a:rPr>
              <a:t>https</a:t>
            </a:r>
            <a:r>
              <a:rPr lang="ru-RU" sz="1000" dirty="0">
                <a:hlinkClick r:id="rId3"/>
              </a:rPr>
              <a:t>://media.spbstu.ru/news/mypolytech/257</a:t>
            </a:r>
            <a:r>
              <a:rPr lang="ru-RU" sz="1000" dirty="0" smtClean="0">
                <a:hlinkClick r:id="rId3"/>
              </a:rPr>
              <a:t>/</a:t>
            </a:r>
            <a:r>
              <a:rPr lang="ru-RU" sz="1000" dirty="0" smtClean="0"/>
              <a:t> </a:t>
            </a:r>
            <a:endParaRPr lang="ru-RU" sz="1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-434354" y="3334105"/>
            <a:ext cx="63115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Ученые защитят «Умный город» от </a:t>
            </a:r>
            <a:r>
              <a:rPr lang="ru-RU" b="1" dirty="0" err="1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киберугроз</a:t>
            </a:r>
            <a:endParaRPr lang="ru-RU" b="1" dirty="0">
              <a:solidFill>
                <a:srgbClr val="196400"/>
              </a:solidFill>
              <a:latin typeface="PT Sans" panose="020B0503020203020204" pitchFamily="34" charset="-52"/>
              <a:ea typeface="PT Sans" panose="020B0503020203020204" pitchFamily="34" charset="-52"/>
              <a:cs typeface="+mj-cs"/>
            </a:endParaRPr>
          </a:p>
        </p:txBody>
      </p:sp>
      <p:pic>
        <p:nvPicPr>
          <p:cNvPr id="3074" name="Picture 2" descr="Ученые защитят Умный город от киберугроз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672" y="3912509"/>
            <a:ext cx="3932421" cy="2211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5336498" y="3905958"/>
            <a:ext cx="6516782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Санкт-Петербург, как и другие города России, активно участвует в формировании программы «Умный город», которая будет предоставлять новые услуги для жителей мегаполисов, повышая безопасность граждан. Специалисты Санкт-Петербургского политехнического университета Петра Великого разработали методику оценки </a:t>
            </a:r>
            <a:r>
              <a:rPr lang="ru-RU" sz="1400" dirty="0" err="1">
                <a:latin typeface="PT Sans" panose="020B0503020203020204" pitchFamily="34" charset="-52"/>
                <a:ea typeface="PT Sans" panose="020B0503020203020204" pitchFamily="34" charset="-52"/>
              </a:rPr>
              <a:t>киберрисков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 в интеллектуальных системах умного города. Апробация разработанной методики проведена на испытательном стенде «умный перекресток». Результаты работы опубликованы в научном журнале "</a:t>
            </a:r>
            <a:r>
              <a:rPr lang="ru-RU" sz="1400" dirty="0" err="1">
                <a:latin typeface="PT Sans" panose="020B0503020203020204" pitchFamily="34" charset="-52"/>
                <a:ea typeface="PT Sans" panose="020B0503020203020204" pitchFamily="34" charset="-52"/>
              </a:rPr>
              <a:t>Machines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" издательства MDPI. В ближайшем будущем планируется автоматизировать расчет рисков </a:t>
            </a:r>
            <a:r>
              <a:rPr lang="ru-RU" sz="1400" dirty="0" err="1">
                <a:latin typeface="PT Sans" panose="020B0503020203020204" pitchFamily="34" charset="-52"/>
                <a:ea typeface="PT Sans" panose="020B0503020203020204" pitchFamily="34" charset="-52"/>
              </a:rPr>
              <a:t>кибербезопасности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 в умном городе на основе разработанной методики.</a:t>
            </a:r>
            <a:endParaRPr lang="ru-RU" sz="1400" dirty="0" smtClean="0"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algn="just"/>
            <a:endParaRPr lang="ru-RU" sz="1400" dirty="0"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757280" y="6210422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1000" dirty="0" smtClean="0"/>
              <a:t>Источник</a:t>
            </a:r>
            <a:r>
              <a:rPr lang="ru-RU" sz="1000" dirty="0" smtClean="0">
                <a:hlinkClick r:id="rId5"/>
              </a:rPr>
              <a:t>: Ученые </a:t>
            </a:r>
            <a:r>
              <a:rPr lang="ru-RU" sz="1000" dirty="0">
                <a:hlinkClick r:id="rId5"/>
              </a:rPr>
              <a:t>защитят «Умный город» от </a:t>
            </a:r>
            <a:r>
              <a:rPr lang="ru-RU" sz="1000" dirty="0" err="1">
                <a:hlinkClick r:id="rId5"/>
              </a:rPr>
              <a:t>киберугроз</a:t>
            </a:r>
            <a:r>
              <a:rPr lang="ru-RU" sz="1000" dirty="0">
                <a:hlinkClick r:id="rId5"/>
              </a:rPr>
              <a:t> | Политех </a:t>
            </a:r>
            <a:r>
              <a:rPr lang="ru-RU" sz="1000" dirty="0" err="1">
                <a:hlinkClick r:id="rId5"/>
              </a:rPr>
              <a:t>media</a:t>
            </a:r>
            <a:r>
              <a:rPr lang="ru-RU" sz="1000" dirty="0">
                <a:hlinkClick r:id="rId5"/>
              </a:rPr>
              <a:t> (spbstu.ru)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633928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-7804"/>
            <a:ext cx="360485" cy="6865804"/>
          </a:xfrm>
          <a:prstGeom prst="rect">
            <a:avLst/>
          </a:prstGeom>
          <a:solidFill>
            <a:srgbClr val="37B3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" name="TextBox 103"/>
          <p:cNvSpPr txBox="1"/>
          <p:nvPr/>
        </p:nvSpPr>
        <p:spPr>
          <a:xfrm>
            <a:off x="9838592" y="17590"/>
            <a:ext cx="2353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Наука</a:t>
            </a:r>
            <a:endParaRPr lang="ru-RU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19952" y="545513"/>
            <a:ext cx="10004611" cy="313932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>
              <a:lnSpc>
                <a:spcPct val="90000"/>
              </a:lnSpc>
              <a:spcBef>
                <a:spcPct val="0"/>
              </a:spcBef>
            </a:pPr>
            <a:r>
              <a:rPr lang="ru-RU" sz="2000" b="1" dirty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Политех будет участвовать в водоснабжении малых городов России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19952" y="1116774"/>
            <a:ext cx="7371141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Санкт-Петербургский политехнический университет Петра Великого и НИИ «Полюс» имени М. Ф. Стельмаха заключили соглашение о стратегическом партнерстве для реализации проекта «Малые водоканалы России</a:t>
            </a:r>
            <a:r>
              <a:rPr lang="ru-RU" sz="14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».</a:t>
            </a:r>
          </a:p>
          <a:p>
            <a:pPr algn="just"/>
            <a:endParaRPr lang="ru-RU" sz="1400" dirty="0" smtClean="0"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algn="just"/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Социальная значимость проекта обусловлена тем, что 35 % сельского населения и 10 % жителей малых городов до сих пор недоступны услуги водоснабжения и водоотведения. А там, где они есть, оставляет желать лучшего их качество: зачастую вода подается с перебоями (иногда лишь на несколько часов в сутки) и не соответствует санитарным нормам</a:t>
            </a:r>
            <a:r>
              <a:rPr lang="ru-RU" sz="14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.</a:t>
            </a:r>
          </a:p>
          <a:p>
            <a:pPr algn="just"/>
            <a:endParaRPr lang="ru-RU" sz="1400" dirty="0" smtClean="0"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algn="just"/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Участие Политехнического университета в проекте подразумевает подготовку, переподготовку и повышение квалификации кадров; разработку и внедрение продуктов на базе цифровых технологий, в том числе создание цифровой платформы «Цифровой водоканал»; организацию и управление инвестиционно-строительными проектами; цифровую трансформацию предприятия и эффективное управление цифровым производством; развитие технологий по утилизации осадков водоочистки и очистки сточных вод, разработку новых материалов для локальных систем водоснабжения и водоотведения</a:t>
            </a:r>
            <a:r>
              <a:rPr lang="ru-RU" sz="14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.</a:t>
            </a:r>
          </a:p>
          <a:p>
            <a:pPr algn="just"/>
            <a:endParaRPr lang="ru-RU" sz="1400" dirty="0" smtClean="0"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algn="just"/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Проект интересен также своей </a:t>
            </a:r>
            <a:r>
              <a:rPr lang="ru-RU" sz="1400" dirty="0" err="1">
                <a:latin typeface="PT Sans" panose="020B0503020203020204" pitchFamily="34" charset="-52"/>
                <a:ea typeface="PT Sans" panose="020B0503020203020204" pitchFamily="34" charset="-52"/>
              </a:rPr>
              <a:t>междисциплинарностью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, ведь в нем задействованы сразу несколько институтов СПбПУ: ИППТ, ИСИ, ИЭ, </a:t>
            </a:r>
            <a:r>
              <a:rPr lang="ru-RU" sz="1400" dirty="0" err="1">
                <a:latin typeface="PT Sans" panose="020B0503020203020204" pitchFamily="34" charset="-52"/>
                <a:ea typeface="PT Sans" panose="020B0503020203020204" pitchFamily="34" charset="-52"/>
              </a:rPr>
              <a:t>ИПМЭиТ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, ИКНТ, </a:t>
            </a:r>
            <a:r>
              <a:rPr lang="ru-RU" sz="1400" dirty="0" err="1">
                <a:latin typeface="PT Sans" panose="020B0503020203020204" pitchFamily="34" charset="-52"/>
                <a:ea typeface="PT Sans" panose="020B0503020203020204" pitchFamily="34" charset="-52"/>
              </a:rPr>
              <a:t>ИБСиБ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19952" y="6611779"/>
            <a:ext cx="661431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dirty="0">
                <a:latin typeface="PT Sans" panose="020B0503020203020204" pitchFamily="34" charset="-52"/>
                <a:ea typeface="PT Sans" panose="020B0503020203020204" pitchFamily="34" charset="-52"/>
              </a:rPr>
              <a:t>Источник: </a:t>
            </a:r>
            <a:r>
              <a:rPr lang="en-US" sz="1000" dirty="0">
                <a:latin typeface="PT Sans" panose="020B0503020203020204" pitchFamily="34" charset="-52"/>
                <a:ea typeface="PT Sans" panose="020B0503020203020204" pitchFamily="34" charset="-52"/>
                <a:hlinkClick r:id="rId2"/>
              </a:rPr>
              <a:t>https://www.spbstu.ru/media/news/partnership/polytech-will-participate-water-supply-small-cities-russia</a:t>
            </a:r>
            <a:r>
              <a:rPr lang="en-US" sz="1000" dirty="0" smtClean="0">
                <a:latin typeface="PT Sans" panose="020B0503020203020204" pitchFamily="34" charset="-52"/>
                <a:ea typeface="PT Sans" panose="020B0503020203020204" pitchFamily="34" charset="-52"/>
                <a:hlinkClick r:id="rId2"/>
              </a:rPr>
              <a:t>/</a:t>
            </a:r>
            <a:r>
              <a:rPr lang="ru-RU" sz="10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 </a:t>
            </a:r>
            <a:endParaRPr lang="ru-RU" sz="1000" dirty="0"/>
          </a:p>
        </p:txBody>
      </p:sp>
      <p:pic>
        <p:nvPicPr>
          <p:cNvPr id="7" name="Picture 2" descr="Ректор СПбПУ Андрей Рудской и генеральный директор НИИ «Полюс» им. Стельмаха Евгений Кузнецов 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7175" y="3789923"/>
            <a:ext cx="3414016" cy="2560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В мультидисциплинарном проекте «Малые водоканалы России» задействованы несколько институтов СПбПУ 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7176" y="1149088"/>
            <a:ext cx="3414015" cy="2276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71355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-7804"/>
            <a:ext cx="360485" cy="6865804"/>
          </a:xfrm>
          <a:prstGeom prst="rect">
            <a:avLst/>
          </a:prstGeom>
          <a:solidFill>
            <a:srgbClr val="37B3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9838592" y="211016"/>
            <a:ext cx="2353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Активный </a:t>
            </a:r>
            <a:r>
              <a:rPr lang="ru-RU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Политех</a:t>
            </a:r>
            <a:endParaRPr lang="ru-RU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84485" y="395682"/>
            <a:ext cx="88541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Стратегическая сессия “Разработка решений для умной клиники”</a:t>
            </a:r>
          </a:p>
        </p:txBody>
      </p:sp>
      <p:pic>
        <p:nvPicPr>
          <p:cNvPr id="4098" name="Picture 2" descr="https://imet.spbstu.ru/userfiles/images/IMG_628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0603" y="980238"/>
            <a:ext cx="5251450" cy="2590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84485" y="903903"/>
            <a:ext cx="5781207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Стратегическая сессия проводилась с участием представителей НМИЦ им. В.А. </a:t>
            </a:r>
            <a:r>
              <a:rPr lang="ru-RU" sz="1400" dirty="0" err="1" smtClean="0">
                <a:latin typeface="PT Sans" panose="020B0503020203020204" pitchFamily="34" charset="-52"/>
                <a:ea typeface="PT Sans" panose="020B0503020203020204" pitchFamily="34" charset="-52"/>
              </a:rPr>
              <a:t>Алмазова</a:t>
            </a:r>
            <a:r>
              <a:rPr lang="ru-RU" sz="14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, АНО «Консорциум «Медицинская техника», АО «Швабе» и МФТИ. Организаторами и модераторами стратегической сессии выступила международная консалтинговая компания SAMSONOWA &amp; </a:t>
            </a:r>
            <a:r>
              <a:rPr lang="ru-RU" sz="1400" dirty="0" err="1" smtClean="0">
                <a:latin typeface="PT Sans" panose="020B0503020203020204" pitchFamily="34" charset="-52"/>
                <a:ea typeface="PT Sans" panose="020B0503020203020204" pitchFamily="34" charset="-52"/>
              </a:rPr>
              <a:t>Partners</a:t>
            </a:r>
            <a:r>
              <a:rPr lang="ru-RU" sz="14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.</a:t>
            </a:r>
          </a:p>
          <a:p>
            <a:pPr algn="just"/>
            <a:r>
              <a:rPr lang="ru-RU" sz="14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Данная стратегическая сессии была организована для определения программы разработки технологических решений для умной клиники и их внедрения в НМИЦ им. В.А. </a:t>
            </a:r>
            <a:r>
              <a:rPr lang="ru-RU" sz="1400" dirty="0" err="1" smtClean="0">
                <a:latin typeface="PT Sans" panose="020B0503020203020204" pitchFamily="34" charset="-52"/>
                <a:ea typeface="PT Sans" panose="020B0503020203020204" pitchFamily="34" charset="-52"/>
              </a:rPr>
              <a:t>Алмазова</a:t>
            </a:r>
            <a:r>
              <a:rPr lang="ru-RU" sz="14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. В рамках стратегической сессии руководство проекта определило ключевые цели и основные этапы совместной работы, а также потенциальный вклад различных организаций в разработку решений. </a:t>
            </a:r>
            <a:endParaRPr lang="ru-RU" sz="1400" dirty="0"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84486" y="3366116"/>
            <a:ext cx="578120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00" dirty="0" smtClean="0"/>
              <a:t>Источник:</a:t>
            </a:r>
            <a:r>
              <a:rPr lang="ru-RU" sz="1000" dirty="0" smtClean="0">
                <a:hlinkClick r:id="rId3"/>
              </a:rPr>
              <a:t> Стратегическая </a:t>
            </a:r>
            <a:r>
              <a:rPr lang="ru-RU" sz="1000" dirty="0">
                <a:hlinkClick r:id="rId3"/>
              </a:rPr>
              <a:t>сессия “Разработка решений для умной клиники” | Институт промышленного менеджмента, экономики и торговли </a:t>
            </a:r>
            <a:r>
              <a:rPr lang="ru-RU" sz="1000" dirty="0" err="1">
                <a:hlinkClick r:id="rId3"/>
              </a:rPr>
              <a:t>Cанкт</a:t>
            </a:r>
            <a:r>
              <a:rPr lang="ru-RU" sz="1000" dirty="0">
                <a:hlinkClick r:id="rId3"/>
              </a:rPr>
              <a:t>-Петербургский политехнический университет Петра Великого (spbstu.ru)</a:t>
            </a:r>
            <a:endParaRPr lang="ru-RU" sz="1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601981" y="4781790"/>
            <a:ext cx="735007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Ключевыми темами конференции стали развитие транспортной инфраструктуры и общественного транспорта в рамках Национального проекта «Безопасные качественные дороги», транспортные реформы в регионах, развитие цифровых технологий и интеллектуальных транспортных систем (ИТС), повышение качества базовой подготовки специалистов для транспортной отрасли.</a:t>
            </a:r>
          </a:p>
        </p:txBody>
      </p:sp>
      <p:pic>
        <p:nvPicPr>
          <p:cNvPr id="4100" name="Picture 4" descr="Участники отметили неизменно высокий уровень конференции – по организации, качеству докладов и уровню профессионализма спикеров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87" b="7314"/>
          <a:stretch/>
        </p:blipFill>
        <p:spPr bwMode="auto">
          <a:xfrm>
            <a:off x="904405" y="4651965"/>
            <a:ext cx="3472045" cy="1888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904406" y="3970402"/>
            <a:ext cx="110476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В СПбПУ прошла научно-практическая конференция «Транспортное планирование и моделирование-2021»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601981" y="6305506"/>
            <a:ext cx="735007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/>
              <a:t>Источник:</a:t>
            </a:r>
            <a:r>
              <a:rPr lang="ru-RU" sz="1000" dirty="0" smtClean="0">
                <a:hlinkClick r:id="rId5"/>
              </a:rPr>
              <a:t> В </a:t>
            </a:r>
            <a:r>
              <a:rPr lang="ru-RU" sz="1000" dirty="0">
                <a:hlinkClick r:id="rId5"/>
              </a:rPr>
              <a:t>СПбПУ прошла научно-практическая конференция «Транспортное планирование и моделирование-2021» (spbstu.ru)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5721505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-7804"/>
            <a:ext cx="360485" cy="6865804"/>
          </a:xfrm>
          <a:prstGeom prst="rect">
            <a:avLst/>
          </a:prstGeom>
          <a:solidFill>
            <a:srgbClr val="37B3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9838592" y="413239"/>
            <a:ext cx="2353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Наука</a:t>
            </a:r>
            <a:endParaRPr lang="ru-RU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65625" y="582516"/>
            <a:ext cx="87342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На основе следов метеоров создали систему связи для Арктики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0269" y="1182681"/>
            <a:ext cx="4661451" cy="303758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65625" y="1182681"/>
            <a:ext cx="6095443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Ученые СПбПУ разработали новую систему связи специально для Арктики - метеорную. То есть с использованием следов метеоритов в атмосфере. </a:t>
            </a:r>
            <a:endParaRPr lang="ru-RU" sz="1400" dirty="0" smtClean="0"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algn="just"/>
            <a:endParaRPr lang="ru-RU" sz="1400" dirty="0" smtClean="0"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algn="just"/>
            <a:r>
              <a:rPr lang="ru-RU" sz="14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Нужен </a:t>
            </a:r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ноутбук, для кодирования и раскодирования сигнала, передатчик с усилителем, и антенна. Формируем сообщение, например, для экспедиции где-то там во льдах у Северного Полюса. Можно голосовое. Ждем метеор в небе и посылаем в него сигнал - волна отражается и как шар в бильярде летит дальше</a:t>
            </a:r>
          </a:p>
          <a:p>
            <a:pPr algn="just"/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Там на льдине принимают, ждут другого метеора, и отвечают. Но коротко. Поболтать не получится. Метеоры, на самом деле, летают довольно часто, просто их не видно глазом, но аппаратура чувствует</a:t>
            </a:r>
            <a:r>
              <a:rPr lang="ru-RU" sz="14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.</a:t>
            </a:r>
          </a:p>
          <a:p>
            <a:pPr algn="just"/>
            <a:endParaRPr lang="ru-RU" sz="1400" dirty="0"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algn="just"/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Вариант подходит  именно для Арктики, потому что сотовых вышек там нет, спутниковая связь - дорогая. Да и помехи бывают из-за северных сияний, воздействия магнитного полюса.  Метеорную связь разработали еще в середине прошлого века на случай ядерной войны, технологии XXI века просто сделали аппараты компактными и умными, они отслеживают метеоры и направляют на них сигнал автоматически.</a:t>
            </a:r>
          </a:p>
          <a:p>
            <a:pPr algn="just"/>
            <a:endParaRPr lang="ru-RU" sz="1400" dirty="0"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algn="just"/>
            <a:r>
              <a:rPr lang="ru-RU" sz="1400" dirty="0">
                <a:latin typeface="PT Sans" panose="020B0503020203020204" pitchFamily="34" charset="-52"/>
                <a:ea typeface="PT Sans" panose="020B0503020203020204" pitchFamily="34" charset="-52"/>
              </a:rPr>
              <a:t>В ближайшее время ученые собираются провести масштабные испытания, установив мост метеорной связи вдоль всего Северного морского </a:t>
            </a:r>
            <a:r>
              <a:rPr lang="ru-RU" sz="1400" dirty="0" err="1" smtClean="0">
                <a:latin typeface="PT Sans" panose="020B0503020203020204" pitchFamily="34" charset="-52"/>
                <a:ea typeface="PT Sans" panose="020B0503020203020204" pitchFamily="34" charset="-52"/>
              </a:rPr>
              <a:t>пути.С</a:t>
            </a:r>
            <a:endParaRPr lang="ru-RU" sz="1400" dirty="0"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65068" y="6338577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000" dirty="0" smtClean="0"/>
              <a:t>Источник:</a:t>
            </a:r>
            <a:r>
              <a:rPr lang="ru-RU" sz="1000" dirty="0" smtClean="0">
                <a:hlinkClick r:id="rId3"/>
              </a:rPr>
              <a:t> На</a:t>
            </a:r>
            <a:r>
              <a:rPr lang="ru-RU" sz="1000" dirty="0">
                <a:hlinkClick r:id="rId3"/>
              </a:rPr>
              <a:t> основе следов метеоров создали систему связи для Арктики | Новости | Пятый канал (5-tv.ru)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246348136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1133</TotalTime>
  <Words>1280</Words>
  <Application>Microsoft Office PowerPoint</Application>
  <PresentationFormat>Широкоэкранный</PresentationFormat>
  <Paragraphs>112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PT Sans</vt:lpstr>
      <vt:lpstr>Тема Office</vt:lpstr>
      <vt:lpstr>ЦУР 11. Устойчивые города и населенные пункты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71</cp:revision>
  <dcterms:created xsi:type="dcterms:W3CDTF">2021-10-06T14:15:54Z</dcterms:created>
  <dcterms:modified xsi:type="dcterms:W3CDTF">2021-10-26T10:11:22Z</dcterms:modified>
</cp:coreProperties>
</file>