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57" r:id="rId4"/>
    <p:sldId id="266" r:id="rId5"/>
    <p:sldId id="262" r:id="rId6"/>
    <p:sldId id="258" r:id="rId7"/>
    <p:sldId id="268" r:id="rId8"/>
    <p:sldId id="259" r:id="rId9"/>
    <p:sldId id="260" r:id="rId10"/>
    <p:sldId id="263" r:id="rId11"/>
    <p:sldId id="264"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B34B"/>
    <a:srgbClr val="1964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24D30-B955-4975-B5E8-31E5F440778E}" type="datetimeFigureOut">
              <a:rPr lang="ru-RU" smtClean="0"/>
              <a:t>26.10.2021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C7CAA-A8E6-4C6A-B2F3-55AD1A1FEF33}" type="slidenum">
              <a:rPr lang="ru-RU" smtClean="0"/>
              <a:t>‹#›</a:t>
            </a:fld>
            <a:endParaRPr lang="ru-RU"/>
          </a:p>
        </p:txBody>
      </p:sp>
    </p:spTree>
    <p:extLst>
      <p:ext uri="{BB962C8B-B14F-4D97-AF65-F5344CB8AC3E}">
        <p14:creationId xmlns:p14="http://schemas.microsoft.com/office/powerpoint/2010/main" val="245989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EC7CAA-A8E6-4C6A-B2F3-55AD1A1FEF33}" type="slidenum">
              <a:rPr lang="ru-RU" smtClean="0"/>
              <a:t>5</a:t>
            </a:fld>
            <a:endParaRPr lang="ru-RU"/>
          </a:p>
        </p:txBody>
      </p:sp>
    </p:spTree>
    <p:extLst>
      <p:ext uri="{BB962C8B-B14F-4D97-AF65-F5344CB8AC3E}">
        <p14:creationId xmlns:p14="http://schemas.microsoft.com/office/powerpoint/2010/main" val="92422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1680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84507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53146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1345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5650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0977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B8D5C9-3FE8-4A0F-8099-FEA0DE43A19B}" type="datetimeFigureOut">
              <a:rPr lang="ru-RU" smtClean="0"/>
              <a:t>26.10.2021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913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B8D5C9-3FE8-4A0F-8099-FEA0DE43A19B}" type="datetimeFigureOut">
              <a:rPr lang="ru-RU" smtClean="0"/>
              <a:t>26.10.2021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59595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B8D5C9-3FE8-4A0F-8099-FEA0DE43A19B}" type="datetimeFigureOut">
              <a:rPr lang="ru-RU" smtClean="0"/>
              <a:t>26.10.2021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26190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6838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85053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03A1C-AA3D-43C8-A301-7087781795AD}" type="slidenum">
              <a:rPr lang="ru-RU" smtClean="0"/>
              <a:t>‹#›</a:t>
            </a:fld>
            <a:endParaRPr lang="ru-RU"/>
          </a:p>
        </p:txBody>
      </p:sp>
    </p:spTree>
    <p:extLst>
      <p:ext uri="{BB962C8B-B14F-4D97-AF65-F5344CB8AC3E}">
        <p14:creationId xmlns:p14="http://schemas.microsoft.com/office/powerpoint/2010/main" val="329299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s://www.spbstu.ru/media/news/partnership/predstaviteli-spbpu-prinyali-uchastie-v-viii-forume-regionov-rossii-i-belarus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pbstu.ru/media/news/partnership/spbpu-pozdravil-s-15-letiem-mezhdunarodnyy-institut-monitoringa-razvitiya-demokratii-parlamentarizma/?sphrase_id=2207255"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www.spbstu.ru/media/news/studencheskaya_zhizn/v-uchenom-sovete-politekha-stalo-bolshe-student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pbstu.ru/media/news/studencheskaya_zhizn/volonterstvo-v-politekhe-nabiraet-oboroty/?sphrase_id=2205385"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hum.spbstu.ru/news/zakonoproekt_studentov_gumanitarnogo_instituta_peredadut_v_gosdumu/"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www.spbstu.ru/media/news/studencheskaya_zhizn/program-accelerator-student-communities-polytech/?sphrase_id=219841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www.spbstu.ru/media/news/studencheskaya_zhizn/v-politekhe-uchilis-osvobozhdat-zalozhnikov-i-obezvrezhivat-terroristov/"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www.spbstu.ru/media/news/partnership/uroki-nyurnbergskogo-protsessa-obsudili-istoriki-spbpu-na-konferentsii-v-muzee-oborony-i-blokady-len/?sphrase_id=22056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2108498"/>
            <a:ext cx="12192000" cy="1342978"/>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58183" y="2594586"/>
            <a:ext cx="11145959" cy="856889"/>
          </a:xfrm>
        </p:spPr>
        <p:txBody>
          <a:bodyPr>
            <a:normAutofit fontScale="90000"/>
          </a:bodyPr>
          <a:lstStyle/>
          <a:p>
            <a:r>
              <a:rPr lang="ru-RU" sz="4800" dirty="0" smtClean="0">
                <a:solidFill>
                  <a:schemeClr val="bg1"/>
                </a:solidFill>
                <a:latin typeface="PT Sans" panose="020B0503020203020204" pitchFamily="34" charset="-52"/>
                <a:ea typeface="PT Sans" panose="020B0503020203020204" pitchFamily="34" charset="-52"/>
              </a:rPr>
              <a:t>ЦУР 16</a:t>
            </a:r>
            <a:r>
              <a:rPr lang="ru-RU" sz="4800" dirty="0">
                <a:solidFill>
                  <a:schemeClr val="bg1"/>
                </a:solidFill>
                <a:latin typeface="PT Sans" panose="020B0503020203020204" pitchFamily="34" charset="-52"/>
                <a:ea typeface="PT Sans" panose="020B0503020203020204" pitchFamily="34" charset="-52"/>
              </a:rPr>
              <a:t>. Мир, правосудие и эффективные институты</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230" y="96393"/>
            <a:ext cx="2258354" cy="1336753"/>
          </a:xfrm>
          <a:prstGeom prst="rect">
            <a:avLst/>
          </a:prstGeom>
        </p:spPr>
      </p:pic>
      <p:pic>
        <p:nvPicPr>
          <p:cNvPr id="1030" name="Picture 6" descr="https://www.spbstu.ru/upload/branding/logo_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9" y="210427"/>
            <a:ext cx="2772264" cy="73663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214" y="3937563"/>
            <a:ext cx="1683572" cy="1683572"/>
          </a:xfrm>
          <a:prstGeom prst="rect">
            <a:avLst/>
          </a:prstGeom>
        </p:spPr>
      </p:pic>
    </p:spTree>
    <p:extLst>
      <p:ext uri="{BB962C8B-B14F-4D97-AF65-F5344CB8AC3E}">
        <p14:creationId xmlns:p14="http://schemas.microsoft.com/office/powerpoint/2010/main" val="38148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9838592" y="413239"/>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Сотрудничество</a:t>
            </a:r>
            <a:endParaRPr lang="ru-RU" b="1" dirty="0">
              <a:solidFill>
                <a:schemeClr val="accent6">
                  <a:lumMod val="60000"/>
                  <a:lumOff val="40000"/>
                </a:schemeClr>
              </a:solidFill>
            </a:endParaRPr>
          </a:p>
        </p:txBody>
      </p:sp>
      <p:sp>
        <p:nvSpPr>
          <p:cNvPr id="4" name="Прямоугольник 3"/>
          <p:cNvSpPr/>
          <p:nvPr/>
        </p:nvSpPr>
        <p:spPr>
          <a:xfrm>
            <a:off x="519952" y="783867"/>
            <a:ext cx="10004611" cy="313932"/>
          </a:xfrm>
          <a:prstGeom prst="rect">
            <a:avLst/>
          </a:prstGeom>
        </p:spPr>
        <p:txBody>
          <a:bodyPr>
            <a:noAutofit/>
          </a:bodyPr>
          <a:lstStyle/>
          <a:p>
            <a:pPr algn="just">
              <a:lnSpc>
                <a:spcPct val="90000"/>
              </a:lnSpc>
              <a:spcBef>
                <a:spcPct val="0"/>
              </a:spcBef>
            </a:pPr>
            <a:r>
              <a:rPr lang="ru-RU" sz="2000" b="1" dirty="0">
                <a:solidFill>
                  <a:srgbClr val="196400"/>
                </a:solidFill>
                <a:latin typeface="PT Sans" panose="020B0503020203020204" pitchFamily="34" charset="-52"/>
                <a:ea typeface="PT Sans" panose="020B0503020203020204" pitchFamily="34" charset="-52"/>
                <a:cs typeface="+mj-cs"/>
              </a:rPr>
              <a:t>Представители СПбПУ приняли участие в VIII Форуме регионов России и Беларуси</a:t>
            </a:r>
          </a:p>
        </p:txBody>
      </p:sp>
      <p:pic>
        <p:nvPicPr>
          <p:cNvPr id="1026" name="Picture 2" descr="На VIII Форуме регионов России и Беларуси обсудили научно-техническое сотрудничество в эпоху цифровизации"/>
          <p:cNvPicPr>
            <a:picLocks noChangeAspect="1" noChangeArrowheads="1"/>
          </p:cNvPicPr>
          <p:nvPr/>
        </p:nvPicPr>
        <p:blipFill rotWithShape="1">
          <a:blip r:embed="rId2">
            <a:extLst>
              <a:ext uri="{28A0092B-C50C-407E-A947-70E740481C1C}">
                <a14:useLocalDpi xmlns:a14="http://schemas.microsoft.com/office/drawing/2010/main" val="0"/>
              </a:ext>
            </a:extLst>
          </a:blip>
          <a:srcRect t="11346" r="2525"/>
          <a:stretch/>
        </p:blipFill>
        <p:spPr bwMode="auto">
          <a:xfrm>
            <a:off x="7665601" y="1468317"/>
            <a:ext cx="3913868" cy="21980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4946" y="1386815"/>
            <a:ext cx="6544407" cy="4401205"/>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Научно-техническое сотрудничество в эпоху </a:t>
            </a:r>
            <a:r>
              <a:rPr lang="ru-RU" sz="1400" dirty="0" err="1">
                <a:latin typeface="PT Sans" panose="020B0503020203020204" pitchFamily="34" charset="-52"/>
                <a:ea typeface="PT Sans" panose="020B0503020203020204" pitchFamily="34" charset="-52"/>
              </a:rPr>
              <a:t>цифровизации</a:t>
            </a:r>
            <a:r>
              <a:rPr lang="ru-RU" sz="1400" dirty="0">
                <a:latin typeface="PT Sans" panose="020B0503020203020204" pitchFamily="34" charset="-52"/>
                <a:ea typeface="PT Sans" panose="020B0503020203020204" pitchFamily="34" charset="-52"/>
              </a:rPr>
              <a:t> обсудили на VIII Форуме регионов России и Беларуси. Мероприятие прошло в формате видеоконференции </a:t>
            </a:r>
            <a:r>
              <a:rPr lang="ru-RU" sz="1400" dirty="0" smtClean="0">
                <a:latin typeface="PT Sans" panose="020B0503020203020204" pitchFamily="34" charset="-52"/>
                <a:ea typeface="PT Sans" panose="020B0503020203020204" pitchFamily="34" charset="-52"/>
              </a:rPr>
              <a:t>под </a:t>
            </a:r>
            <a:r>
              <a:rPr lang="ru-RU" sz="1400" dirty="0">
                <a:latin typeface="PT Sans" panose="020B0503020203020204" pitchFamily="34" charset="-52"/>
                <a:ea typeface="PT Sans" panose="020B0503020203020204" pitchFamily="34" charset="-52"/>
              </a:rPr>
              <a:t>эгидой </a:t>
            </a:r>
            <a:r>
              <a:rPr lang="ru-RU" sz="1400" dirty="0" smtClean="0">
                <a:latin typeface="PT Sans" panose="020B0503020203020204" pitchFamily="34" charset="-52"/>
                <a:ea typeface="PT Sans" panose="020B0503020203020204" pitchFamily="34" charset="-52"/>
              </a:rPr>
              <a:t>Совета </a:t>
            </a:r>
            <a:r>
              <a:rPr lang="ru-RU" sz="1400" dirty="0">
                <a:latin typeface="PT Sans" panose="020B0503020203020204" pitchFamily="34" charset="-52"/>
                <a:ea typeface="PT Sans" panose="020B0503020203020204" pitchFamily="34" charset="-52"/>
              </a:rPr>
              <a:t>Федерации Федерального собрания РФ и Совета Республики Национального собрания Беларуси. В форуме приняли участие парламентарии, представители исполнительных ветвей власти, видные ученые и эксперты двух стран. </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В</a:t>
            </a:r>
            <a:r>
              <a:rPr lang="ru-RU" sz="1400" dirty="0">
                <a:latin typeface="PT Sans" panose="020B0503020203020204" pitchFamily="34" charset="-52"/>
                <a:ea typeface="PT Sans" panose="020B0503020203020204" pitchFamily="34" charset="-52"/>
              </a:rPr>
              <a:t> рамках секции </a:t>
            </a:r>
            <a:r>
              <a:rPr lang="ru-RU" sz="1400" b="1" dirty="0">
                <a:latin typeface="PT Sans" panose="020B0503020203020204" pitchFamily="34" charset="-52"/>
                <a:ea typeface="PT Sans" panose="020B0503020203020204" pitchFamily="34" charset="-52"/>
              </a:rPr>
              <a:t>«Право и </a:t>
            </a:r>
            <a:r>
              <a:rPr lang="ru-RU" sz="1400" b="1" dirty="0" err="1">
                <a:latin typeface="PT Sans" panose="020B0503020203020204" pitchFamily="34" charset="-52"/>
                <a:ea typeface="PT Sans" panose="020B0503020203020204" pitchFamily="34" charset="-52"/>
              </a:rPr>
              <a:t>цифровизация</a:t>
            </a:r>
            <a:r>
              <a:rPr lang="ru-RU" sz="1400" b="1" dirty="0">
                <a:latin typeface="PT Sans" panose="020B0503020203020204" pitchFamily="34" charset="-52"/>
                <a:ea typeface="PT Sans" panose="020B0503020203020204" pitchFamily="34" charset="-52"/>
              </a:rPr>
              <a:t> в Союзном государстве: перспективные направления» </a:t>
            </a:r>
            <a:r>
              <a:rPr lang="ru-RU" sz="1400" dirty="0">
                <a:latin typeface="PT Sans" panose="020B0503020203020204" pitchFamily="34" charset="-52"/>
                <a:ea typeface="PT Sans" panose="020B0503020203020204" pitchFamily="34" charset="-52"/>
              </a:rPr>
              <a:t>выступили с докладами директор Высшей школы инженерной педагогики, психологии и прикладной лингвистики Татьяна БАРАНОВА и директор Высшей школы юриспруденции и судебно-технической экспертизы Дмитрий </a:t>
            </a:r>
            <a:r>
              <a:rPr lang="ru-RU" sz="1400" dirty="0" smtClean="0">
                <a:latin typeface="PT Sans" panose="020B0503020203020204" pitchFamily="34" charset="-52"/>
                <a:ea typeface="PT Sans" panose="020B0503020203020204" pitchFamily="34" charset="-52"/>
              </a:rPr>
              <a:t>МОХОРОВ</a:t>
            </a:r>
            <a:r>
              <a:rPr lang="ru-RU" sz="1400" dirty="0">
                <a:latin typeface="PT Sans" panose="020B0503020203020204" pitchFamily="34" charset="-52"/>
                <a:ea typeface="PT Sans" panose="020B0503020203020204" pitchFamily="34" charset="-52"/>
              </a:rPr>
              <a:t>:</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marL="285750" indent="-285750" algn="just">
              <a:buFont typeface="Arial" panose="020B0604020202020204" pitchFamily="34" charset="0"/>
              <a:buChar char="•"/>
            </a:pPr>
            <a:r>
              <a:rPr lang="ru-RU" sz="1400" dirty="0" smtClean="0">
                <a:latin typeface="PT Sans" panose="020B0503020203020204" pitchFamily="34" charset="-52"/>
                <a:ea typeface="PT Sans" panose="020B0503020203020204" pitchFamily="34" charset="-52"/>
              </a:rPr>
              <a:t>Доклад «Права </a:t>
            </a:r>
            <a:r>
              <a:rPr lang="ru-RU" sz="1400" dirty="0">
                <a:latin typeface="PT Sans" panose="020B0503020203020204" pitchFamily="34" charset="-52"/>
                <a:ea typeface="PT Sans" panose="020B0503020203020204" pitchFamily="34" charset="-52"/>
              </a:rPr>
              <a:t>человека и основные принципы гуманизма при внедрении цифровых технологий» </a:t>
            </a:r>
            <a:r>
              <a:rPr lang="ru-RU" sz="1400" dirty="0" smtClean="0">
                <a:latin typeface="PT Sans" panose="020B0503020203020204" pitchFamily="34" charset="-52"/>
                <a:ea typeface="PT Sans" panose="020B0503020203020204" pitchFamily="34" charset="-52"/>
              </a:rPr>
              <a:t>(Татьяна БАРАНОВА)</a:t>
            </a:r>
          </a:p>
          <a:p>
            <a:pPr marL="285750" indent="-285750" algn="just">
              <a:buFont typeface="Arial" panose="020B0604020202020204" pitchFamily="34" charset="0"/>
              <a:buChar char="•"/>
            </a:pPr>
            <a:r>
              <a:rPr lang="ru-RU" sz="1400" dirty="0" smtClean="0">
                <a:latin typeface="PT Sans" panose="020B0503020203020204" pitchFamily="34" charset="-52"/>
                <a:ea typeface="PT Sans" panose="020B0503020203020204" pitchFamily="34" charset="-52"/>
              </a:rPr>
              <a:t>Доклад «</a:t>
            </a:r>
            <a:r>
              <a:rPr lang="ru-RU" sz="1400" dirty="0" err="1" smtClean="0">
                <a:latin typeface="PT Sans" panose="020B0503020203020204" pitchFamily="34" charset="-52"/>
                <a:ea typeface="PT Sans" panose="020B0503020203020204" pitchFamily="34" charset="-52"/>
              </a:rPr>
              <a:t>Цифровизация</a:t>
            </a:r>
            <a:r>
              <a:rPr lang="ru-RU" sz="1400" dirty="0" smtClean="0">
                <a:latin typeface="PT Sans" panose="020B0503020203020204" pitchFamily="34" charset="-52"/>
                <a:ea typeface="PT Sans" panose="020B0503020203020204" pitchFamily="34" charset="-52"/>
              </a:rPr>
              <a:t> </a:t>
            </a:r>
            <a:r>
              <a:rPr lang="ru-RU" sz="1400" dirty="0">
                <a:latin typeface="PT Sans" panose="020B0503020203020204" pitchFamily="34" charset="-52"/>
                <a:ea typeface="PT Sans" panose="020B0503020203020204" pitchFamily="34" charset="-52"/>
              </a:rPr>
              <a:t>избирательного права и процесса</a:t>
            </a:r>
            <a:r>
              <a:rPr lang="ru-RU" sz="1400" dirty="0" smtClean="0">
                <a:latin typeface="PT Sans" panose="020B0503020203020204" pitchFamily="34" charset="-52"/>
                <a:ea typeface="PT Sans" panose="020B0503020203020204" pitchFamily="34" charset="-52"/>
              </a:rPr>
              <a:t>» (Дмитрий </a:t>
            </a:r>
            <a:r>
              <a:rPr lang="ru-RU" sz="1400" dirty="0" err="1" smtClean="0">
                <a:latin typeface="PT Sans" panose="020B0503020203020204" pitchFamily="34" charset="-52"/>
                <a:ea typeface="PT Sans" panose="020B0503020203020204" pitchFamily="34" charset="-52"/>
              </a:rPr>
              <a:t>Мохоров</a:t>
            </a:r>
            <a:r>
              <a:rPr lang="ru-RU" sz="1400" dirty="0" smtClean="0">
                <a:latin typeface="PT Sans" panose="020B0503020203020204" pitchFamily="34" charset="-52"/>
                <a:ea typeface="PT Sans" panose="020B0503020203020204" pitchFamily="34" charset="-52"/>
              </a:rPr>
              <a:t>)</a:t>
            </a:r>
          </a:p>
          <a:p>
            <a:pPr marL="285750" indent="-285750" algn="just">
              <a:buFont typeface="Arial" panose="020B0604020202020204" pitchFamily="34" charset="0"/>
              <a:buChar char="•"/>
            </a:pPr>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По результатам форума принята резолюция, которая направлена в парламенты Союзного государства.</a:t>
            </a:r>
          </a:p>
        </p:txBody>
      </p:sp>
      <p:pic>
        <p:nvPicPr>
          <p:cNvPr id="1028" name="Picture 4" descr="На секции Право и цифровизация в Союзном государстве: перспективные направления выступили с докладами директор Высшей школы инженерной педагогики, психологии и прикладной лингвистики Татьяна БАРАНОВА и директор Высшей школы юриспруденции и судебно-технической экспертизы Дмитрий МОХОРОВ"/>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8" t="19114" r="8165" b="4390"/>
          <a:stretch/>
        </p:blipFill>
        <p:spPr bwMode="auto">
          <a:xfrm>
            <a:off x="7631516" y="3789486"/>
            <a:ext cx="3947953" cy="238271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19951" y="6324007"/>
            <a:ext cx="6096000" cy="400110"/>
          </a:xfrm>
          <a:prstGeom prst="rect">
            <a:avLst/>
          </a:prstGeom>
        </p:spPr>
        <p:txBody>
          <a:bodyPr>
            <a:spAutoFit/>
          </a:bodyPr>
          <a:lstStyle/>
          <a:p>
            <a:r>
              <a:rPr lang="ru-RU" sz="1000" dirty="0" smtClean="0">
                <a:latin typeface="PT Sans" panose="020B0503020203020204" pitchFamily="34" charset="-52"/>
                <a:ea typeface="PT Sans" panose="020B0503020203020204" pitchFamily="34" charset="-52"/>
              </a:rPr>
              <a:t>Источник: </a:t>
            </a:r>
            <a:r>
              <a:rPr lang="en-US" sz="1000" dirty="0">
                <a:latin typeface="PT Sans" panose="020B0503020203020204" pitchFamily="34" charset="-52"/>
                <a:ea typeface="PT Sans" panose="020B0503020203020204" pitchFamily="34" charset="-52"/>
                <a:hlinkClick r:id="rId4"/>
              </a:rPr>
              <a:t>https://www.spbstu.ru/media/news/partnership/predstaviteli-spbpu-prinyali-uchastie-v-viii-forume-regionov-rossii-i-belarusi</a:t>
            </a:r>
            <a:r>
              <a:rPr lang="en-US" sz="1000" dirty="0" smtClean="0">
                <a:latin typeface="PT Sans" panose="020B0503020203020204" pitchFamily="34" charset="-52"/>
                <a:ea typeface="PT Sans" panose="020B0503020203020204" pitchFamily="34" charset="-52"/>
                <a:hlinkClick r:id="rId4"/>
              </a:rPr>
              <a:t>/</a:t>
            </a:r>
            <a:r>
              <a:rPr lang="ru-RU" sz="1000" dirty="0" smtClean="0">
                <a:latin typeface="PT Sans" panose="020B0503020203020204" pitchFamily="34" charset="-52"/>
                <a:ea typeface="PT Sans" panose="020B0503020203020204" pitchFamily="34" charset="-52"/>
              </a:rPr>
              <a:t> </a:t>
            </a:r>
            <a:endParaRPr lang="ru-RU" sz="1000" dirty="0">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246348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sp>
        <p:nvSpPr>
          <p:cNvPr id="3" name="Прямоугольник 2"/>
          <p:cNvSpPr/>
          <p:nvPr/>
        </p:nvSpPr>
        <p:spPr>
          <a:xfrm>
            <a:off x="612370" y="409833"/>
            <a:ext cx="8872451" cy="1200329"/>
          </a:xfrm>
          <a:prstGeom prst="rect">
            <a:avLst/>
          </a:prstGeom>
        </p:spPr>
        <p:txBody>
          <a:bodyPr>
            <a:noAutofit/>
          </a:bodyPr>
          <a:lstStyle/>
          <a:p>
            <a:pPr algn="just">
              <a:lnSpc>
                <a:spcPct val="90000"/>
              </a:lnSpc>
              <a:spcBef>
                <a:spcPct val="0"/>
              </a:spcBef>
            </a:pPr>
            <a:r>
              <a:rPr lang="ru-RU" b="1" dirty="0">
                <a:solidFill>
                  <a:srgbClr val="196400"/>
                </a:solidFill>
                <a:latin typeface="PT Sans" panose="020B0503020203020204" pitchFamily="34" charset="-52"/>
                <a:ea typeface="PT Sans" panose="020B0503020203020204" pitchFamily="34" charset="-52"/>
                <a:cs typeface="+mj-cs"/>
              </a:rPr>
              <a:t>СПбПУ поздравил с 15-летием Международный институт мониторинга развития демократии, парламентаризма и соблюдения избирательных прав граждан государств – участников МПА СНГ</a:t>
            </a:r>
          </a:p>
        </p:txBody>
      </p:sp>
      <p:sp>
        <p:nvSpPr>
          <p:cNvPr id="4" name="Прямоугольник 3"/>
          <p:cNvSpPr/>
          <p:nvPr/>
        </p:nvSpPr>
        <p:spPr>
          <a:xfrm>
            <a:off x="612370" y="1396641"/>
            <a:ext cx="7395549" cy="5693866"/>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СПбПУ поздравил с 15-летием Международный институт мониторинга развития демократии, парламентаризма и соблюдения избирательных прав граждан государств — участников МПА </a:t>
            </a:r>
            <a:r>
              <a:rPr lang="ru-RU" sz="1400" dirty="0" smtClean="0">
                <a:latin typeface="PT Sans" panose="020B0503020203020204" pitchFamily="34" charset="-52"/>
                <a:ea typeface="PT Sans" panose="020B0503020203020204" pitchFamily="34" charset="-52"/>
              </a:rPr>
              <a:t>СНГ. В Таврическом </a:t>
            </a:r>
            <a:r>
              <a:rPr lang="ru-RU" sz="1400" dirty="0">
                <a:latin typeface="PT Sans" panose="020B0503020203020204" pitchFamily="34" charset="-52"/>
                <a:ea typeface="PT Sans" panose="020B0503020203020204" pitchFamily="34" charset="-52"/>
              </a:rPr>
              <a:t>дворце состоялась международная научно-практическая конференция «Технология избирательного процесса и мониторинга выборов», посвященная 15-летию создания Международного института мониторинга развития демократии, парламентаризма и соблюдения избирательных прав граждан государств — участников МПА СНГ (МИМРД</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Среди многочисленных поздравлений — приветственные слова Председателя Совета Межпарламентской Ассамблеи СНГ, Председателя Совета Федерации Федерального Собрания Российской Федерации Валентины МАТВИЕНКО, Председателя Исполнительного комитета СНГ Сергея ЛЕБЕДЕВА, Генерального секретаря Совета МПА СНГ Дмитрия КОБИЦКОГО и ректора Политехнического университета Петра Великого, Председателя экспертного совета по науке и образованию при МПА СНГ Андрея РУДСКОГО, отметивших широкое внедрение современных технологий в избирательный процесс и мониторинг выборов, а также роль МИМРД в разработке и практической реализации научно обоснованных методик международного наблюдения за выборами и референдумами</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Большую заинтересованность проявили участники конференции </a:t>
            </a:r>
            <a:r>
              <a:rPr lang="ru-RU" sz="1400" dirty="0" smtClean="0">
                <a:latin typeface="PT Sans" panose="020B0503020203020204" pitchFamily="34" charset="-52"/>
                <a:ea typeface="PT Sans" panose="020B0503020203020204" pitchFamily="34" charset="-52"/>
              </a:rPr>
              <a:t>к </a:t>
            </a:r>
            <a:r>
              <a:rPr lang="ru-RU" sz="1400" dirty="0">
                <a:latin typeface="PT Sans" panose="020B0503020203020204" pitchFamily="34" charset="-52"/>
                <a:ea typeface="PT Sans" panose="020B0503020203020204" pitchFamily="34" charset="-52"/>
              </a:rPr>
              <a:t>заявленной Андреем РУДСКИМ теме — использование технологии </a:t>
            </a:r>
            <a:r>
              <a:rPr lang="ru-RU" sz="1400" dirty="0" err="1">
                <a:latin typeface="PT Sans" panose="020B0503020203020204" pitchFamily="34" charset="-52"/>
                <a:ea typeface="PT Sans" panose="020B0503020203020204" pitchFamily="34" charset="-52"/>
              </a:rPr>
              <a:t>блокчейн</a:t>
            </a:r>
            <a:r>
              <a:rPr lang="ru-RU" sz="1400" dirty="0">
                <a:latin typeface="PT Sans" panose="020B0503020203020204" pitchFamily="34" charset="-52"/>
                <a:ea typeface="PT Sans" panose="020B0503020203020204" pitchFamily="34" charset="-52"/>
              </a:rPr>
              <a:t> в избирательном процессе. «Политехнический университет и Международный институт Межпарламентской ассамблеи давние партнеры, а создание Экспертного совета по науке и образованию при МПА СНГ открыло новые перспективы международного сотрудничества и развития в разработке востребованных инновационных технологий», — сказал ректор СПбПУ.</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p:txBody>
      </p:sp>
      <p:pic>
        <p:nvPicPr>
          <p:cNvPr id="2050" name="Picture 2" descr="Участники конферен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9804" y="1567156"/>
            <a:ext cx="3840755" cy="210041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8284847" y="3759764"/>
            <a:ext cx="3751982" cy="553998"/>
          </a:xfrm>
          <a:prstGeom prst="rect">
            <a:avLst/>
          </a:prstGeom>
        </p:spPr>
        <p:txBody>
          <a:bodyPr wrap="square">
            <a:spAutoFit/>
          </a:bodyPr>
          <a:lstStyle/>
          <a:p>
            <a:r>
              <a:rPr lang="ru-RU" sz="1000" dirty="0" smtClean="0">
                <a:latin typeface="PT Sans" panose="020B0503020203020204" pitchFamily="34" charset="-52"/>
                <a:ea typeface="PT Sans" panose="020B0503020203020204" pitchFamily="34" charset="-52"/>
              </a:rPr>
              <a:t>Источник: </a:t>
            </a:r>
            <a:r>
              <a:rPr lang="en-US" sz="1000" dirty="0">
                <a:latin typeface="PT Sans" panose="020B0503020203020204" pitchFamily="34" charset="-52"/>
                <a:ea typeface="PT Sans" panose="020B0503020203020204" pitchFamily="34" charset="-52"/>
                <a:hlinkClick r:id="rId3"/>
              </a:rPr>
              <a:t>https://www.spbstu.ru/media/news/partnership/spbpu-pozdravil-s-15-letiem-mezhdunarodnyy-institut-monitoringa-razvitiya-demokratii-parlamentarizma/?</a:t>
            </a:r>
            <a:r>
              <a:rPr lang="en-US" sz="1000" dirty="0" smtClean="0">
                <a:latin typeface="PT Sans" panose="020B0503020203020204" pitchFamily="34" charset="-52"/>
                <a:ea typeface="PT Sans" panose="020B0503020203020204" pitchFamily="34" charset="-52"/>
                <a:hlinkClick r:id="rId3"/>
              </a:rPr>
              <a:t>sphrase_id=2207255</a:t>
            </a:r>
            <a:r>
              <a:rPr lang="ru-RU" sz="1000" dirty="0" smtClean="0">
                <a:latin typeface="PT Sans" panose="020B0503020203020204" pitchFamily="34" charset="-52"/>
                <a:ea typeface="PT Sans" panose="020B0503020203020204" pitchFamily="34" charset="-52"/>
              </a:rPr>
              <a:t> </a:t>
            </a:r>
            <a:endParaRPr lang="ru-RU" sz="1000" dirty="0">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147407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838200" y="54096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Самые цитируемые исследования по ЦУР-16</a:t>
            </a:r>
          </a:p>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2016-2020</a:t>
            </a:r>
          </a:p>
          <a:p>
            <a:pPr algn="ctr"/>
            <a:endParaRPr lang="ru-RU" sz="2400" dirty="0" smtClean="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5" name="TextBox 4"/>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6" name="Прямоугольник 5"/>
          <p:cNvSpPr/>
          <p:nvPr/>
        </p:nvSpPr>
        <p:spPr>
          <a:xfrm>
            <a:off x="1184029" y="1582505"/>
            <a:ext cx="8109439" cy="2462213"/>
          </a:xfrm>
          <a:prstGeom prst="rect">
            <a:avLst/>
          </a:prstGeom>
        </p:spPr>
        <p:txBody>
          <a:bodyPr wrap="square">
            <a:spAutoFit/>
          </a:bodyPr>
          <a:lstStyle/>
          <a:p>
            <a:r>
              <a:rPr lang="en-US" sz="1400" dirty="0" err="1">
                <a:solidFill>
                  <a:srgbClr val="000000"/>
                </a:solidFill>
                <a:latin typeface="PT Sans" panose="020B0503020203020204" pitchFamily="34" charset="-52"/>
                <a:ea typeface="PT Sans" panose="020B0503020203020204" pitchFamily="34" charset="-52"/>
              </a:rPr>
              <a:t>Voskresenskaya</a:t>
            </a:r>
            <a:r>
              <a:rPr lang="en-US" sz="1400" dirty="0">
                <a:solidFill>
                  <a:srgbClr val="000000"/>
                </a:solidFill>
                <a:latin typeface="PT Sans" panose="020B0503020203020204" pitchFamily="34" charset="-52"/>
                <a:ea typeface="PT Sans" panose="020B0503020203020204" pitchFamily="34" charset="-52"/>
              </a:rPr>
              <a:t>, E., </a:t>
            </a:r>
            <a:r>
              <a:rPr lang="en-US" sz="1400" dirty="0" err="1">
                <a:solidFill>
                  <a:srgbClr val="000000"/>
                </a:solidFill>
                <a:latin typeface="PT Sans" panose="020B0503020203020204" pitchFamily="34" charset="-52"/>
                <a:ea typeface="PT Sans" panose="020B0503020203020204" pitchFamily="34" charset="-52"/>
              </a:rPr>
              <a:t>Mokhorov</a:t>
            </a:r>
            <a:r>
              <a:rPr lang="en-US" sz="1400" dirty="0">
                <a:solidFill>
                  <a:srgbClr val="000000"/>
                </a:solidFill>
                <a:latin typeface="PT Sans" panose="020B0503020203020204" pitchFamily="34" charset="-52"/>
                <a:ea typeface="PT Sans" panose="020B0503020203020204" pitchFamily="34" charset="-52"/>
              </a:rPr>
              <a:t>, D., &amp; </a:t>
            </a:r>
            <a:r>
              <a:rPr lang="en-US" sz="1400" dirty="0" err="1">
                <a:solidFill>
                  <a:srgbClr val="000000"/>
                </a:solidFill>
                <a:latin typeface="PT Sans" panose="020B0503020203020204" pitchFamily="34" charset="-52"/>
                <a:ea typeface="PT Sans" panose="020B0503020203020204" pitchFamily="34" charset="-52"/>
              </a:rPr>
              <a:t>Tebryaev</a:t>
            </a:r>
            <a:r>
              <a:rPr lang="en-US" sz="1400" dirty="0">
                <a:solidFill>
                  <a:srgbClr val="000000"/>
                </a:solidFill>
                <a:latin typeface="PT Sans" panose="020B0503020203020204" pitchFamily="34" charset="-52"/>
                <a:ea typeface="PT Sans" panose="020B0503020203020204" pitchFamily="34" charset="-52"/>
              </a:rPr>
              <a:t>, A. (2018). </a:t>
            </a:r>
            <a:r>
              <a:rPr lang="en-US" sz="1400" b="1" dirty="0">
                <a:solidFill>
                  <a:srgbClr val="196400"/>
                </a:solidFill>
                <a:latin typeface="PT Sans" panose="020B0503020203020204" pitchFamily="34" charset="-52"/>
                <a:ea typeface="PT Sans" panose="020B0503020203020204" pitchFamily="34" charset="-52"/>
                <a:cs typeface="+mj-cs"/>
              </a:rPr>
              <a:t>Ecological state of the urban environment as an object of forensic analysis within the period of introducing the judicial reform of Russia. </a:t>
            </a:r>
            <a:r>
              <a:rPr lang="en-US" sz="1400" dirty="0">
                <a:solidFill>
                  <a:srgbClr val="000000"/>
                </a:solidFill>
                <a:latin typeface="PT Sans" panose="020B0503020203020204" pitchFamily="34" charset="-52"/>
                <a:ea typeface="PT Sans" panose="020B0503020203020204" pitchFamily="34" charset="-52"/>
              </a:rPr>
              <a:t>In </a:t>
            </a:r>
            <a:r>
              <a:rPr lang="en-US" sz="1400" dirty="0" err="1">
                <a:solidFill>
                  <a:srgbClr val="000000"/>
                </a:solidFill>
                <a:latin typeface="PT Sans" panose="020B0503020203020204" pitchFamily="34" charset="-52"/>
                <a:ea typeface="PT Sans" panose="020B0503020203020204" pitchFamily="34" charset="-52"/>
              </a:rPr>
              <a:t>Matec</a:t>
            </a:r>
            <a:r>
              <a:rPr lang="en-US" sz="1400" dirty="0">
                <a:solidFill>
                  <a:srgbClr val="000000"/>
                </a:solidFill>
                <a:latin typeface="PT Sans" panose="020B0503020203020204" pitchFamily="34" charset="-52"/>
                <a:ea typeface="PT Sans" panose="020B0503020203020204" pitchFamily="34" charset="-52"/>
              </a:rPr>
              <a:t> web of Conferences (Vol. 170, p. 01057). EDP Sciences</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Stankevich</a:t>
            </a:r>
            <a:r>
              <a:rPr lang="en-US" sz="1400" dirty="0">
                <a:solidFill>
                  <a:srgbClr val="000000"/>
                </a:solidFill>
                <a:latin typeface="PT Sans" panose="020B0503020203020204" pitchFamily="34" charset="-52"/>
                <a:ea typeface="PT Sans" panose="020B0503020203020204" pitchFamily="34" charset="-52"/>
              </a:rPr>
              <a:t>, L. A., </a:t>
            </a:r>
            <a:r>
              <a:rPr lang="en-US" sz="1400" dirty="0" err="1">
                <a:solidFill>
                  <a:srgbClr val="000000"/>
                </a:solidFill>
                <a:latin typeface="PT Sans" panose="020B0503020203020204" pitchFamily="34" charset="-52"/>
                <a:ea typeface="PT Sans" panose="020B0503020203020204" pitchFamily="34" charset="-52"/>
              </a:rPr>
              <a:t>Sonkin</a:t>
            </a:r>
            <a:r>
              <a:rPr lang="en-US" sz="1400" dirty="0">
                <a:solidFill>
                  <a:srgbClr val="000000"/>
                </a:solidFill>
                <a:latin typeface="PT Sans" panose="020B0503020203020204" pitchFamily="34" charset="-52"/>
                <a:ea typeface="PT Sans" panose="020B0503020203020204" pitchFamily="34" charset="-52"/>
              </a:rPr>
              <a:t>, K. M., </a:t>
            </a:r>
            <a:r>
              <a:rPr lang="en-US" sz="1400" dirty="0" err="1">
                <a:solidFill>
                  <a:srgbClr val="000000"/>
                </a:solidFill>
                <a:latin typeface="PT Sans" panose="020B0503020203020204" pitchFamily="34" charset="-52"/>
                <a:ea typeface="PT Sans" panose="020B0503020203020204" pitchFamily="34" charset="-52"/>
              </a:rPr>
              <a:t>Shemyakina</a:t>
            </a:r>
            <a:r>
              <a:rPr lang="en-US" sz="1400" dirty="0">
                <a:solidFill>
                  <a:srgbClr val="000000"/>
                </a:solidFill>
                <a:latin typeface="PT Sans" panose="020B0503020203020204" pitchFamily="34" charset="-52"/>
                <a:ea typeface="PT Sans" panose="020B0503020203020204" pitchFamily="34" charset="-52"/>
              </a:rPr>
              <a:t>, N. V., </a:t>
            </a:r>
            <a:r>
              <a:rPr lang="en-US" sz="1400" dirty="0" err="1">
                <a:solidFill>
                  <a:srgbClr val="000000"/>
                </a:solidFill>
                <a:latin typeface="PT Sans" panose="020B0503020203020204" pitchFamily="34" charset="-52"/>
                <a:ea typeface="PT Sans" panose="020B0503020203020204" pitchFamily="34" charset="-52"/>
              </a:rPr>
              <a:t>Nagornova</a:t>
            </a:r>
            <a:r>
              <a:rPr lang="en-US" sz="1400" dirty="0">
                <a:solidFill>
                  <a:srgbClr val="000000"/>
                </a:solidFill>
                <a:latin typeface="PT Sans" panose="020B0503020203020204" pitchFamily="34" charset="-52"/>
                <a:ea typeface="PT Sans" panose="020B0503020203020204" pitchFamily="34" charset="-52"/>
              </a:rPr>
              <a:t>, Z. V., Khomenko, J. G., </a:t>
            </a:r>
            <a:r>
              <a:rPr lang="en-US" sz="1400" dirty="0" err="1">
                <a:solidFill>
                  <a:srgbClr val="000000"/>
                </a:solidFill>
                <a:latin typeface="PT Sans" panose="020B0503020203020204" pitchFamily="34" charset="-52"/>
                <a:ea typeface="PT Sans" panose="020B0503020203020204" pitchFamily="34" charset="-52"/>
              </a:rPr>
              <a:t>Perets</a:t>
            </a:r>
            <a:r>
              <a:rPr lang="en-US" sz="1400" dirty="0">
                <a:solidFill>
                  <a:srgbClr val="000000"/>
                </a:solidFill>
                <a:latin typeface="PT Sans" panose="020B0503020203020204" pitchFamily="34" charset="-52"/>
                <a:ea typeface="PT Sans" panose="020B0503020203020204" pitchFamily="34" charset="-52"/>
              </a:rPr>
              <a:t>, D. S., &amp; </a:t>
            </a:r>
            <a:r>
              <a:rPr lang="en-US" sz="1400" dirty="0" err="1">
                <a:solidFill>
                  <a:srgbClr val="000000"/>
                </a:solidFill>
                <a:latin typeface="PT Sans" panose="020B0503020203020204" pitchFamily="34" charset="-52"/>
                <a:ea typeface="PT Sans" panose="020B0503020203020204" pitchFamily="34" charset="-52"/>
              </a:rPr>
              <a:t>Koval</a:t>
            </a:r>
            <a:r>
              <a:rPr lang="en-US" sz="1400" dirty="0">
                <a:solidFill>
                  <a:srgbClr val="000000"/>
                </a:solidFill>
                <a:latin typeface="PT Sans" panose="020B0503020203020204" pitchFamily="34" charset="-52"/>
                <a:ea typeface="PT Sans" panose="020B0503020203020204" pitchFamily="34" charset="-52"/>
              </a:rPr>
              <a:t>, A. V. (2016). </a:t>
            </a:r>
            <a:r>
              <a:rPr lang="en-US" sz="1400" b="1" dirty="0">
                <a:solidFill>
                  <a:srgbClr val="196400"/>
                </a:solidFill>
                <a:latin typeface="PT Sans" panose="020B0503020203020204" pitchFamily="34" charset="-52"/>
                <a:ea typeface="PT Sans" panose="020B0503020203020204" pitchFamily="34" charset="-52"/>
                <a:cs typeface="+mj-cs"/>
              </a:rPr>
              <a:t>EEG pattern decoding of rhythmic individual finger imaginary movements of one hand. </a:t>
            </a:r>
            <a:r>
              <a:rPr lang="en-US" sz="1400" dirty="0">
                <a:solidFill>
                  <a:srgbClr val="000000"/>
                </a:solidFill>
                <a:latin typeface="PT Sans" panose="020B0503020203020204" pitchFamily="34" charset="-52"/>
                <a:ea typeface="PT Sans" panose="020B0503020203020204" pitchFamily="34" charset="-52"/>
              </a:rPr>
              <a:t>Human Physiology, 42(1), 32-42</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Pokrovskaia</a:t>
            </a:r>
            <a:r>
              <a:rPr lang="en-US" sz="1400" dirty="0">
                <a:solidFill>
                  <a:srgbClr val="000000"/>
                </a:solidFill>
                <a:latin typeface="PT Sans" panose="020B0503020203020204" pitchFamily="34" charset="-52"/>
                <a:ea typeface="PT Sans" panose="020B0503020203020204" pitchFamily="34" charset="-52"/>
              </a:rPr>
              <a:t>, N., </a:t>
            </a:r>
            <a:r>
              <a:rPr lang="en-US" sz="1400" dirty="0" err="1">
                <a:solidFill>
                  <a:srgbClr val="000000"/>
                </a:solidFill>
                <a:latin typeface="PT Sans" panose="020B0503020203020204" pitchFamily="34" charset="-52"/>
                <a:ea typeface="PT Sans" panose="020B0503020203020204" pitchFamily="34" charset="-52"/>
              </a:rPr>
              <a:t>Khansuvarova</a:t>
            </a:r>
            <a:r>
              <a:rPr lang="en-US" sz="1400" dirty="0">
                <a:solidFill>
                  <a:srgbClr val="000000"/>
                </a:solidFill>
                <a:latin typeface="PT Sans" panose="020B0503020203020204" pitchFamily="34" charset="-52"/>
                <a:ea typeface="PT Sans" panose="020B0503020203020204" pitchFamily="34" charset="-52"/>
              </a:rPr>
              <a:t>, T., &amp; </a:t>
            </a:r>
            <a:r>
              <a:rPr lang="en-US" sz="1400" dirty="0" err="1">
                <a:solidFill>
                  <a:srgbClr val="000000"/>
                </a:solidFill>
                <a:latin typeface="PT Sans" panose="020B0503020203020204" pitchFamily="34" charset="-52"/>
                <a:ea typeface="PT Sans" panose="020B0503020203020204" pitchFamily="34" charset="-52"/>
              </a:rPr>
              <a:t>Khansuvarov</a:t>
            </a:r>
            <a:r>
              <a:rPr lang="en-US" sz="1400" dirty="0">
                <a:solidFill>
                  <a:srgbClr val="000000"/>
                </a:solidFill>
                <a:latin typeface="PT Sans" panose="020B0503020203020204" pitchFamily="34" charset="-52"/>
                <a:ea typeface="PT Sans" panose="020B0503020203020204" pitchFamily="34" charset="-52"/>
              </a:rPr>
              <a:t>, R. (2018, October). </a:t>
            </a:r>
            <a:r>
              <a:rPr lang="en-US" sz="1400" b="1" dirty="0">
                <a:solidFill>
                  <a:srgbClr val="196400"/>
                </a:solidFill>
                <a:latin typeface="PT Sans" panose="020B0503020203020204" pitchFamily="34" charset="-52"/>
                <a:ea typeface="PT Sans" panose="020B0503020203020204" pitchFamily="34" charset="-52"/>
                <a:cs typeface="+mj-cs"/>
              </a:rPr>
              <a:t>Network decentralized regulation with the fog-edge computing and </a:t>
            </a:r>
            <a:r>
              <a:rPr lang="en-US" sz="1400" b="1" dirty="0" err="1">
                <a:solidFill>
                  <a:srgbClr val="196400"/>
                </a:solidFill>
                <a:latin typeface="PT Sans" panose="020B0503020203020204" pitchFamily="34" charset="-52"/>
                <a:ea typeface="PT Sans" panose="020B0503020203020204" pitchFamily="34" charset="-52"/>
                <a:cs typeface="+mj-cs"/>
              </a:rPr>
              <a:t>blockchain</a:t>
            </a:r>
            <a:r>
              <a:rPr lang="en-US" sz="1400" b="1" dirty="0">
                <a:solidFill>
                  <a:srgbClr val="196400"/>
                </a:solidFill>
                <a:latin typeface="PT Sans" panose="020B0503020203020204" pitchFamily="34" charset="-52"/>
                <a:ea typeface="PT Sans" panose="020B0503020203020204" pitchFamily="34" charset="-52"/>
                <a:cs typeface="+mj-cs"/>
              </a:rPr>
              <a:t> for business development. </a:t>
            </a:r>
            <a:r>
              <a:rPr lang="en-US" sz="1400" dirty="0">
                <a:solidFill>
                  <a:srgbClr val="000000"/>
                </a:solidFill>
                <a:latin typeface="PT Sans" panose="020B0503020203020204" pitchFamily="34" charset="-52"/>
                <a:ea typeface="PT Sans" panose="020B0503020203020204" pitchFamily="34" charset="-52"/>
              </a:rPr>
              <a:t>In European Conference on Management, Leadership &amp; Governance (pp. 205-212). Academic Conferences International Limited.</a:t>
            </a:r>
            <a:endParaRPr lang="ru-RU" sz="1400" dirty="0">
              <a:solidFill>
                <a:srgbClr val="000000"/>
              </a:solidFill>
              <a:latin typeface="PT Sans" panose="020B0503020203020204" pitchFamily="34" charset="-52"/>
              <a:ea typeface="PT Sans" panose="020B0503020203020204" pitchFamily="34" charset="-52"/>
            </a:endParaRPr>
          </a:p>
        </p:txBody>
      </p:sp>
      <p:sp>
        <p:nvSpPr>
          <p:cNvPr id="7" name="TextBox 6"/>
          <p:cNvSpPr txBox="1"/>
          <p:nvPr/>
        </p:nvSpPr>
        <p:spPr>
          <a:xfrm>
            <a:off x="9659812" y="1697254"/>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23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8" name="TextBox 7"/>
          <p:cNvSpPr txBox="1"/>
          <p:nvPr/>
        </p:nvSpPr>
        <p:spPr>
          <a:xfrm>
            <a:off x="9639297" y="2447793"/>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14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9" name="TextBox 8"/>
          <p:cNvSpPr txBox="1"/>
          <p:nvPr/>
        </p:nvSpPr>
        <p:spPr>
          <a:xfrm>
            <a:off x="9639296" y="3454320"/>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10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Tree>
    <p:extLst>
      <p:ext uri="{BB962C8B-B14F-4D97-AF65-F5344CB8AC3E}">
        <p14:creationId xmlns:p14="http://schemas.microsoft.com/office/powerpoint/2010/main" val="144441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6889543" y="1676406"/>
            <a:ext cx="4251158" cy="1569660"/>
          </a:xfrm>
          <a:prstGeom prst="rect">
            <a:avLst/>
          </a:prstGeom>
          <a:noFill/>
          <a:ln w="12700">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smtClean="0">
                <a:ln>
                  <a:noFill/>
                </a:ln>
                <a:solidFill>
                  <a:prstClr val="black"/>
                </a:solidFill>
                <a:effectLst/>
                <a:uLnTx/>
                <a:uFillTx/>
                <a:latin typeface="Calibri" panose="020F0502020204030204"/>
                <a:ea typeface="+mn-ea"/>
                <a:cs typeface="+mn-cs"/>
              </a:rPr>
              <a:t>Внешняя экспертиза и содействие</a:t>
            </a:r>
            <a:endParaRPr kumimoji="0" lang="ru-RU"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114"/>
          <p:cNvSpPr/>
          <p:nvPr/>
        </p:nvSpPr>
        <p:spPr>
          <a:xfrm>
            <a:off x="7527547" y="7134266"/>
            <a:ext cx="4842364"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1200">
                <a:solidFill>
                  <a:srgbClr val="88888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888888"/>
                </a:solidFill>
                <a:effectLst/>
                <a:uLnTx/>
                <a:uFillTx/>
                <a:latin typeface="Calibri"/>
                <a:ea typeface="+mn-ea"/>
                <a:cs typeface="Calibri"/>
                <a:sym typeface="Calibri"/>
              </a:rPr>
              <a:t>© </a:t>
            </a:r>
            <a:r>
              <a:rPr kumimoji="0" sz="1200" b="0" i="0" u="none" strike="noStrike" kern="0" cap="none" spc="0" normalizeH="0" baseline="0" noProof="0" dirty="0" err="1">
                <a:ln>
                  <a:noFill/>
                </a:ln>
                <a:solidFill>
                  <a:srgbClr val="888888"/>
                </a:solidFill>
                <a:effectLst/>
                <a:uLnTx/>
                <a:uFillTx/>
                <a:latin typeface="Calibri"/>
                <a:ea typeface="+mn-ea"/>
                <a:cs typeface="Calibri"/>
                <a:sym typeface="Calibri"/>
              </a:rPr>
              <a:t>Управление</a:t>
            </a:r>
            <a:r>
              <a:rPr kumimoji="0" sz="1200" b="0" i="0" u="none" strike="noStrike" kern="0" cap="none" spc="0" normalizeH="0" baseline="0" noProof="0" dirty="0">
                <a:ln>
                  <a:noFill/>
                </a:ln>
                <a:solidFill>
                  <a:srgbClr val="888888"/>
                </a:solidFill>
                <a:effectLst/>
                <a:uLnTx/>
                <a:uFillTx/>
                <a:latin typeface="Calibri"/>
                <a:ea typeface="+mn-ea"/>
                <a:cs typeface="Calibri"/>
                <a:sym typeface="Calibri"/>
              </a:rPr>
              <a:t> </a:t>
            </a:r>
            <a:r>
              <a:rPr kumimoji="0" sz="1200" b="0" i="0" u="none" strike="noStrike" kern="0" cap="none" spc="0" normalizeH="0" baseline="0" noProof="0" dirty="0" err="1">
                <a:ln>
                  <a:noFill/>
                </a:ln>
                <a:solidFill>
                  <a:srgbClr val="888888"/>
                </a:solidFill>
                <a:effectLst/>
                <a:uLnTx/>
                <a:uFillTx/>
                <a:latin typeface="Calibri"/>
                <a:ea typeface="+mn-ea"/>
                <a:cs typeface="Calibri"/>
                <a:sym typeface="Calibri"/>
              </a:rPr>
              <a:t>стратегического</a:t>
            </a:r>
            <a:r>
              <a:rPr kumimoji="0" sz="1200" b="0" i="0" u="none" strike="noStrike" kern="0" cap="none" spc="0" normalizeH="0" baseline="0" noProof="0" dirty="0">
                <a:ln>
                  <a:noFill/>
                </a:ln>
                <a:solidFill>
                  <a:srgbClr val="888888"/>
                </a:solidFill>
                <a:effectLst/>
                <a:uLnTx/>
                <a:uFillTx/>
                <a:latin typeface="Calibri"/>
                <a:ea typeface="+mn-ea"/>
                <a:cs typeface="Calibri"/>
                <a:sym typeface="Calibri"/>
              </a:rPr>
              <a:t> </a:t>
            </a:r>
            <a:r>
              <a:rPr kumimoji="0" sz="1200" b="0" i="0" u="none" strike="noStrike" kern="0" cap="none" spc="0" normalizeH="0" baseline="0" noProof="0" dirty="0" err="1">
                <a:ln>
                  <a:noFill/>
                </a:ln>
                <a:solidFill>
                  <a:srgbClr val="888888"/>
                </a:solidFill>
                <a:effectLst/>
                <a:uLnTx/>
                <a:uFillTx/>
                <a:latin typeface="Calibri"/>
                <a:ea typeface="+mn-ea"/>
                <a:cs typeface="Calibri"/>
                <a:sym typeface="Calibri"/>
              </a:rPr>
              <a:t>планирования</a:t>
            </a:r>
            <a:r>
              <a:rPr kumimoji="0" sz="1200" b="0" i="0" u="none" strike="noStrike" kern="0" cap="none" spc="0" normalizeH="0" baseline="0" noProof="0" dirty="0">
                <a:ln>
                  <a:noFill/>
                </a:ln>
                <a:solidFill>
                  <a:srgbClr val="888888"/>
                </a:solidFill>
                <a:effectLst/>
                <a:uLnTx/>
                <a:uFillTx/>
                <a:latin typeface="Calibri"/>
                <a:ea typeface="+mn-ea"/>
                <a:cs typeface="Calibri"/>
                <a:sym typeface="Calibri"/>
              </a:rPr>
              <a:t> и </a:t>
            </a:r>
            <a:r>
              <a:rPr kumimoji="0" sz="1200" b="0" i="0" u="none" strike="noStrike" kern="0" cap="none" spc="0" normalizeH="0" baseline="0" noProof="0" dirty="0" err="1">
                <a:ln>
                  <a:noFill/>
                </a:ln>
                <a:solidFill>
                  <a:srgbClr val="888888"/>
                </a:solidFill>
                <a:effectLst/>
                <a:uLnTx/>
                <a:uFillTx/>
                <a:latin typeface="Calibri"/>
                <a:ea typeface="+mn-ea"/>
                <a:cs typeface="Calibri"/>
                <a:sym typeface="Calibri"/>
              </a:rPr>
              <a:t>программ</a:t>
            </a:r>
            <a:r>
              <a:rPr kumimoji="0" sz="1200" b="0" i="0" u="none" strike="noStrike" kern="0" cap="none" spc="0" normalizeH="0" baseline="0" noProof="0" dirty="0">
                <a:ln>
                  <a:noFill/>
                </a:ln>
                <a:solidFill>
                  <a:srgbClr val="888888"/>
                </a:solidFill>
                <a:effectLst/>
                <a:uLnTx/>
                <a:uFillTx/>
                <a:latin typeface="Calibri"/>
                <a:ea typeface="+mn-ea"/>
                <a:cs typeface="Calibri"/>
                <a:sym typeface="Calibri"/>
              </a:rPr>
              <a:t> </a:t>
            </a:r>
            <a:r>
              <a:rPr kumimoji="0" sz="1200" b="0" i="0" u="none" strike="noStrike" kern="0" cap="none" spc="0" normalizeH="0" baseline="0" noProof="0" dirty="0" err="1">
                <a:ln>
                  <a:noFill/>
                </a:ln>
                <a:solidFill>
                  <a:srgbClr val="888888"/>
                </a:solidFill>
                <a:effectLst/>
                <a:uLnTx/>
                <a:uFillTx/>
                <a:latin typeface="Calibri"/>
                <a:ea typeface="+mn-ea"/>
                <a:cs typeface="Calibri"/>
                <a:sym typeface="Calibri"/>
              </a:rPr>
              <a:t>развития</a:t>
            </a:r>
            <a:endParaRPr kumimoji="0" sz="1200" b="0" i="0" u="none" strike="noStrike" kern="0" cap="none" spc="0" normalizeH="0" baseline="0" noProof="0" dirty="0">
              <a:ln>
                <a:noFill/>
              </a:ln>
              <a:solidFill>
                <a:srgbClr val="888888"/>
              </a:solidFill>
              <a:effectLst/>
              <a:uLnTx/>
              <a:uFillTx/>
              <a:latin typeface="Calibri"/>
              <a:ea typeface="+mn-ea"/>
              <a:cs typeface="Calibri"/>
              <a:sym typeface="Calibri"/>
            </a:endParaRPr>
          </a:p>
        </p:txBody>
      </p:sp>
      <p:sp>
        <p:nvSpPr>
          <p:cNvPr id="6" name="TextBox 5"/>
          <p:cNvSpPr txBox="1"/>
          <p:nvPr/>
        </p:nvSpPr>
        <p:spPr>
          <a:xfrm>
            <a:off x="2154116" y="3280199"/>
            <a:ext cx="7623005" cy="338554"/>
          </a:xfrm>
          <a:prstGeom prst="rect">
            <a:avLst/>
          </a:prstGeom>
          <a:no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Проректоры</a:t>
            </a:r>
            <a:endParaRPr kumimoji="0" lang="ru-RU" sz="16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7" name="TextBox 6"/>
          <p:cNvSpPr txBox="1"/>
          <p:nvPr/>
        </p:nvSpPr>
        <p:spPr>
          <a:xfrm>
            <a:off x="5588872" y="1836093"/>
            <a:ext cx="720325" cy="954107"/>
          </a:xfrm>
          <a:prstGeom prst="rect">
            <a:avLst/>
          </a:prstGeom>
          <a:noFill/>
          <a:ln w="28575">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Ректор</a:t>
            </a:r>
            <a:b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b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СПбПУ</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8" name="TextBox 7"/>
          <p:cNvSpPr txBox="1"/>
          <p:nvPr/>
        </p:nvSpPr>
        <p:spPr>
          <a:xfrm>
            <a:off x="2154118" y="1836093"/>
            <a:ext cx="2253308" cy="307777"/>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Ученый совет          </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9" name="TextBox 8"/>
          <p:cNvSpPr txBox="1"/>
          <p:nvPr/>
        </p:nvSpPr>
        <p:spPr>
          <a:xfrm>
            <a:off x="2154117" y="2281930"/>
            <a:ext cx="1996765" cy="738664"/>
          </a:xfrm>
          <a:prstGeom prst="rect">
            <a:avLst/>
          </a:prstGeom>
          <a:noFill/>
          <a:ln w="28575">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Президент СПбПУ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Научный руководитель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СПбПУ</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10" name="TextBox 9"/>
          <p:cNvSpPr txBox="1"/>
          <p:nvPr/>
        </p:nvSpPr>
        <p:spPr>
          <a:xfrm>
            <a:off x="2929284" y="4156923"/>
            <a:ext cx="1909756" cy="307777"/>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Институты      </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11" name="TextBox 10"/>
          <p:cNvSpPr txBox="1"/>
          <p:nvPr/>
        </p:nvSpPr>
        <p:spPr>
          <a:xfrm>
            <a:off x="7290180" y="4106638"/>
            <a:ext cx="1909757" cy="307777"/>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Высшие школы  </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12" name="TextBox 11"/>
          <p:cNvSpPr txBox="1"/>
          <p:nvPr/>
        </p:nvSpPr>
        <p:spPr>
          <a:xfrm>
            <a:off x="2085223" y="4878532"/>
            <a:ext cx="1909756" cy="307777"/>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Кафедры         </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13" name="TextBox 12"/>
          <p:cNvSpPr txBox="1"/>
          <p:nvPr/>
        </p:nvSpPr>
        <p:spPr>
          <a:xfrm>
            <a:off x="4994245" y="4728500"/>
            <a:ext cx="1909577" cy="461665"/>
          </a:xfrm>
          <a:prstGeom prst="rect">
            <a:avLst/>
          </a:prstGeom>
          <a:no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Лаборатории и  </a:t>
            </a:r>
            <a:br>
              <a:rPr kumimoji="0" lang="ru-RU" sz="12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br>
            <a:r>
              <a:rPr kumimoji="0" lang="ru-RU" sz="12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   научные центры </a:t>
            </a:r>
            <a:endParaRPr kumimoji="0" lang="ru-RU" sz="12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14" name="TextBox 13"/>
          <p:cNvSpPr txBox="1"/>
          <p:nvPr/>
        </p:nvSpPr>
        <p:spPr>
          <a:xfrm>
            <a:off x="8039130" y="4904899"/>
            <a:ext cx="1909599" cy="307777"/>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Проектные группы</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grpSp>
        <p:nvGrpSpPr>
          <p:cNvPr id="2" name="Группа 1"/>
          <p:cNvGrpSpPr/>
          <p:nvPr/>
        </p:nvGrpSpPr>
        <p:grpSpPr>
          <a:xfrm>
            <a:off x="1683712" y="1654746"/>
            <a:ext cx="258263" cy="2389128"/>
            <a:chOff x="2387095" y="1654746"/>
            <a:chExt cx="258263" cy="2389128"/>
          </a:xfrm>
        </p:grpSpPr>
        <p:cxnSp>
          <p:nvCxnSpPr>
            <p:cNvPr id="24" name="Прямая соединительная линия 23"/>
            <p:cNvCxnSpPr/>
            <p:nvPr/>
          </p:nvCxnSpPr>
          <p:spPr>
            <a:xfrm>
              <a:off x="2387095" y="1654746"/>
              <a:ext cx="0" cy="238033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387095" y="4043874"/>
              <a:ext cx="23986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401548" y="1663541"/>
              <a:ext cx="24381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59501" y="1750158"/>
            <a:ext cx="677108" cy="1742994"/>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Коллегиальное управление</a:t>
            </a:r>
            <a:endParaRPr kumimoji="0" lang="ru-RU" sz="1600" b="0" i="1"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30" name="TextBox 29"/>
          <p:cNvSpPr txBox="1"/>
          <p:nvPr/>
        </p:nvSpPr>
        <p:spPr>
          <a:xfrm>
            <a:off x="7320237" y="1800013"/>
            <a:ext cx="2683162" cy="307777"/>
          </a:xfrm>
          <a:prstGeom prst="rect">
            <a:avLst/>
          </a:prstGeom>
          <a:no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Наблюдательный совет</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31" name="TextBox 30"/>
          <p:cNvSpPr txBox="1"/>
          <p:nvPr/>
        </p:nvSpPr>
        <p:spPr>
          <a:xfrm>
            <a:off x="7320237" y="2245850"/>
            <a:ext cx="2683162" cy="307777"/>
          </a:xfrm>
          <a:prstGeom prst="rect">
            <a:avLst/>
          </a:prstGeom>
          <a:no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Попечительский совет</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sp>
        <p:nvSpPr>
          <p:cNvPr id="32" name="TextBox 31"/>
          <p:cNvSpPr txBox="1"/>
          <p:nvPr/>
        </p:nvSpPr>
        <p:spPr>
          <a:xfrm>
            <a:off x="7320237" y="2673353"/>
            <a:ext cx="2705292" cy="307777"/>
          </a:xfrm>
          <a:prstGeom prst="rect">
            <a:avLst/>
          </a:prstGeom>
          <a:noFill/>
          <a:ln w="28575">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T Sans" panose="020B0503020203020204" pitchFamily="34" charset="-52"/>
                <a:ea typeface="PT Sans" panose="020B0503020203020204" pitchFamily="34" charset="-52"/>
              </a:rPr>
              <a:t>Международный научный совет</a:t>
            </a:r>
            <a:endParaRPr kumimoji="0" lang="ru-RU" sz="1400" b="0" i="0" u="none" strike="noStrike" kern="1200" cap="none" spc="0" normalizeH="0" baseline="0" noProof="0" dirty="0">
              <a:ln>
                <a:noFill/>
              </a:ln>
              <a:solidFill>
                <a:prstClr val="black"/>
              </a:solidFill>
              <a:effectLst/>
              <a:uLnTx/>
              <a:uFillTx/>
              <a:latin typeface="PT Sans" panose="020B0503020203020204" pitchFamily="34" charset="-52"/>
              <a:ea typeface="PT Sans" panose="020B0503020203020204" pitchFamily="34" charset="-52"/>
            </a:endParaRPr>
          </a:p>
        </p:txBody>
      </p:sp>
      <p:cxnSp>
        <p:nvCxnSpPr>
          <p:cNvPr id="38" name="Прямая со стрелкой 37"/>
          <p:cNvCxnSpPr/>
          <p:nvPr/>
        </p:nvCxnSpPr>
        <p:spPr>
          <a:xfrm flipV="1">
            <a:off x="4679275" y="2020759"/>
            <a:ext cx="816547" cy="5856"/>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4689539" y="2650489"/>
            <a:ext cx="816547" cy="5856"/>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6545142" y="2020759"/>
            <a:ext cx="685800"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a:off x="6545142" y="2426847"/>
            <a:ext cx="685800"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H="1">
            <a:off x="6545142" y="2835300"/>
            <a:ext cx="685800"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6011361" y="2817880"/>
            <a:ext cx="4359" cy="42029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6" name="Заголовок 1"/>
          <p:cNvSpPr txBox="1">
            <a:spLocks/>
          </p:cNvSpPr>
          <p:nvPr/>
        </p:nvSpPr>
        <p:spPr>
          <a:xfrm>
            <a:off x="838200" y="54096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Структура высших органов </a:t>
            </a:r>
            <a:r>
              <a:rPr lang="ru-RU" sz="2400" dirty="0" err="1" smtClean="0">
                <a:solidFill>
                  <a:schemeClr val="tx1">
                    <a:lumMod val="75000"/>
                    <a:lumOff val="25000"/>
                  </a:schemeClr>
                </a:solidFill>
                <a:latin typeface="PT Sans" panose="020B0503020203020204" pitchFamily="34" charset="-52"/>
                <a:ea typeface="PT Sans" panose="020B0503020203020204" pitchFamily="34" charset="-52"/>
              </a:rPr>
              <a:t>Политеха</a:t>
            </a: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 </a:t>
            </a:r>
          </a:p>
        </p:txBody>
      </p:sp>
      <p:sp>
        <p:nvSpPr>
          <p:cNvPr id="157" name="Прямоугольник 15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48577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
        <p:nvSpPr>
          <p:cNvPr id="4" name="Заголовок 1"/>
          <p:cNvSpPr txBox="1">
            <a:spLocks/>
          </p:cNvSpPr>
          <p:nvPr/>
        </p:nvSpPr>
        <p:spPr>
          <a:xfrm>
            <a:off x="838200" y="54096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Участие студентов в управлении университетом</a:t>
            </a:r>
          </a:p>
          <a:p>
            <a:pPr algn="ctr"/>
            <a:endParaRPr lang="ru-RU" sz="2400" dirty="0" smtClean="0">
              <a:solidFill>
                <a:schemeClr val="tx1">
                  <a:lumMod val="75000"/>
                  <a:lumOff val="25000"/>
                </a:schemeClr>
              </a:solidFill>
              <a:latin typeface="PT Sans" panose="020B0503020203020204" pitchFamily="34" charset="-52"/>
              <a:ea typeface="PT Sans" panose="020B0503020203020204" pitchFamily="34" charset="-52"/>
            </a:endParaRPr>
          </a:p>
        </p:txBody>
      </p:sp>
      <p:pic>
        <p:nvPicPr>
          <p:cNvPr id="2050" name="Picture 2" descr="https://sun9-6.userapi.com/impg/ueuASPpTGBeS1RzD-Yqqm-JWCsJeitSph859xg/pgd_k-0fUKY.jpg?size=2560x980&amp;quality=96&amp;sign=2d57aff067902fdd7adcff60405ab78b&amp;type=al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131" y="3407279"/>
            <a:ext cx="2811151" cy="10761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tildacdn.com/tild3961-3135-4236-b361-633831613064/_92x.png"/>
          <p:cNvPicPr>
            <a:picLocks noChangeAspect="1" noChangeArrowheads="1"/>
          </p:cNvPicPr>
          <p:nvPr/>
        </p:nvPicPr>
        <p:blipFill>
          <a:blip r:embed="rId3" cstate="print">
            <a:duotone>
              <a:prstClr val="black"/>
              <a:srgbClr val="37B34B">
                <a:tint val="45000"/>
                <a:satMod val="400000"/>
              </a:srgbClr>
            </a:duotone>
            <a:extLst>
              <a:ext uri="{28A0092B-C50C-407E-A947-70E740481C1C}">
                <a14:useLocalDpi xmlns:a14="http://schemas.microsoft.com/office/drawing/2010/main" val="0"/>
              </a:ext>
            </a:extLst>
          </a:blip>
          <a:srcRect/>
          <a:stretch>
            <a:fillRect/>
          </a:stretch>
        </p:blipFill>
        <p:spPr bwMode="auto">
          <a:xfrm>
            <a:off x="7963593" y="1324883"/>
            <a:ext cx="1902228" cy="5312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93364" y="1578946"/>
            <a:ext cx="3420207" cy="400110"/>
          </a:xfrm>
          <a:prstGeom prst="rect">
            <a:avLst/>
          </a:prstGeom>
          <a:noFill/>
        </p:spPr>
        <p:txBody>
          <a:bodyPr wrap="square" rtlCol="0">
            <a:spAutoFit/>
          </a:bodyPr>
          <a:lstStyle/>
          <a:p>
            <a:r>
              <a:rPr lang="ru-RU" sz="2000" b="1" dirty="0" smtClean="0">
                <a:solidFill>
                  <a:srgbClr val="196400"/>
                </a:solidFill>
                <a:latin typeface="PT Sans" panose="020B0503020203020204" pitchFamily="34" charset="-52"/>
                <a:ea typeface="PT Sans" panose="020B0503020203020204" pitchFamily="34" charset="-52"/>
                <a:cs typeface="+mj-cs"/>
              </a:rPr>
              <a:t>Совет по делам молодежи</a:t>
            </a:r>
            <a:endParaRPr lang="ru-RU" sz="1600" b="1" dirty="0">
              <a:solidFill>
                <a:srgbClr val="196400"/>
              </a:solidFill>
              <a:latin typeface="PT Sans" panose="020B0503020203020204" pitchFamily="34" charset="-52"/>
              <a:ea typeface="PT Sans" panose="020B0503020203020204" pitchFamily="34" charset="-52"/>
              <a:cs typeface="+mj-cs"/>
            </a:endParaRPr>
          </a:p>
        </p:txBody>
      </p:sp>
      <p:sp>
        <p:nvSpPr>
          <p:cNvPr id="9" name="Заголовок 1"/>
          <p:cNvSpPr txBox="1">
            <a:spLocks/>
          </p:cNvSpPr>
          <p:nvPr/>
        </p:nvSpPr>
        <p:spPr>
          <a:xfrm>
            <a:off x="2095157" y="2004619"/>
            <a:ext cx="3950676" cy="7289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dirty="0" smtClean="0">
                <a:solidFill>
                  <a:schemeClr val="tx1">
                    <a:lumMod val="75000"/>
                    <a:lumOff val="25000"/>
                  </a:schemeClr>
                </a:solidFill>
                <a:latin typeface="PT Sans" panose="020B0503020203020204" pitchFamily="34" charset="-52"/>
                <a:ea typeface="PT Sans" panose="020B0503020203020204" pitchFamily="34" charset="-52"/>
              </a:rPr>
              <a:t>Постоянно действующий орган при Ученом совете, занимающийся подготовкой предложений по вопросам вовлеченности и социальной активности студентов, а также выработки молодежной политики в Университете</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0" name="Заголовок 1"/>
          <p:cNvSpPr txBox="1">
            <a:spLocks/>
          </p:cNvSpPr>
          <p:nvPr/>
        </p:nvSpPr>
        <p:spPr>
          <a:xfrm>
            <a:off x="6989712" y="1979055"/>
            <a:ext cx="3950676" cy="7289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dirty="0" smtClean="0">
                <a:solidFill>
                  <a:schemeClr val="tx1">
                    <a:lumMod val="75000"/>
                    <a:lumOff val="25000"/>
                  </a:schemeClr>
                </a:solidFill>
                <a:latin typeface="PT Sans" panose="020B0503020203020204" pitchFamily="34" charset="-52"/>
                <a:ea typeface="PT Sans" panose="020B0503020203020204" pitchFamily="34" charset="-52"/>
              </a:rPr>
              <a:t>Самая многочисленная студенческая организация СПб, которая защищает права студентов, представляет их интересы при принятии административных решений, а также организует крупные студенческие мероприятия в </a:t>
            </a:r>
            <a:r>
              <a:rPr lang="ru-RU" sz="1200" dirty="0" err="1" smtClean="0">
                <a:solidFill>
                  <a:schemeClr val="tx1">
                    <a:lumMod val="75000"/>
                    <a:lumOff val="25000"/>
                  </a:schemeClr>
                </a:solidFill>
                <a:latin typeface="PT Sans" panose="020B0503020203020204" pitchFamily="34" charset="-52"/>
                <a:ea typeface="PT Sans" panose="020B0503020203020204" pitchFamily="34" charset="-52"/>
              </a:rPr>
              <a:t>Политехе</a:t>
            </a:r>
            <a:r>
              <a:rPr lang="ru-RU" sz="1200" dirty="0" smtClean="0">
                <a:solidFill>
                  <a:schemeClr val="tx1">
                    <a:lumMod val="75000"/>
                    <a:lumOff val="25000"/>
                  </a:schemeClr>
                </a:solidFill>
                <a:latin typeface="PT Sans" panose="020B0503020203020204" pitchFamily="34" charset="-52"/>
                <a:ea typeface="PT Sans" panose="020B0503020203020204" pitchFamily="34" charset="-52"/>
              </a:rPr>
              <a:t> </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1" name="Заголовок 1"/>
          <p:cNvSpPr txBox="1">
            <a:spLocks/>
          </p:cNvSpPr>
          <p:nvPr/>
        </p:nvSpPr>
        <p:spPr>
          <a:xfrm>
            <a:off x="6989712" y="4401489"/>
            <a:ext cx="3950676" cy="7289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u-RU" sz="1200" dirty="0" smtClean="0">
                <a:solidFill>
                  <a:schemeClr val="tx1">
                    <a:lumMod val="75000"/>
                    <a:lumOff val="25000"/>
                  </a:schemeClr>
                </a:solidFill>
                <a:latin typeface="PT Sans" panose="020B0503020203020204" pitchFamily="34" charset="-52"/>
                <a:ea typeface="PT Sans" panose="020B0503020203020204" pitchFamily="34" charset="-52"/>
              </a:rPr>
              <a:t>Совещательный орган в рамках Профсоюза студентов и аспирантов, главная </a:t>
            </a:r>
            <a:r>
              <a:rPr lang="ru-RU" sz="1200" dirty="0">
                <a:solidFill>
                  <a:schemeClr val="tx1">
                    <a:lumMod val="75000"/>
                    <a:lumOff val="25000"/>
                  </a:schemeClr>
                </a:solidFill>
                <a:latin typeface="PT Sans" panose="020B0503020203020204" pitchFamily="34" charset="-52"/>
                <a:ea typeface="PT Sans" panose="020B0503020203020204" pitchFamily="34" charset="-52"/>
              </a:rPr>
              <a:t>задача которого – оценка образовательных потребностей обучающихся и разработка предложений по повышению качества образовательного процесса</a:t>
            </a:r>
            <a:endParaRPr lang="ru-RU" sz="1400" dirty="0">
              <a:solidFill>
                <a:schemeClr val="tx1">
                  <a:lumMod val="75000"/>
                  <a:lumOff val="25000"/>
                </a:schemeClr>
              </a:solidFill>
              <a:latin typeface="PT Sans" panose="020B0503020203020204" pitchFamily="34" charset="-52"/>
              <a:ea typeface="PT Sans" panose="020B0503020203020204" pitchFamily="34" charset="-52"/>
            </a:endParaRPr>
          </a:p>
        </p:txBody>
      </p:sp>
      <p:pic>
        <p:nvPicPr>
          <p:cNvPr id="1026" name="Picture 2" descr="https://sun9-2.userapi.com/impf/W-AbXvnmE5V1lnDKT5ZOBTeveqJb_f272y8iqg/DIGHztZCL7Q.jpg?size=1172x1191&amp;quality=96&amp;sign=b96ae5102910027f09194bed38711978&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8055" y="3702195"/>
            <a:ext cx="692228" cy="703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84342" y="3705312"/>
            <a:ext cx="3420207" cy="646331"/>
          </a:xfrm>
          <a:prstGeom prst="rect">
            <a:avLst/>
          </a:prstGeom>
          <a:noFill/>
        </p:spPr>
        <p:txBody>
          <a:bodyPr wrap="square" rtlCol="0">
            <a:spAutoFit/>
          </a:bodyPr>
          <a:lstStyle/>
          <a:p>
            <a:r>
              <a:rPr lang="ru-RU" b="1" dirty="0" smtClean="0">
                <a:solidFill>
                  <a:srgbClr val="196400"/>
                </a:solidFill>
                <a:latin typeface="PT Sans" panose="020B0503020203020204" pitchFamily="34" charset="-52"/>
                <a:ea typeface="PT Sans" panose="020B0503020203020204" pitchFamily="34" charset="-52"/>
                <a:cs typeface="+mj-cs"/>
              </a:rPr>
              <a:t>Объединенный </a:t>
            </a:r>
            <a:r>
              <a:rPr lang="ru-RU" b="1" dirty="0">
                <a:solidFill>
                  <a:srgbClr val="196400"/>
                </a:solidFill>
                <a:latin typeface="PT Sans" panose="020B0503020203020204" pitchFamily="34" charset="-52"/>
                <a:ea typeface="PT Sans" panose="020B0503020203020204" pitchFamily="34" charset="-52"/>
                <a:cs typeface="+mj-cs"/>
              </a:rPr>
              <a:t>с</a:t>
            </a:r>
            <a:r>
              <a:rPr lang="ru-RU" b="1" dirty="0" smtClean="0">
                <a:solidFill>
                  <a:srgbClr val="196400"/>
                </a:solidFill>
                <a:latin typeface="PT Sans" panose="020B0503020203020204" pitchFamily="34" charset="-52"/>
                <a:ea typeface="PT Sans" panose="020B0503020203020204" pitchFamily="34" charset="-52"/>
                <a:cs typeface="+mj-cs"/>
              </a:rPr>
              <a:t>туденческий совет общежитий</a:t>
            </a:r>
            <a:endParaRPr lang="ru-RU" sz="1400" b="1" dirty="0">
              <a:solidFill>
                <a:srgbClr val="196400"/>
              </a:solidFill>
              <a:latin typeface="PT Sans" panose="020B0503020203020204" pitchFamily="34" charset="-52"/>
              <a:ea typeface="PT Sans" panose="020B0503020203020204" pitchFamily="34" charset="-52"/>
              <a:cs typeface="+mj-cs"/>
            </a:endParaRPr>
          </a:p>
        </p:txBody>
      </p:sp>
      <p:sp>
        <p:nvSpPr>
          <p:cNvPr id="2" name="Прямоугольник 1"/>
          <p:cNvSpPr/>
          <p:nvPr/>
        </p:nvSpPr>
        <p:spPr>
          <a:xfrm>
            <a:off x="2177935" y="4434737"/>
            <a:ext cx="3918065" cy="757130"/>
          </a:xfrm>
          <a:prstGeom prst="rect">
            <a:avLst/>
          </a:prstGeom>
        </p:spPr>
        <p:txBody>
          <a:bodyPr>
            <a:noAutofit/>
          </a:bodyPr>
          <a:lstStyle/>
          <a:p>
            <a:pPr algn="just">
              <a:lnSpc>
                <a:spcPct val="90000"/>
              </a:lnSpc>
              <a:spcBef>
                <a:spcPct val="0"/>
              </a:spcBef>
            </a:pPr>
            <a:r>
              <a:rPr lang="ru-RU" sz="1200" dirty="0">
                <a:solidFill>
                  <a:schemeClr val="tx1">
                    <a:lumMod val="75000"/>
                    <a:lumOff val="25000"/>
                  </a:schemeClr>
                </a:solidFill>
                <a:latin typeface="PT Sans" panose="020B0503020203020204" pitchFamily="34" charset="-52"/>
                <a:ea typeface="PT Sans" panose="020B0503020203020204" pitchFamily="34" charset="-52"/>
                <a:cs typeface="+mj-cs"/>
              </a:rPr>
              <a:t>Орган студенческого самоуправления </a:t>
            </a:r>
            <a:r>
              <a:rPr lang="ru-RU" sz="1200" dirty="0" err="1" smtClean="0">
                <a:solidFill>
                  <a:schemeClr val="tx1">
                    <a:lumMod val="75000"/>
                    <a:lumOff val="25000"/>
                  </a:schemeClr>
                </a:solidFill>
                <a:latin typeface="PT Sans" panose="020B0503020203020204" pitchFamily="34" charset="-52"/>
                <a:ea typeface="PT Sans" panose="020B0503020203020204" pitchFamily="34" charset="-52"/>
                <a:cs typeface="+mj-cs"/>
              </a:rPr>
              <a:t>Политеха</a:t>
            </a:r>
            <a:r>
              <a:rPr lang="ru-RU" sz="1200" dirty="0" smtClean="0">
                <a:solidFill>
                  <a:schemeClr val="tx1">
                    <a:lumMod val="75000"/>
                    <a:lumOff val="25000"/>
                  </a:schemeClr>
                </a:solidFill>
                <a:latin typeface="PT Sans" panose="020B0503020203020204" pitchFamily="34" charset="-52"/>
                <a:ea typeface="PT Sans" panose="020B0503020203020204" pitchFamily="34" charset="-52"/>
                <a:cs typeface="+mj-cs"/>
              </a:rPr>
              <a:t>, </a:t>
            </a:r>
            <a:r>
              <a:rPr lang="ru-RU" sz="1200" dirty="0">
                <a:solidFill>
                  <a:schemeClr val="tx1">
                    <a:lumMod val="75000"/>
                    <a:lumOff val="25000"/>
                  </a:schemeClr>
                </a:solidFill>
                <a:latin typeface="PT Sans" panose="020B0503020203020204" pitchFamily="34" charset="-52"/>
                <a:ea typeface="PT Sans" panose="020B0503020203020204" pitchFamily="34" charset="-52"/>
                <a:cs typeface="+mj-cs"/>
              </a:rPr>
              <a:t>состоящий из студентов, проживающих в общежитиях. В функции Студенческого совета входит защита прав студентов, организация комфортной среды в общежитиях и организация досуга</a:t>
            </a:r>
          </a:p>
        </p:txBody>
      </p:sp>
    </p:spTree>
    <p:extLst>
      <p:ext uri="{BB962C8B-B14F-4D97-AF65-F5344CB8AC3E}">
        <p14:creationId xmlns:p14="http://schemas.microsoft.com/office/powerpoint/2010/main" val="879990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9838592" y="413239"/>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sp>
        <p:nvSpPr>
          <p:cNvPr id="8" name="Прямоугольник 7"/>
          <p:cNvSpPr/>
          <p:nvPr/>
        </p:nvSpPr>
        <p:spPr>
          <a:xfrm>
            <a:off x="515298" y="646235"/>
            <a:ext cx="9323294" cy="369332"/>
          </a:xfrm>
          <a:prstGeom prst="rect">
            <a:avLst/>
          </a:prstGeom>
        </p:spPr>
        <p:txBody>
          <a:bodyPr wrap="square">
            <a:spAutoFit/>
          </a:bodyPr>
          <a:lstStyle/>
          <a:p>
            <a:r>
              <a:rPr lang="ru-RU" b="1" dirty="0">
                <a:solidFill>
                  <a:srgbClr val="196400"/>
                </a:solidFill>
                <a:latin typeface="PT Sans" panose="020B0503020203020204" pitchFamily="34" charset="-52"/>
                <a:ea typeface="PT Sans" panose="020B0503020203020204" pitchFamily="34" charset="-52"/>
                <a:cs typeface="+mj-cs"/>
              </a:rPr>
              <a:t>В Ученом совете </a:t>
            </a:r>
            <a:r>
              <a:rPr lang="ru-RU" b="1" dirty="0" err="1">
                <a:solidFill>
                  <a:srgbClr val="196400"/>
                </a:solidFill>
                <a:latin typeface="PT Sans" panose="020B0503020203020204" pitchFamily="34" charset="-52"/>
                <a:ea typeface="PT Sans" panose="020B0503020203020204" pitchFamily="34" charset="-52"/>
                <a:cs typeface="+mj-cs"/>
              </a:rPr>
              <a:t>Политеха</a:t>
            </a:r>
            <a:r>
              <a:rPr lang="ru-RU" b="1" dirty="0">
                <a:solidFill>
                  <a:srgbClr val="196400"/>
                </a:solidFill>
                <a:latin typeface="PT Sans" panose="020B0503020203020204" pitchFamily="34" charset="-52"/>
                <a:ea typeface="PT Sans" panose="020B0503020203020204" pitchFamily="34" charset="-52"/>
                <a:cs typeface="+mj-cs"/>
              </a:rPr>
              <a:t> стало больше студентов</a:t>
            </a:r>
          </a:p>
        </p:txBody>
      </p:sp>
      <p:sp>
        <p:nvSpPr>
          <p:cNvPr id="9" name="Прямоугольник 8"/>
          <p:cNvSpPr/>
          <p:nvPr/>
        </p:nvSpPr>
        <p:spPr>
          <a:xfrm>
            <a:off x="571502" y="1362804"/>
            <a:ext cx="7115657" cy="4401205"/>
          </a:xfrm>
          <a:prstGeom prst="rect">
            <a:avLst/>
          </a:prstGeom>
        </p:spPr>
        <p:txBody>
          <a:bodyPr wrap="square">
            <a:spAutoFit/>
          </a:bodyPr>
          <a:lstStyle/>
          <a:p>
            <a:pPr algn="just"/>
            <a:r>
              <a:rPr lang="ru-RU" sz="1400" dirty="0" smtClean="0">
                <a:latin typeface="PT Sans" panose="020B0503020203020204"/>
              </a:rPr>
              <a:t>В июне 2021 года в </a:t>
            </a:r>
            <a:r>
              <a:rPr lang="ru-RU" sz="1400" dirty="0">
                <a:latin typeface="PT Sans" panose="020B0503020203020204"/>
              </a:rPr>
              <a:t>Санкт-Петербургском политехническом университете </a:t>
            </a:r>
            <a:r>
              <a:rPr lang="ru-RU" sz="1400" dirty="0" smtClean="0">
                <a:latin typeface="PT Sans" panose="020B0503020203020204"/>
              </a:rPr>
              <a:t>прошла </a:t>
            </a:r>
            <a:r>
              <a:rPr lang="ru-RU" sz="1400" dirty="0">
                <a:latin typeface="PT Sans" panose="020B0503020203020204"/>
              </a:rPr>
              <a:t>конференция работников и обучающихся. На ней был избран новый состав Ученого совета вуза. Из 144 делегатов от разных структур университета на конференции зарегистрировались 123 человека. Кворум оказался достаточным для признания конференции правомочной принимать решения по вопросам повестки дня</a:t>
            </a:r>
            <a:r>
              <a:rPr lang="ru-RU" sz="1400" dirty="0" smtClean="0">
                <a:latin typeface="PT Sans" panose="020B0503020203020204"/>
              </a:rPr>
              <a:t>.</a:t>
            </a:r>
          </a:p>
          <a:p>
            <a:pPr algn="just"/>
            <a:endParaRPr lang="ru-RU" sz="1400" dirty="0">
              <a:latin typeface="PT Sans" panose="020B0503020203020204"/>
              <a:ea typeface="PT Sans" panose="020B0503020203020204" pitchFamily="34" charset="-52"/>
            </a:endParaRPr>
          </a:p>
          <a:p>
            <a:pPr algn="just"/>
            <a:r>
              <a:rPr lang="ru-RU" sz="1400" dirty="0">
                <a:latin typeface="PT Sans" panose="020B0503020203020204"/>
                <a:ea typeface="PT Sans" panose="020B0503020203020204" pitchFamily="34" charset="-52"/>
              </a:rPr>
              <a:t>Комиссия предложила численный состав Ученого совета не более 60 человек, который необходим для того, чтобы все представители подразделений университета вошли в его состав. Примечательно, что в составе нового Ученого совета почти 10 % займут студенты и аспиранты.</a:t>
            </a:r>
          </a:p>
          <a:p>
            <a:pPr algn="just"/>
            <a:endParaRPr lang="ru-RU" sz="1400" dirty="0">
              <a:latin typeface="PT Sans" panose="020B0503020203020204"/>
              <a:ea typeface="PT Sans" panose="020B0503020203020204" pitchFamily="34" charset="-52"/>
            </a:endParaRPr>
          </a:p>
          <a:p>
            <a:pPr algn="just"/>
            <a:r>
              <a:rPr lang="ru-RU" sz="1400" dirty="0" smtClean="0">
                <a:latin typeface="PT Sans" panose="020B0503020203020204"/>
                <a:ea typeface="PT Sans" panose="020B0503020203020204" pitchFamily="34" charset="-52"/>
              </a:rPr>
              <a:t>«Мы </a:t>
            </a:r>
            <a:r>
              <a:rPr lang="ru-RU" sz="1400" dirty="0">
                <a:latin typeface="PT Sans" panose="020B0503020203020204"/>
                <a:ea typeface="PT Sans" panose="020B0503020203020204" pitchFamily="34" charset="-52"/>
              </a:rPr>
              <a:t>приняли решение об увеличении квоты для студентов с одного места до </a:t>
            </a:r>
            <a:r>
              <a:rPr lang="ru-RU" sz="1400" dirty="0" smtClean="0">
                <a:latin typeface="PT Sans" panose="020B0503020203020204"/>
                <a:ea typeface="PT Sans" panose="020B0503020203020204" pitchFamily="34" charset="-52"/>
              </a:rPr>
              <a:t>четырех», </a:t>
            </a:r>
            <a:r>
              <a:rPr lang="ru-RU" sz="1400" dirty="0">
                <a:latin typeface="PT Sans" panose="020B0503020203020204"/>
                <a:ea typeface="PT Sans" panose="020B0503020203020204" pitchFamily="34" charset="-52"/>
              </a:rPr>
              <a:t>– рассказал ректор Андрей РУДСКОЙ. – </a:t>
            </a:r>
            <a:r>
              <a:rPr lang="ru-RU" sz="1400" dirty="0" smtClean="0">
                <a:latin typeface="PT Sans" panose="020B0503020203020204"/>
                <a:ea typeface="PT Sans" panose="020B0503020203020204" pitchFamily="34" charset="-52"/>
              </a:rPr>
              <a:t>«Это </a:t>
            </a:r>
            <a:r>
              <a:rPr lang="ru-RU" sz="1400" dirty="0">
                <a:latin typeface="PT Sans" panose="020B0503020203020204"/>
                <a:ea typeface="PT Sans" panose="020B0503020203020204" pitchFamily="34" charset="-52"/>
              </a:rPr>
              <a:t>должны быть представители профсоюзной организации, молодых ученых, </a:t>
            </a:r>
            <a:r>
              <a:rPr lang="ru-RU" sz="1400" dirty="0" err="1">
                <a:latin typeface="PT Sans" panose="020B0503020203020204"/>
                <a:ea typeface="PT Sans" panose="020B0503020203020204" pitchFamily="34" charset="-52"/>
              </a:rPr>
              <a:t>студсовета</a:t>
            </a:r>
            <a:r>
              <a:rPr lang="ru-RU" sz="1400" dirty="0">
                <a:latin typeface="PT Sans" panose="020B0503020203020204"/>
                <a:ea typeface="PT Sans" panose="020B0503020203020204" pitchFamily="34" charset="-52"/>
              </a:rPr>
              <a:t>, и мы посчитали, что будет здорово, если представители штаба студенческих отрядов тоже будут представлены. Я считаю, что почти 10 % – это большой аванс и надежда на то, что мы будем работать со студенчеством в одном </a:t>
            </a:r>
            <a:r>
              <a:rPr lang="ru-RU" sz="1400" dirty="0" smtClean="0">
                <a:latin typeface="PT Sans" panose="020B0503020203020204"/>
                <a:ea typeface="PT Sans" panose="020B0503020203020204" pitchFamily="34" charset="-52"/>
              </a:rPr>
              <a:t>направлении».</a:t>
            </a:r>
          </a:p>
          <a:p>
            <a:pPr algn="just"/>
            <a:endParaRPr lang="ru-RU" sz="1400" dirty="0">
              <a:latin typeface="PT Sans" panose="020B0503020203020204"/>
              <a:ea typeface="PT Sans" panose="020B0503020203020204" pitchFamily="34" charset="-52"/>
            </a:endParaRPr>
          </a:p>
          <a:p>
            <a:pPr algn="just"/>
            <a:r>
              <a:rPr lang="ru-RU" sz="1400" dirty="0">
                <a:latin typeface="PT Sans" panose="020B0503020203020204"/>
                <a:ea typeface="PT Sans" panose="020B0503020203020204" pitchFamily="34" charset="-52"/>
              </a:rPr>
              <a:t>По результатам тайного голосования все 29 кандидатов были избраны в состав Ученого совета </a:t>
            </a:r>
            <a:r>
              <a:rPr lang="ru-RU" sz="1400" dirty="0" err="1">
                <a:latin typeface="PT Sans" panose="020B0503020203020204"/>
                <a:ea typeface="PT Sans" panose="020B0503020203020204" pitchFamily="34" charset="-52"/>
              </a:rPr>
              <a:t>СПбПУ</a:t>
            </a:r>
            <a:r>
              <a:rPr lang="ru-RU" sz="1400" dirty="0">
                <a:latin typeface="PT Sans" panose="020B0503020203020204"/>
                <a:ea typeface="PT Sans" panose="020B0503020203020204" pitchFamily="34" charset="-52"/>
              </a:rPr>
              <a:t>. Общее количество членов Ученого совета составляет 51 человек.</a:t>
            </a:r>
          </a:p>
        </p:txBody>
      </p:sp>
      <p:pic>
        <p:nvPicPr>
          <p:cNvPr id="2050" name="Picture 2" descr="Ректор СПбПУ Андрей Рудской подписал приказ о новом составе Ученого совета"/>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44" t="21032"/>
          <a:stretch/>
        </p:blipFill>
        <p:spPr bwMode="auto">
          <a:xfrm>
            <a:off x="7687159" y="1115879"/>
            <a:ext cx="4258138" cy="2595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вота для студентов в Ученом совете увеличилась в четыре раз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35" b="3859"/>
          <a:stretch/>
        </p:blipFill>
        <p:spPr bwMode="auto">
          <a:xfrm>
            <a:off x="7687159" y="3998604"/>
            <a:ext cx="4258138" cy="246423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622460" y="6520739"/>
            <a:ext cx="11376352" cy="253916"/>
          </a:xfrm>
          <a:prstGeom prst="rect">
            <a:avLst/>
          </a:prstGeom>
        </p:spPr>
        <p:txBody>
          <a:bodyPr wrap="square">
            <a:spAutoFit/>
          </a:bodyPr>
          <a:lstStyle/>
          <a:p>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4"/>
              </a:rPr>
              <a:t>https://www.spbstu.ru/media/news/studencheskaya_zhizn/v-uchenom-sovete-politekha-stalo-bolshe-studentov</a:t>
            </a:r>
            <a:r>
              <a:rPr lang="en-US" sz="1050" dirty="0" smtClean="0">
                <a:latin typeface="PT Sans" panose="020B0503020203020204" pitchFamily="34" charset="-52"/>
                <a:ea typeface="PT Sans" panose="020B0503020203020204" pitchFamily="34" charset="-52"/>
                <a:hlinkClick r:id="rId4"/>
              </a:rPr>
              <a:t>/</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201312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9838592" y="2387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Политех</a:t>
            </a:r>
            <a:endParaRPr lang="ru-RU" b="1" dirty="0">
              <a:solidFill>
                <a:schemeClr val="accent6">
                  <a:lumMod val="60000"/>
                  <a:lumOff val="40000"/>
                </a:schemeClr>
              </a:solidFill>
            </a:endParaRPr>
          </a:p>
        </p:txBody>
      </p:sp>
      <p:sp>
        <p:nvSpPr>
          <p:cNvPr id="4" name="Прямоугольник 3"/>
          <p:cNvSpPr/>
          <p:nvPr/>
        </p:nvSpPr>
        <p:spPr>
          <a:xfrm>
            <a:off x="519952" y="423382"/>
            <a:ext cx="10004611" cy="313932"/>
          </a:xfrm>
          <a:prstGeom prst="rect">
            <a:avLst/>
          </a:prstGeom>
        </p:spPr>
        <p:txBody>
          <a:bodyPr>
            <a:noAutofit/>
          </a:bodyPr>
          <a:lstStyle/>
          <a:p>
            <a:pPr algn="just">
              <a:lnSpc>
                <a:spcPct val="90000"/>
              </a:lnSpc>
              <a:spcBef>
                <a:spcPct val="0"/>
              </a:spcBef>
            </a:pPr>
            <a:r>
              <a:rPr lang="ru-RU" sz="2000" b="1" dirty="0" smtClean="0">
                <a:solidFill>
                  <a:srgbClr val="196400"/>
                </a:solidFill>
                <a:latin typeface="PT Sans" panose="020B0503020203020204" pitchFamily="34" charset="-52"/>
                <a:ea typeface="PT Sans" panose="020B0503020203020204" pitchFamily="34" charset="-52"/>
                <a:cs typeface="+mj-cs"/>
              </a:rPr>
              <a:t>Университетская экосистема добровольчества</a:t>
            </a:r>
            <a:endParaRPr lang="ru-RU" sz="2000" b="1" dirty="0">
              <a:solidFill>
                <a:srgbClr val="196400"/>
              </a:solidFill>
              <a:latin typeface="PT Sans" panose="020B0503020203020204" pitchFamily="34" charset="-52"/>
              <a:ea typeface="PT Sans" panose="020B0503020203020204" pitchFamily="34" charset="-52"/>
              <a:cs typeface="+mj-cs"/>
            </a:endParaRPr>
          </a:p>
        </p:txBody>
      </p:sp>
      <p:sp>
        <p:nvSpPr>
          <p:cNvPr id="5" name="Прямоугольник 4"/>
          <p:cNvSpPr/>
          <p:nvPr/>
        </p:nvSpPr>
        <p:spPr>
          <a:xfrm>
            <a:off x="519953" y="935335"/>
            <a:ext cx="7855952" cy="5478423"/>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Санкт-Петербургский политехнический университет Петра Великого создал первую в России </a:t>
            </a:r>
            <a:r>
              <a:rPr lang="ru-RU" sz="1400" b="1" dirty="0">
                <a:latin typeface="PT Sans" panose="020B0503020203020204" pitchFamily="34" charset="-52"/>
                <a:ea typeface="PT Sans" panose="020B0503020203020204" pitchFamily="34" charset="-52"/>
              </a:rPr>
              <a:t>университетскую экосистему добровольчества</a:t>
            </a:r>
            <a:r>
              <a:rPr lang="ru-RU" sz="1400" dirty="0">
                <a:latin typeface="PT Sans" panose="020B0503020203020204" pitchFamily="34" charset="-52"/>
                <a:ea typeface="PT Sans" panose="020B0503020203020204" pitchFamily="34" charset="-52"/>
              </a:rPr>
              <a:t>, которая объединит вуз и его партнеров по 15 направлениям волонтерской работы. </a:t>
            </a:r>
            <a:r>
              <a:rPr lang="ru-RU" sz="1400" dirty="0" smtClean="0">
                <a:latin typeface="PT Sans" panose="020B0503020203020204" pitchFamily="34" charset="-52"/>
                <a:ea typeface="PT Sans" panose="020B0503020203020204" pitchFamily="34" charset="-52"/>
              </a:rPr>
              <a:t>В волонтерское движение в Политехе сегодня </a:t>
            </a:r>
            <a:r>
              <a:rPr lang="ru-RU" sz="1400" dirty="0">
                <a:latin typeface="PT Sans" panose="020B0503020203020204" pitchFamily="34" charset="-52"/>
                <a:ea typeface="PT Sans" panose="020B0503020203020204" pitchFamily="34" charset="-52"/>
              </a:rPr>
              <a:t>вовлечены </a:t>
            </a:r>
            <a:r>
              <a:rPr lang="ru-RU" sz="1400" b="1" dirty="0">
                <a:latin typeface="PT Sans" panose="020B0503020203020204" pitchFamily="34" charset="-52"/>
                <a:ea typeface="PT Sans" panose="020B0503020203020204" pitchFamily="34" charset="-52"/>
              </a:rPr>
              <a:t>4 860 студентов</a:t>
            </a:r>
            <a:r>
              <a:rPr lang="ru-RU" sz="1400" dirty="0" smtClean="0">
                <a:latin typeface="PT Sans" panose="020B0503020203020204" pitchFamily="34" charset="-52"/>
                <a:ea typeface="PT Sans" panose="020B0503020203020204" pitchFamily="34" charset="-52"/>
              </a:rPr>
              <a:t>.</a:t>
            </a:r>
          </a:p>
          <a:p>
            <a:pPr algn="just"/>
            <a:r>
              <a:rPr lang="ru-RU" sz="1400" dirty="0" smtClean="0">
                <a:latin typeface="PT Sans" panose="020B0503020203020204" pitchFamily="34" charset="-52"/>
                <a:ea typeface="PT Sans" panose="020B0503020203020204" pitchFamily="34" charset="-52"/>
              </a:rPr>
              <a:t>Экосистема </a:t>
            </a:r>
            <a:r>
              <a:rPr lang="ru-RU" sz="1400" dirty="0">
                <a:latin typeface="PT Sans" panose="020B0503020203020204" pitchFamily="34" charset="-52"/>
                <a:ea typeface="PT Sans" panose="020B0503020203020204" pitchFamily="34" charset="-52"/>
              </a:rPr>
              <a:t>объединит 25 университетских объединений и 33 внешних партнера в 15 ключевых направлениях добровольчества. Главная цель экосистемы добра в Политехе – создать эффективный формат работы и коммуникаций волонтеров и их объединений, действующих в разных </a:t>
            </a:r>
            <a:r>
              <a:rPr lang="ru-RU" sz="1400" dirty="0" smtClean="0">
                <a:latin typeface="PT Sans" panose="020B0503020203020204" pitchFamily="34" charset="-52"/>
                <a:ea typeface="PT Sans" panose="020B0503020203020204" pitchFamily="34" charset="-52"/>
              </a:rPr>
              <a:t>направлениях.</a:t>
            </a:r>
          </a:p>
          <a:p>
            <a:pPr algn="just"/>
            <a:r>
              <a:rPr lang="ru-RU" sz="1400" dirty="0">
                <a:latin typeface="PT Sans" panose="020B0503020203020204" pitchFamily="34" charset="-52"/>
                <a:ea typeface="PT Sans" panose="020B0503020203020204" pitchFamily="34" charset="-52"/>
              </a:rPr>
              <a:t>Экосистема добровольчества в Политехе представлена 15 основными направлениями, связанными общей целью – творить </a:t>
            </a:r>
            <a:r>
              <a:rPr lang="ru-RU" sz="1400" b="1" dirty="0">
                <a:latin typeface="PT Sans" panose="020B0503020203020204" pitchFamily="34" charset="-52"/>
                <a:ea typeface="PT Sans" panose="020B0503020203020204" pitchFamily="34" charset="-52"/>
              </a:rPr>
              <a:t>#</a:t>
            </a:r>
            <a:r>
              <a:rPr lang="ru-RU" sz="1400" b="1" dirty="0" err="1">
                <a:latin typeface="PT Sans" panose="020B0503020203020204" pitchFamily="34" charset="-52"/>
                <a:ea typeface="PT Sans" panose="020B0503020203020204" pitchFamily="34" charset="-52"/>
              </a:rPr>
              <a:t>ДоброВПолитехе</a:t>
            </a:r>
            <a:r>
              <a:rPr lang="ru-RU" sz="1400" dirty="0" smtClean="0">
                <a:latin typeface="PT Sans" panose="020B0503020203020204" pitchFamily="34" charset="-52"/>
                <a:ea typeface="PT Sans" panose="020B0503020203020204" pitchFamily="34" charset="-52"/>
              </a:rPr>
              <a:t>:</a:t>
            </a:r>
          </a:p>
          <a:p>
            <a:pPr algn="just"/>
            <a:r>
              <a:rPr lang="ru-RU" sz="1400" dirty="0" smtClean="0">
                <a:latin typeface="PT Sans" panose="020B0503020203020204" pitchFamily="34" charset="-52"/>
                <a:ea typeface="PT Sans" panose="020B0503020203020204" pitchFamily="34" charset="-52"/>
              </a:rPr>
              <a:t>1.Социальное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a:t>
            </a:r>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2</a:t>
            </a:r>
            <a:r>
              <a:rPr lang="ru-RU" sz="1400" dirty="0">
                <a:latin typeface="PT Sans" panose="020B0503020203020204" pitchFamily="34" charset="-52"/>
                <a:ea typeface="PT Sans" panose="020B0503020203020204" pitchFamily="34" charset="-52"/>
              </a:rPr>
              <a:t>. Культурное и музейное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(Музей Политеха и Школа экскурсоводов).</a:t>
            </a:r>
          </a:p>
          <a:p>
            <a:pPr algn="just"/>
            <a:r>
              <a:rPr lang="ru-RU" sz="1400" dirty="0" smtClean="0">
                <a:latin typeface="PT Sans" panose="020B0503020203020204" pitchFamily="34" charset="-52"/>
                <a:ea typeface="PT Sans" panose="020B0503020203020204" pitchFamily="34" charset="-52"/>
              </a:rPr>
              <a:t>3</a:t>
            </a:r>
            <a:r>
              <a:rPr lang="ru-RU" sz="1400" dirty="0">
                <a:latin typeface="PT Sans" panose="020B0503020203020204" pitchFamily="34" charset="-52"/>
                <a:ea typeface="PT Sans" panose="020B0503020203020204" pitchFamily="34" charset="-52"/>
              </a:rPr>
              <a:t>. Событийное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(студенческое объединение «Волонтеры Политехнического»).</a:t>
            </a:r>
          </a:p>
          <a:p>
            <a:pPr algn="just"/>
            <a:r>
              <a:rPr lang="ru-RU" sz="1400" dirty="0" smtClean="0">
                <a:latin typeface="PT Sans" panose="020B0503020203020204" pitchFamily="34" charset="-52"/>
                <a:ea typeface="PT Sans" panose="020B0503020203020204" pitchFamily="34" charset="-52"/>
              </a:rPr>
              <a:t>4</a:t>
            </a:r>
            <a:r>
              <a:rPr lang="ru-RU" sz="1400" dirty="0">
                <a:latin typeface="PT Sans" panose="020B0503020203020204" pitchFamily="34" charset="-52"/>
                <a:ea typeface="PT Sans" panose="020B0503020203020204" pitchFamily="34" charset="-52"/>
              </a:rPr>
              <a:t>. Экологическое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(экологический отдел Профсоюза </a:t>
            </a:r>
            <a:r>
              <a:rPr lang="ru-RU" sz="1400" dirty="0" err="1">
                <a:latin typeface="PT Sans" panose="020B0503020203020204" pitchFamily="34" charset="-52"/>
                <a:ea typeface="PT Sans" panose="020B0503020203020204" pitchFamily="34" charset="-52"/>
              </a:rPr>
              <a:t>ReGreen</a:t>
            </a:r>
            <a:r>
              <a:rPr lang="ru-RU" sz="1400" dirty="0">
                <a:latin typeface="PT Sans" panose="020B0503020203020204" pitchFamily="34" charset="-52"/>
                <a:ea typeface="PT Sans" panose="020B0503020203020204" pitchFamily="34" charset="-52"/>
              </a:rPr>
              <a:t>).</a:t>
            </a:r>
          </a:p>
          <a:p>
            <a:pPr algn="just"/>
            <a:r>
              <a:rPr lang="ru-RU" sz="1400" dirty="0" smtClean="0">
                <a:latin typeface="PT Sans" panose="020B0503020203020204" pitchFamily="34" charset="-52"/>
                <a:ea typeface="PT Sans" panose="020B0503020203020204" pitchFamily="34" charset="-52"/>
              </a:rPr>
              <a:t>5</a:t>
            </a:r>
            <a:r>
              <a:rPr lang="ru-RU" sz="1400" dirty="0">
                <a:latin typeface="PT Sans" panose="020B0503020203020204" pitchFamily="34" charset="-52"/>
                <a:ea typeface="PT Sans" panose="020B0503020203020204" pitchFamily="34" charset="-52"/>
              </a:rPr>
              <a:t>. Патриотическое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a:t>
            </a:r>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6</a:t>
            </a:r>
            <a:r>
              <a:rPr lang="ru-RU" sz="1400" dirty="0">
                <a:latin typeface="PT Sans" panose="020B0503020203020204" pitchFamily="34" charset="-52"/>
                <a:ea typeface="PT Sans" panose="020B0503020203020204" pitchFamily="34" charset="-52"/>
              </a:rPr>
              <a:t>. Международное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a:t>
            </a:r>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7</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Зооволонтерство</a:t>
            </a:r>
            <a:r>
              <a:rPr lang="ru-RU" sz="1400" dirty="0">
                <a:latin typeface="PT Sans" panose="020B0503020203020204" pitchFamily="34" charset="-52"/>
                <a:ea typeface="PT Sans" panose="020B0503020203020204" pitchFamily="34" charset="-52"/>
              </a:rPr>
              <a:t> (Школа добровольчества «С добрым сердцем»).</a:t>
            </a:r>
          </a:p>
          <a:p>
            <a:pPr algn="just"/>
            <a:r>
              <a:rPr lang="ru-RU" sz="1400" dirty="0" smtClean="0">
                <a:latin typeface="PT Sans" panose="020B0503020203020204" pitchFamily="34" charset="-52"/>
                <a:ea typeface="PT Sans" panose="020B0503020203020204" pitchFamily="34" charset="-52"/>
              </a:rPr>
              <a:t>8</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в сфере здоровья </a:t>
            </a:r>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9</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Медиаволонтерство</a:t>
            </a:r>
            <a:r>
              <a:rPr lang="ru-RU" sz="1400" dirty="0">
                <a:latin typeface="PT Sans" panose="020B0503020203020204" pitchFamily="34" charset="-52"/>
                <a:ea typeface="PT Sans" panose="020B0503020203020204" pitchFamily="34" charset="-52"/>
              </a:rPr>
              <a:t> (Студенческая медиа-лаборатория и Школа риторики «Гармонии»).</a:t>
            </a:r>
          </a:p>
          <a:p>
            <a:pPr algn="just"/>
            <a:r>
              <a:rPr lang="ru-RU" sz="1400" dirty="0" smtClean="0">
                <a:latin typeface="PT Sans" panose="020B0503020203020204" pitchFamily="34" charset="-52"/>
                <a:ea typeface="PT Sans" panose="020B0503020203020204" pitchFamily="34" charset="-52"/>
              </a:rPr>
              <a:t>10</a:t>
            </a:r>
            <a:r>
              <a:rPr lang="ru-RU" sz="1400" dirty="0">
                <a:latin typeface="PT Sans" panose="020B0503020203020204" pitchFamily="34" charset="-52"/>
                <a:ea typeface="PT Sans" panose="020B0503020203020204" pitchFamily="34" charset="-52"/>
              </a:rPr>
              <a:t>. Интеллектуальное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a:t>
            </a:r>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11</a:t>
            </a:r>
            <a:r>
              <a:rPr lang="ru-RU" sz="1400" dirty="0">
                <a:latin typeface="PT Sans" panose="020B0503020203020204" pitchFamily="34" charset="-52"/>
                <a:ea typeface="PT Sans" panose="020B0503020203020204" pitchFamily="34" charset="-52"/>
              </a:rPr>
              <a:t>. Корпоративное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Эндаумент</a:t>
            </a:r>
            <a:r>
              <a:rPr lang="ru-RU" sz="1400" dirty="0">
                <a:latin typeface="PT Sans" panose="020B0503020203020204" pitchFamily="34" charset="-52"/>
                <a:ea typeface="PT Sans" panose="020B0503020203020204" pitchFamily="34" charset="-52"/>
              </a:rPr>
              <a:t>-фонд СПбПУ).</a:t>
            </a:r>
          </a:p>
          <a:p>
            <a:pPr algn="just"/>
            <a:r>
              <a:rPr lang="ru-RU" sz="1400" dirty="0" smtClean="0">
                <a:latin typeface="PT Sans" panose="020B0503020203020204" pitchFamily="34" charset="-52"/>
                <a:ea typeface="PT Sans" panose="020B0503020203020204" pitchFamily="34" charset="-52"/>
              </a:rPr>
              <a:t>12</a:t>
            </a:r>
            <a:r>
              <a:rPr lang="ru-RU" sz="1400" dirty="0">
                <a:latin typeface="PT Sans" panose="020B0503020203020204" pitchFamily="34" charset="-52"/>
                <a:ea typeface="PT Sans" panose="020B0503020203020204" pitchFamily="34" charset="-52"/>
              </a:rPr>
              <a:t>. Организационное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a:t>
            </a:r>
          </a:p>
          <a:p>
            <a:pPr algn="just"/>
            <a:r>
              <a:rPr lang="ru-RU" sz="1400" dirty="0" smtClean="0">
                <a:latin typeface="PT Sans" panose="020B0503020203020204" pitchFamily="34" charset="-52"/>
                <a:ea typeface="PT Sans" panose="020B0503020203020204" pitchFamily="34" charset="-52"/>
              </a:rPr>
              <a:t>13</a:t>
            </a:r>
            <a:r>
              <a:rPr lang="ru-RU" sz="1400" dirty="0">
                <a:latin typeface="PT Sans" panose="020B0503020203020204" pitchFamily="34" charset="-52"/>
                <a:ea typeface="PT Sans" panose="020B0503020203020204" pitchFamily="34" charset="-52"/>
              </a:rPr>
              <a:t>. Социально-образовательное направление </a:t>
            </a:r>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14</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Волонтерство</a:t>
            </a:r>
            <a:r>
              <a:rPr lang="ru-RU" sz="1400" dirty="0">
                <a:latin typeface="PT Sans" panose="020B0503020203020204" pitchFamily="34" charset="-52"/>
                <a:ea typeface="PT Sans" panose="020B0503020203020204" pitchFamily="34" charset="-52"/>
              </a:rPr>
              <a:t> в сфере ЧС (Школа безопасности «Гармонии»).</a:t>
            </a:r>
          </a:p>
          <a:p>
            <a:pPr algn="just"/>
            <a:r>
              <a:rPr lang="ru-RU" sz="1400" dirty="0" smtClean="0">
                <a:latin typeface="PT Sans" panose="020B0503020203020204" pitchFamily="34" charset="-52"/>
                <a:ea typeface="PT Sans" panose="020B0503020203020204" pitchFamily="34" charset="-52"/>
              </a:rPr>
              <a:t>15</a:t>
            </a:r>
            <a:r>
              <a:rPr lang="ru-RU" sz="1400" dirty="0">
                <a:latin typeface="PT Sans" panose="020B0503020203020204" pitchFamily="34" charset="-52"/>
                <a:ea typeface="PT Sans" panose="020B0503020203020204" pitchFamily="34" charset="-52"/>
              </a:rPr>
              <a:t>. Культурно-образовательное </a:t>
            </a:r>
            <a:r>
              <a:rPr lang="ru-RU" sz="1400" dirty="0" err="1" smtClean="0">
                <a:latin typeface="PT Sans" panose="020B0503020203020204" pitchFamily="34" charset="-52"/>
                <a:ea typeface="PT Sans" panose="020B0503020203020204" pitchFamily="34" charset="-52"/>
              </a:rPr>
              <a:t>волонтерство</a:t>
            </a:r>
            <a:endParaRPr lang="ru-RU" sz="1400" dirty="0">
              <a:latin typeface="PT Sans" panose="020B0503020203020204" pitchFamily="34" charset="-52"/>
              <a:ea typeface="PT Sans" panose="020B0503020203020204" pitchFamily="34" charset="-52"/>
            </a:endParaRPr>
          </a:p>
        </p:txBody>
      </p:sp>
      <p:sp>
        <p:nvSpPr>
          <p:cNvPr id="6" name="Прямоугольник 5"/>
          <p:cNvSpPr/>
          <p:nvPr/>
        </p:nvSpPr>
        <p:spPr>
          <a:xfrm>
            <a:off x="519952" y="6611779"/>
            <a:ext cx="7560083" cy="246221"/>
          </a:xfrm>
          <a:prstGeom prst="rect">
            <a:avLst/>
          </a:prstGeom>
        </p:spPr>
        <p:txBody>
          <a:bodyPr wrap="none">
            <a:spAutoFit/>
          </a:bodyPr>
          <a:lstStyle/>
          <a:p>
            <a:r>
              <a:rPr lang="ru-RU" sz="1000" dirty="0">
                <a:latin typeface="PT Sans" panose="020B0503020203020204" pitchFamily="34" charset="-52"/>
                <a:ea typeface="PT Sans" panose="020B0503020203020204" pitchFamily="34" charset="-52"/>
              </a:rPr>
              <a:t>Источник: </a:t>
            </a:r>
            <a:r>
              <a:rPr lang="en-US" sz="1000" dirty="0">
                <a:latin typeface="PT Sans" panose="020B0503020203020204" pitchFamily="34" charset="-52"/>
                <a:ea typeface="PT Sans" panose="020B0503020203020204" pitchFamily="34" charset="-52"/>
                <a:hlinkClick r:id="rId3"/>
              </a:rPr>
              <a:t>https://www.spbstu.ru/media/news/studencheskaya_zhizn/volonterstvo-v-politekhe-nabiraet-oboroty/?</a:t>
            </a:r>
            <a:r>
              <a:rPr lang="en-US" sz="1000" dirty="0" smtClean="0">
                <a:latin typeface="PT Sans" panose="020B0503020203020204" pitchFamily="34" charset="-52"/>
                <a:ea typeface="PT Sans" panose="020B0503020203020204" pitchFamily="34" charset="-52"/>
                <a:hlinkClick r:id="rId3"/>
              </a:rPr>
              <a:t>sphrase_id=2205385</a:t>
            </a:r>
            <a:r>
              <a:rPr lang="ru-RU" sz="1000" dirty="0" smtClean="0">
                <a:latin typeface="PT Sans" panose="020B0503020203020204" pitchFamily="34" charset="-52"/>
                <a:ea typeface="PT Sans" panose="020B0503020203020204" pitchFamily="34" charset="-52"/>
              </a:rPr>
              <a:t> </a:t>
            </a:r>
            <a:endParaRPr lang="ru-RU" sz="1000" dirty="0"/>
          </a:p>
        </p:txBody>
      </p:sp>
      <p:pic>
        <p:nvPicPr>
          <p:cNvPr id="1026" name="Picture 2" descr="https://www.spbstu.ru/upload/medialibrary/9fd/1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5902" y="1042113"/>
            <a:ext cx="3421683" cy="22811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pbstu.ru/upload/medialibrary/6b8/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5902" y="3581796"/>
            <a:ext cx="3421683" cy="228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6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19952" y="423382"/>
            <a:ext cx="10004611" cy="313932"/>
          </a:xfrm>
          <a:prstGeom prst="rect">
            <a:avLst/>
          </a:prstGeom>
        </p:spPr>
        <p:txBody>
          <a:bodyPr>
            <a:noAutofit/>
          </a:bodyPr>
          <a:lstStyle/>
          <a:p>
            <a:pPr algn="just">
              <a:lnSpc>
                <a:spcPct val="90000"/>
              </a:lnSpc>
              <a:spcBef>
                <a:spcPct val="0"/>
              </a:spcBef>
            </a:pPr>
            <a:r>
              <a:rPr lang="ru-RU" sz="2000" b="1" dirty="0">
                <a:solidFill>
                  <a:srgbClr val="196400"/>
                </a:solidFill>
                <a:latin typeface="PT Sans" panose="020B0503020203020204" pitchFamily="34" charset="-52"/>
                <a:ea typeface="PT Sans" panose="020B0503020203020204" pitchFamily="34" charset="-52"/>
                <a:cs typeface="+mj-cs"/>
              </a:rPr>
              <a:t>Законопроект студентов Гуманитарного института передадут в Госдуму</a:t>
            </a:r>
          </a:p>
        </p:txBody>
      </p:sp>
      <p:sp>
        <p:nvSpPr>
          <p:cNvPr id="5" name="TextBox 4"/>
          <p:cNvSpPr txBox="1"/>
          <p:nvPr/>
        </p:nvSpPr>
        <p:spPr>
          <a:xfrm>
            <a:off x="9838592" y="2387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Политех</a:t>
            </a:r>
            <a:endParaRPr lang="ru-RU" b="1" dirty="0">
              <a:solidFill>
                <a:schemeClr val="accent6">
                  <a:lumMod val="60000"/>
                  <a:lumOff val="40000"/>
                </a:schemeClr>
              </a:solidFill>
            </a:endParaRPr>
          </a:p>
        </p:txBody>
      </p:sp>
      <p:pic>
        <p:nvPicPr>
          <p:cNvPr id="2050" name="Picture 2" descr="https://hum.spbstu.ru/userfiles/images/Yy_RpshGAV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8464" y="982940"/>
            <a:ext cx="4005886" cy="27636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83073" y="921980"/>
            <a:ext cx="6966698" cy="4185761"/>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Студенты 1 курса магистратуры </a:t>
            </a:r>
            <a:r>
              <a:rPr lang="ru-RU" sz="1400" dirty="0" err="1">
                <a:latin typeface="PT Sans" panose="020B0503020203020204" pitchFamily="34" charset="-52"/>
                <a:ea typeface="PT Sans" panose="020B0503020203020204" pitchFamily="34" charset="-52"/>
              </a:rPr>
              <a:t>ВШЮиСТЭ</a:t>
            </a:r>
            <a:r>
              <a:rPr lang="ru-RU" sz="1400" dirty="0">
                <a:latin typeface="PT Sans" panose="020B0503020203020204" pitchFamily="34" charset="-52"/>
                <a:ea typeface="PT Sans" panose="020B0503020203020204" pitchFamily="34" charset="-52"/>
              </a:rPr>
              <a:t> Константин Голубенко и Полина Фоменко стали победителями XVI Всероссийского конкурса молодежи образовательных и научных организаций «Моя законотворческая инициатива» с законопроектом, направленным на модернизацию законодательства в сфере трансграничного передвижения детей</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 результате защиты законопроекта перед экспертным советом конкурса и обсуждения предложенных в конкурсной работе изменений национального законодательства на молодежном форуме Константин Голубенко и Полина Фоменко были награждены Дипломами I степени и знаками отличия «Депутатский резерв». Текст законопроекта был направлен в Государственную думу</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Конкурс «Моя законотворческая инициатива» - это мероприятие для активных граждан в возрасте от 14 до 30 лет, которые стремятся к законотворческой деятельности. Конкурс состоит из двух туров: 1 тур - Всероссийский заочный конкурс, лауреаты которого приглашаются к участию во 2 туре - Всероссийском очном конкурсе в формате молодежного форума. Конкурс проводится национальной системой «</a:t>
            </a:r>
            <a:r>
              <a:rPr lang="ru-RU" sz="1400" dirty="0" err="1">
                <a:latin typeface="PT Sans" panose="020B0503020203020204" pitchFamily="34" charset="-52"/>
                <a:ea typeface="PT Sans" panose="020B0503020203020204" pitchFamily="34" charset="-52"/>
              </a:rPr>
              <a:t>Интергация</a:t>
            </a:r>
            <a:r>
              <a:rPr lang="ru-RU" sz="1400" dirty="0">
                <a:latin typeface="PT Sans" panose="020B0503020203020204" pitchFamily="34" charset="-52"/>
                <a:ea typeface="PT Sans" panose="020B0503020203020204" pitchFamily="34" charset="-52"/>
              </a:rPr>
              <a:t>» при поддержке Государственной думы РФ.</a:t>
            </a:r>
          </a:p>
          <a:p>
            <a:pPr algn="just"/>
            <a:endParaRPr lang="ru-RU" sz="1400" dirty="0">
              <a:latin typeface="PT Sans" panose="020B0503020203020204" pitchFamily="34" charset="-52"/>
              <a:ea typeface="PT Sans" panose="020B0503020203020204" pitchFamily="34" charset="-52"/>
            </a:endParaRPr>
          </a:p>
        </p:txBody>
      </p:sp>
      <p:sp>
        <p:nvSpPr>
          <p:cNvPr id="8" name="Прямоугольник 7"/>
          <p:cNvSpPr/>
          <p:nvPr/>
        </p:nvSpPr>
        <p:spPr>
          <a:xfrm>
            <a:off x="519952" y="6304002"/>
            <a:ext cx="11424398" cy="400110"/>
          </a:xfrm>
          <a:prstGeom prst="rect">
            <a:avLst/>
          </a:prstGeom>
        </p:spPr>
        <p:txBody>
          <a:bodyPr wrap="square">
            <a:spAutoFit/>
          </a:bodyPr>
          <a:lstStyle/>
          <a:p>
            <a:r>
              <a:rPr lang="ru-RU" sz="1000" dirty="0" smtClean="0">
                <a:latin typeface="PT Sans" panose="020B0503020203020204" pitchFamily="34" charset="-52"/>
                <a:ea typeface="PT Sans" panose="020B0503020203020204" pitchFamily="34" charset="-52"/>
              </a:rPr>
              <a:t>Источник: </a:t>
            </a:r>
            <a:r>
              <a:rPr lang="ru-RU" sz="1000" dirty="0" smtClean="0">
                <a:latin typeface="PT Sans" panose="020B0503020203020204" pitchFamily="34" charset="-52"/>
                <a:ea typeface="PT Sans" panose="020B0503020203020204" pitchFamily="34" charset="-52"/>
                <a:hlinkClick r:id="rId3"/>
              </a:rPr>
              <a:t>https</a:t>
            </a:r>
            <a:r>
              <a:rPr lang="ru-RU" sz="1000" dirty="0">
                <a:latin typeface="PT Sans" panose="020B0503020203020204" pitchFamily="34" charset="-52"/>
                <a:ea typeface="PT Sans" panose="020B0503020203020204" pitchFamily="34" charset="-52"/>
                <a:hlinkClick r:id="rId3"/>
              </a:rPr>
              <a:t>://hum.spbstu.ru/news/zakonoproekt_studentov_gumanitarnogo_instituta_peredadut_v_gosdumu</a:t>
            </a:r>
            <a:r>
              <a:rPr lang="ru-RU" sz="1000" dirty="0" smtClean="0">
                <a:latin typeface="PT Sans" panose="020B0503020203020204" pitchFamily="34" charset="-52"/>
                <a:ea typeface="PT Sans" panose="020B0503020203020204" pitchFamily="34" charset="-52"/>
                <a:hlinkClick r:id="rId3"/>
              </a:rPr>
              <a:t>/</a:t>
            </a:r>
            <a:endParaRPr lang="ru-RU" sz="1000" dirty="0" smtClean="0">
              <a:latin typeface="PT Sans" panose="020B0503020203020204" pitchFamily="34" charset="-52"/>
              <a:ea typeface="PT Sans" panose="020B0503020203020204" pitchFamily="34" charset="-52"/>
            </a:endParaRPr>
          </a:p>
          <a:p>
            <a:endParaRPr lang="ru-RU" sz="1000" dirty="0">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3982924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4" name="Прямоугольник 3"/>
          <p:cNvSpPr/>
          <p:nvPr/>
        </p:nvSpPr>
        <p:spPr>
          <a:xfrm>
            <a:off x="2732822" y="868235"/>
            <a:ext cx="9323294" cy="369332"/>
          </a:xfrm>
          <a:prstGeom prst="rect">
            <a:avLst/>
          </a:prstGeom>
        </p:spPr>
        <p:txBody>
          <a:bodyPr wrap="square">
            <a:spAutoFit/>
          </a:bodyPr>
          <a:lstStyle/>
          <a:p>
            <a:pPr algn="r"/>
            <a:r>
              <a:rPr lang="ru-RU" b="1" dirty="0">
                <a:solidFill>
                  <a:srgbClr val="196400"/>
                </a:solidFill>
                <a:latin typeface="PT Sans" panose="020B0503020203020204" pitchFamily="34" charset="-52"/>
                <a:ea typeface="PT Sans" panose="020B0503020203020204" pitchFamily="34" charset="-52"/>
                <a:cs typeface="+mj-cs"/>
              </a:rPr>
              <a:t>Стартовала программа акселератора «Студенческие сообщества </a:t>
            </a:r>
            <a:r>
              <a:rPr lang="ru-RU" b="1" dirty="0" err="1">
                <a:solidFill>
                  <a:srgbClr val="196400"/>
                </a:solidFill>
                <a:latin typeface="PT Sans" panose="020B0503020203020204" pitchFamily="34" charset="-52"/>
                <a:ea typeface="PT Sans" panose="020B0503020203020204" pitchFamily="34" charset="-52"/>
                <a:cs typeface="+mj-cs"/>
              </a:rPr>
              <a:t>Политеха</a:t>
            </a:r>
            <a:r>
              <a:rPr lang="ru-RU" b="1" dirty="0">
                <a:solidFill>
                  <a:srgbClr val="196400"/>
                </a:solidFill>
                <a:latin typeface="PT Sans" panose="020B0503020203020204" pitchFamily="34" charset="-52"/>
                <a:ea typeface="PT Sans" panose="020B0503020203020204" pitchFamily="34" charset="-52"/>
                <a:cs typeface="+mj-cs"/>
              </a:rPr>
              <a:t>»</a:t>
            </a:r>
          </a:p>
        </p:txBody>
      </p:sp>
      <p:pic>
        <p:nvPicPr>
          <p:cNvPr id="1026" name="Picture 2" descr="Программа акселератора направлена на формирование единого видения развития сообществ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344"/>
          <a:stretch/>
        </p:blipFill>
        <p:spPr bwMode="auto">
          <a:xfrm>
            <a:off x="7829550" y="4608258"/>
            <a:ext cx="4018084" cy="2131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оректор Максим Пашоликов приветствовал участников акселератор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53" r="26709"/>
          <a:stretch/>
        </p:blipFill>
        <p:spPr bwMode="auto">
          <a:xfrm>
            <a:off x="10142700" y="1688474"/>
            <a:ext cx="1913416" cy="246887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71502" y="1362804"/>
            <a:ext cx="9487086" cy="4185761"/>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В </a:t>
            </a:r>
            <a:r>
              <a:rPr lang="ru-RU" sz="1400" dirty="0" err="1" smtClean="0">
                <a:latin typeface="PT Sans" panose="020B0503020203020204" pitchFamily="34" charset="-52"/>
                <a:ea typeface="PT Sans" panose="020B0503020203020204" pitchFamily="34" charset="-52"/>
              </a:rPr>
              <a:t>Политехе</a:t>
            </a:r>
            <a:r>
              <a:rPr lang="ru-RU" sz="1400" dirty="0" smtClean="0">
                <a:latin typeface="PT Sans" panose="020B0503020203020204" pitchFamily="34" charset="-52"/>
                <a:ea typeface="PT Sans" panose="020B0503020203020204" pitchFamily="34" charset="-52"/>
              </a:rPr>
              <a:t> стартовала </a:t>
            </a:r>
            <a:r>
              <a:rPr lang="ru-RU" sz="1400" dirty="0">
                <a:latin typeface="PT Sans" panose="020B0503020203020204" pitchFamily="34" charset="-52"/>
                <a:ea typeface="PT Sans" panose="020B0503020203020204" pitchFamily="34" charset="-52"/>
              </a:rPr>
              <a:t>программа акселератора «Студенческие сообщества </a:t>
            </a:r>
            <a:r>
              <a:rPr lang="ru-RU" sz="1400" dirty="0" err="1">
                <a:latin typeface="PT Sans" panose="020B0503020203020204" pitchFamily="34" charset="-52"/>
                <a:ea typeface="PT Sans" panose="020B0503020203020204" pitchFamily="34" charset="-52"/>
              </a:rPr>
              <a:t>Политеха</a:t>
            </a:r>
            <a:r>
              <a:rPr lang="ru-RU" sz="1400" dirty="0">
                <a:latin typeface="PT Sans" panose="020B0503020203020204" pitchFamily="34" charset="-52"/>
                <a:ea typeface="PT Sans" panose="020B0503020203020204" pitchFamily="34" charset="-52"/>
              </a:rPr>
              <a:t>». Она состоит из двух </a:t>
            </a:r>
            <a:r>
              <a:rPr lang="ru-RU" sz="1400" dirty="0" smtClean="0">
                <a:latin typeface="PT Sans" panose="020B0503020203020204" pitchFamily="34" charset="-52"/>
                <a:ea typeface="PT Sans" panose="020B0503020203020204" pitchFamily="34" charset="-52"/>
              </a:rPr>
              <a:t>модулей и </a:t>
            </a:r>
            <a:r>
              <a:rPr lang="ru-RU" sz="1400" dirty="0">
                <a:latin typeface="PT Sans" panose="020B0503020203020204" pitchFamily="34" charset="-52"/>
                <a:ea typeface="PT Sans" panose="020B0503020203020204" pitchFamily="34" charset="-52"/>
              </a:rPr>
              <a:t>направлена на формирование единого видения развития сообществ. Организатором мероприятия выступила «Точка кипения – </a:t>
            </a:r>
            <a:r>
              <a:rPr lang="ru-RU" sz="1400" dirty="0" err="1">
                <a:latin typeface="PT Sans" panose="020B0503020203020204" pitchFamily="34" charset="-52"/>
                <a:ea typeface="PT Sans" panose="020B0503020203020204" pitchFamily="34" charset="-52"/>
              </a:rPr>
              <a:t>Политех</a:t>
            </a:r>
            <a:r>
              <a:rPr lang="ru-RU" sz="1400" dirty="0">
                <a:latin typeface="PT Sans" panose="020B0503020203020204" pitchFamily="34" charset="-52"/>
                <a:ea typeface="PT Sans" panose="020B0503020203020204" pitchFamily="34" charset="-52"/>
              </a:rPr>
              <a:t>» совместно с Центром проектной деятельности молодежи СПбПУ, научной лабораторией «Стратегическое развитие рынков инжиниринга» Центра НТИ СПбПУ и при поддержке проректора по информационной и социальной работе СПбПУ Максима ПАШОЛИКОВА</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Во время мероприятия участники групповой работы презентовали свои сообщества, назвали цели и ожидания от проекта. Так, представитель студенческого инженерного общества (СИО) “BEST </a:t>
            </a:r>
            <a:r>
              <a:rPr lang="ru-RU" sz="1400" dirty="0" err="1">
                <a:latin typeface="PT Sans" panose="020B0503020203020204" pitchFamily="34" charset="-52"/>
                <a:ea typeface="PT Sans" panose="020B0503020203020204" pitchFamily="34" charset="-52"/>
              </a:rPr>
              <a:t>Saint</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Petersburg</a:t>
            </a:r>
            <a:r>
              <a:rPr lang="ru-RU" sz="1400" dirty="0">
                <a:latin typeface="PT Sans" panose="020B0503020203020204" pitchFamily="34" charset="-52"/>
                <a:ea typeface="PT Sans" panose="020B0503020203020204" pitchFamily="34" charset="-52"/>
              </a:rPr>
              <a:t>”, занимающегося организацией и проведением мероприятий как на региональном, так и на международном уровне, оценил возможность обучения стратегическому планированию и его дальнейшее применение в развитии сообщества.</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Дальше участников программы акселератора «Студенческие сообщества </a:t>
            </a:r>
            <a:r>
              <a:rPr lang="ru-RU" sz="1400" dirty="0" err="1">
                <a:latin typeface="PT Sans" panose="020B0503020203020204" pitchFamily="34" charset="-52"/>
                <a:ea typeface="PT Sans" panose="020B0503020203020204" pitchFamily="34" charset="-52"/>
              </a:rPr>
              <a:t>Политеха</a:t>
            </a:r>
            <a:r>
              <a:rPr lang="ru-RU" sz="1400" dirty="0">
                <a:latin typeface="PT Sans" panose="020B0503020203020204" pitchFamily="34" charset="-52"/>
                <a:ea typeface="PT Sans" panose="020B0503020203020204" pitchFamily="34" charset="-52"/>
              </a:rPr>
              <a:t>» ждут новые модули, включающие пленарные мероприятия, методологические консультации и учебную фильмографию. Интенсивная работа в командах и взаимодействие с модераторами позволят участникам верифицировать перспективы сообщества через обратную связь, освоить необходимый инструментарий для формирования ядра в сообществе и в конечном итоге сформировать единое видение развития своих сообществ.</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endParaRPr lang="ru-RU" sz="1400" dirty="0" smtClean="0">
              <a:latin typeface="PT Sans" panose="020B0503020203020204" pitchFamily="34" charset="-52"/>
              <a:ea typeface="PT Sans" panose="020B0503020203020204" pitchFamily="34" charset="-52"/>
            </a:endParaRPr>
          </a:p>
          <a:p>
            <a:pPr algn="just"/>
            <a:endParaRPr lang="ru-RU" sz="1400" dirty="0" smtClean="0">
              <a:latin typeface="PT Sans" panose="020B0503020203020204" pitchFamily="34" charset="-52"/>
              <a:ea typeface="PT Sans" panose="020B0503020203020204" pitchFamily="34" charset="-52"/>
            </a:endParaRPr>
          </a:p>
        </p:txBody>
      </p:sp>
      <p:sp>
        <p:nvSpPr>
          <p:cNvPr id="10" name="Прямоугольник 9"/>
          <p:cNvSpPr/>
          <p:nvPr/>
        </p:nvSpPr>
        <p:spPr>
          <a:xfrm>
            <a:off x="571502" y="6325142"/>
            <a:ext cx="7258048" cy="415498"/>
          </a:xfrm>
          <a:prstGeom prst="rect">
            <a:avLst/>
          </a:prstGeom>
        </p:spPr>
        <p:txBody>
          <a:bodyPr wrap="square">
            <a:spAutoFit/>
          </a:bodyPr>
          <a:lstStyle/>
          <a:p>
            <a:r>
              <a:rPr lang="ru-RU" sz="1050" dirty="0">
                <a:latin typeface="PT Sans" panose="020B0503020203020204" pitchFamily="34" charset="-52"/>
                <a:ea typeface="PT Sans" panose="020B0503020203020204" pitchFamily="34" charset="-52"/>
              </a:rPr>
              <a:t>Источник: </a:t>
            </a:r>
            <a:r>
              <a:rPr lang="en-US" sz="1050" dirty="0">
                <a:latin typeface="PT Sans" panose="020B0503020203020204" pitchFamily="34" charset="-52"/>
                <a:ea typeface="PT Sans" panose="020B0503020203020204" pitchFamily="34" charset="-52"/>
                <a:hlinkClick r:id="rId4"/>
              </a:rPr>
              <a:t>https://www.spbstu.ru/media/news/studencheskaya_zhizn/program-accelerator-student-communities-polytech/?</a:t>
            </a:r>
            <a:r>
              <a:rPr lang="en-US" sz="1050" dirty="0" smtClean="0">
                <a:latin typeface="PT Sans" panose="020B0503020203020204" pitchFamily="34" charset="-52"/>
                <a:ea typeface="PT Sans" panose="020B0503020203020204" pitchFamily="34" charset="-52"/>
                <a:hlinkClick r:id="rId4"/>
              </a:rPr>
              <a:t>sphrase_id=2198418</a:t>
            </a:r>
            <a:r>
              <a:rPr lang="ru-RU" sz="1050" dirty="0" smtClean="0">
                <a:latin typeface="PT Sans" panose="020B0503020203020204" pitchFamily="34" charset="-52"/>
                <a:ea typeface="PT Sans" panose="020B0503020203020204" pitchFamily="34" charset="-52"/>
              </a:rPr>
              <a:t> </a:t>
            </a:r>
            <a:endParaRPr lang="ru-RU" sz="1050" dirty="0"/>
          </a:p>
        </p:txBody>
      </p:sp>
    </p:spTree>
    <p:extLst>
      <p:ext uri="{BB962C8B-B14F-4D97-AF65-F5344CB8AC3E}">
        <p14:creationId xmlns:p14="http://schemas.microsoft.com/office/powerpoint/2010/main" val="118564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4" name="Прямоугольник 3"/>
          <p:cNvSpPr/>
          <p:nvPr/>
        </p:nvSpPr>
        <p:spPr>
          <a:xfrm>
            <a:off x="519952" y="423382"/>
            <a:ext cx="10004611" cy="313932"/>
          </a:xfrm>
          <a:prstGeom prst="rect">
            <a:avLst/>
          </a:prstGeom>
        </p:spPr>
        <p:txBody>
          <a:bodyPr>
            <a:noAutofit/>
          </a:bodyPr>
          <a:lstStyle/>
          <a:p>
            <a:pPr algn="just">
              <a:lnSpc>
                <a:spcPct val="90000"/>
              </a:lnSpc>
              <a:spcBef>
                <a:spcPct val="0"/>
              </a:spcBef>
            </a:pPr>
            <a:r>
              <a:rPr lang="ru-RU" sz="2000" b="1" dirty="0">
                <a:solidFill>
                  <a:srgbClr val="196400"/>
                </a:solidFill>
                <a:latin typeface="PT Sans" panose="020B0503020203020204" pitchFamily="34" charset="-52"/>
                <a:ea typeface="PT Sans" panose="020B0503020203020204" pitchFamily="34" charset="-52"/>
                <a:cs typeface="+mj-cs"/>
              </a:rPr>
              <a:t>В Политехе учились освобождать заложников и обезвреживать террористов</a:t>
            </a:r>
          </a:p>
        </p:txBody>
      </p:sp>
      <p:pic>
        <p:nvPicPr>
          <p:cNvPr id="3076" name="Picture 4" descr="https://www.spbstu.ru/upload/media/images/news/2021-05-19/terr/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788" y="1045516"/>
            <a:ext cx="3973982" cy="26493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pbstu.ru/upload/media/images/news/2021-05-19/terr/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9356" y="3899196"/>
            <a:ext cx="3979234" cy="26528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spbstu.ru/upload/media/images/news/2021-05-19/terr/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836" y="2723379"/>
            <a:ext cx="5366499" cy="35776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9952" y="6457890"/>
            <a:ext cx="7353300" cy="400110"/>
          </a:xfrm>
          <a:prstGeom prst="rect">
            <a:avLst/>
          </a:prstGeom>
        </p:spPr>
        <p:txBody>
          <a:bodyPr wrap="square">
            <a:spAutoFit/>
          </a:bodyPr>
          <a:lstStyle/>
          <a:p>
            <a:r>
              <a:rPr lang="ru-RU" sz="1000" dirty="0" smtClean="0">
                <a:latin typeface="PT Sans" panose="020B0503020203020204" pitchFamily="34" charset="-52"/>
                <a:ea typeface="PT Sans" panose="020B0503020203020204" pitchFamily="34" charset="-52"/>
              </a:rPr>
              <a:t>Источник: </a:t>
            </a:r>
            <a:r>
              <a:rPr lang="ru-RU" sz="1000" dirty="0" smtClean="0">
                <a:latin typeface="PT Sans" panose="020B0503020203020204" pitchFamily="34" charset="-52"/>
                <a:ea typeface="PT Sans" panose="020B0503020203020204" pitchFamily="34" charset="-52"/>
                <a:hlinkClick r:id="rId5"/>
              </a:rPr>
              <a:t>https</a:t>
            </a:r>
            <a:r>
              <a:rPr lang="ru-RU" sz="1000" dirty="0">
                <a:latin typeface="PT Sans" panose="020B0503020203020204" pitchFamily="34" charset="-52"/>
                <a:ea typeface="PT Sans" panose="020B0503020203020204" pitchFamily="34" charset="-52"/>
                <a:hlinkClick r:id="rId5"/>
              </a:rPr>
              <a:t>://www.spbstu.ru/media/news/studencheskaya_zhizn/v-politekhe-uchilis-osvobozhdat-zalozhnikov-i-obezvrezhivat-terroristov</a:t>
            </a:r>
            <a:r>
              <a:rPr lang="ru-RU" sz="1000" dirty="0" smtClean="0">
                <a:latin typeface="PT Sans" panose="020B0503020203020204" pitchFamily="34" charset="-52"/>
                <a:ea typeface="PT Sans" panose="020B0503020203020204" pitchFamily="34" charset="-52"/>
                <a:hlinkClick r:id="rId5"/>
              </a:rPr>
              <a:t>/</a:t>
            </a:r>
            <a:r>
              <a:rPr lang="ru-RU" sz="1000" dirty="0" smtClean="0">
                <a:latin typeface="PT Sans" panose="020B0503020203020204" pitchFamily="34" charset="-52"/>
                <a:ea typeface="PT Sans" panose="020B0503020203020204" pitchFamily="34" charset="-52"/>
              </a:rPr>
              <a:t>  </a:t>
            </a:r>
            <a:endParaRPr lang="ru-RU" sz="1000" dirty="0">
              <a:latin typeface="PT Sans" panose="020B0503020203020204" pitchFamily="34" charset="-52"/>
              <a:ea typeface="PT Sans" panose="020B0503020203020204" pitchFamily="34" charset="-52"/>
            </a:endParaRPr>
          </a:p>
        </p:txBody>
      </p:sp>
      <p:sp>
        <p:nvSpPr>
          <p:cNvPr id="3" name="Прямоугольник 2"/>
          <p:cNvSpPr/>
          <p:nvPr/>
        </p:nvSpPr>
        <p:spPr>
          <a:xfrm>
            <a:off x="519952" y="984556"/>
            <a:ext cx="7353300" cy="1815882"/>
          </a:xfrm>
          <a:prstGeom prst="rect">
            <a:avLst/>
          </a:prstGeom>
        </p:spPr>
        <p:txBody>
          <a:bodyPr wrap="square">
            <a:spAutoFit/>
          </a:bodyPr>
          <a:lstStyle/>
          <a:p>
            <a:pPr algn="just"/>
            <a:r>
              <a:rPr lang="ru-RU" sz="1400" dirty="0" smtClean="0">
                <a:latin typeface="PT Sans" panose="020B0503020203020204" pitchFamily="34" charset="-52"/>
                <a:ea typeface="PT Sans" panose="020B0503020203020204" pitchFamily="34" charset="-52"/>
              </a:rPr>
              <a:t>В </a:t>
            </a:r>
            <a:r>
              <a:rPr lang="ru-RU" sz="1400" dirty="0">
                <a:latin typeface="PT Sans" panose="020B0503020203020204" pitchFamily="34" charset="-52"/>
                <a:ea typeface="PT Sans" panose="020B0503020203020204" pitchFamily="34" charset="-52"/>
              </a:rPr>
              <a:t>Политехе проверки готовности университета к отражению возможных террористических атак проводятся регулярно. Главное в этих мероприятиях — отработать до мелочей алгоритм взаимодействия руководства университета, служб безопасности, нештатных формирований гражданской обороны вуза и силовых структур города, чтобы не допустить трагедии Политех готовился к комплексным учениям «Сфера-2021» задолго до теракта в казанской школе, и случившаяся там беда только подтвердила необходимость и важность этих мероприятий</a:t>
            </a:r>
            <a:r>
              <a:rPr lang="ru-RU" sz="1400" dirty="0" smtClean="0">
                <a:latin typeface="PT Sans" panose="020B0503020203020204" pitchFamily="34" charset="-52"/>
                <a:ea typeface="PT Sans" panose="020B0503020203020204" pitchFamily="34" charset="-52"/>
              </a:rPr>
              <a:t>. </a:t>
            </a:r>
          </a:p>
          <a:p>
            <a:pPr algn="just"/>
            <a:endParaRPr lang="ru-RU" sz="1400" dirty="0">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63392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a:off x="9838592" y="17590"/>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Политех</a:t>
            </a:r>
            <a:endParaRPr lang="ru-RU" b="1" dirty="0">
              <a:solidFill>
                <a:schemeClr val="accent6">
                  <a:lumMod val="60000"/>
                  <a:lumOff val="40000"/>
                </a:schemeClr>
              </a:solidFill>
            </a:endParaRPr>
          </a:p>
        </p:txBody>
      </p:sp>
      <p:sp>
        <p:nvSpPr>
          <p:cNvPr id="4" name="Прямоугольник 3"/>
          <p:cNvSpPr/>
          <p:nvPr/>
        </p:nvSpPr>
        <p:spPr>
          <a:xfrm>
            <a:off x="785960" y="423382"/>
            <a:ext cx="10004611" cy="313932"/>
          </a:xfrm>
          <a:prstGeom prst="rect">
            <a:avLst/>
          </a:prstGeom>
        </p:spPr>
        <p:txBody>
          <a:bodyPr>
            <a:noAutofit/>
          </a:bodyPr>
          <a:lstStyle/>
          <a:p>
            <a:pPr algn="just">
              <a:lnSpc>
                <a:spcPct val="90000"/>
              </a:lnSpc>
              <a:spcBef>
                <a:spcPct val="0"/>
              </a:spcBef>
            </a:pPr>
            <a:r>
              <a:rPr lang="ru-RU" sz="2000" b="1" dirty="0">
                <a:solidFill>
                  <a:srgbClr val="196400"/>
                </a:solidFill>
                <a:latin typeface="PT Sans" panose="020B0503020203020204" pitchFamily="34" charset="-52"/>
                <a:ea typeface="PT Sans" panose="020B0503020203020204" pitchFamily="34" charset="-52"/>
                <a:cs typeface="+mj-cs"/>
              </a:rPr>
              <a:t>Уроки Нюрнбергского процесса обсудили историки СПбПУ на конференции в Музее обороны и блокады Ленинграда</a:t>
            </a:r>
          </a:p>
        </p:txBody>
      </p:sp>
      <p:pic>
        <p:nvPicPr>
          <p:cNvPr id="4098" name="Picture 2" descr="https://www.spbstu.ru/upload/media/images/news/2021-09-29/yroki/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894" y="1068905"/>
            <a:ext cx="4037293" cy="26904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03288" y="1164122"/>
            <a:ext cx="6781801" cy="5262979"/>
          </a:xfrm>
          <a:prstGeom prst="rect">
            <a:avLst/>
          </a:prstGeom>
        </p:spPr>
        <p:txBody>
          <a:bodyPr wrap="square">
            <a:spAutoFit/>
          </a:bodyPr>
          <a:lstStyle/>
          <a:p>
            <a:pPr algn="just"/>
            <a:r>
              <a:rPr lang="ru-RU" sz="1400" dirty="0" smtClean="0">
                <a:latin typeface="PT Sans" panose="020B0503020203020204" pitchFamily="34" charset="-52"/>
                <a:ea typeface="PT Sans" panose="020B0503020203020204" pitchFamily="34" charset="-52"/>
              </a:rPr>
              <a:t>Ученые от СПбПУ ,заведующий </a:t>
            </a:r>
            <a:r>
              <a:rPr lang="ru-RU" sz="1400" dirty="0">
                <a:latin typeface="PT Sans" panose="020B0503020203020204" pitchFamily="34" charset="-52"/>
                <a:ea typeface="PT Sans" panose="020B0503020203020204" pitchFamily="34" charset="-52"/>
              </a:rPr>
              <a:t>кафедрой общественных наук (КОН ГИ), д.и.н., профессор С.В. КУЛИК (доклад на тему «Партизанские суды как предшественники Нюрнбергского процесса»); профессор КОН ГИ, д.и.н. Б.Н. КОВАЛЕВ («Союзники нацистской Германии в блокаде Ленинграда: наказанные ненаказанные и награжденные»)  и профессор КОН ГИ, д.и.н. А.А. МИХАЙЛОВ («Преступления против Ленинграда и ленинградцев в материалах Нюрнбергского процесса</a:t>
            </a:r>
            <a:r>
              <a:rPr lang="ru-RU" sz="1400" dirty="0" smtClean="0">
                <a:latin typeface="PT Sans" panose="020B0503020203020204" pitchFamily="34" charset="-52"/>
                <a:ea typeface="PT Sans" panose="020B0503020203020204" pitchFamily="34" charset="-52"/>
              </a:rPr>
              <a:t>») выступили с докладами на конференции </a:t>
            </a:r>
            <a:r>
              <a:rPr lang="ru-RU" sz="1400" dirty="0">
                <a:latin typeface="PT Sans" panose="020B0503020203020204" pitchFamily="34" charset="-52"/>
                <a:ea typeface="PT Sans" panose="020B0503020203020204" pitchFamily="34" charset="-52"/>
              </a:rPr>
              <a:t>«Нюрнбергский процесс. Судьба и роль блокадного Ленинграда</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Мероприятие приурочили к 75-летию завершения суда над нацистскими преступниками – бывшими руководителями Третьего рейха</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Программа конференции включала панельные дискуссии, пленарные и рабочие заседания, на которых обсуждалась актуальность уроков и итогов мировых общественно-политических процессов в рамках Нюрнбергского трибунала, блокада Ленинграда в материалах процесса, а также важность судебного процесса в сохранении исторической правды о преступлениях нацистов</a:t>
            </a:r>
            <a:r>
              <a:rPr lang="ru-RU" sz="1400" dirty="0" smtClean="0">
                <a:latin typeface="PT Sans" panose="020B0503020203020204" pitchFamily="34" charset="-52"/>
                <a:ea typeface="PT Sans" panose="020B0503020203020204" pitchFamily="34" charset="-52"/>
              </a:rPr>
              <a:t>.</a:t>
            </a:r>
          </a:p>
          <a:p>
            <a:pPr algn="just"/>
            <a:endParaRPr lang="ru-RU"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Организатором конференции выступили Государственный мемориальный музей обороны Ленинграда при поддержке Правительства Санкт-Петербурга, Комитета по культуре Санкт-Петербурга, главного управления Министерства юстиции Российской Федерации по Санкт-Петербургу и Информационного центра ООН в России.</a:t>
            </a:r>
          </a:p>
          <a:p>
            <a:pPr algn="just"/>
            <a:endParaRPr lang="ru-RU" sz="1400" dirty="0">
              <a:latin typeface="PT Sans" panose="020B0503020203020204" pitchFamily="34" charset="-52"/>
              <a:ea typeface="PT Sans" panose="020B0503020203020204" pitchFamily="34" charset="-52"/>
            </a:endParaRPr>
          </a:p>
        </p:txBody>
      </p:sp>
      <p:pic>
        <p:nvPicPr>
          <p:cNvPr id="4100" name="Picture 4" descr="https://www.spbstu.ru/upload/media/images/news/2021-09-29/yrok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893" y="3869965"/>
            <a:ext cx="4037294" cy="26915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9951" y="6324007"/>
            <a:ext cx="6096000" cy="400110"/>
          </a:xfrm>
          <a:prstGeom prst="rect">
            <a:avLst/>
          </a:prstGeom>
        </p:spPr>
        <p:txBody>
          <a:bodyPr>
            <a:spAutoFit/>
          </a:bodyPr>
          <a:lstStyle/>
          <a:p>
            <a:r>
              <a:rPr lang="ru-RU" sz="1000" dirty="0" smtClean="0">
                <a:latin typeface="PT Sans" panose="020B0503020203020204" pitchFamily="34" charset="-52"/>
                <a:ea typeface="PT Sans" panose="020B0503020203020204" pitchFamily="34" charset="-52"/>
              </a:rPr>
              <a:t>Источник: </a:t>
            </a:r>
            <a:r>
              <a:rPr lang="ru-RU" sz="1000" dirty="0" smtClean="0">
                <a:latin typeface="PT Sans" panose="020B0503020203020204" pitchFamily="34" charset="-52"/>
                <a:ea typeface="PT Sans" panose="020B0503020203020204" pitchFamily="34" charset="-52"/>
                <a:hlinkClick r:id="rId4"/>
              </a:rPr>
              <a:t>https</a:t>
            </a:r>
            <a:r>
              <a:rPr lang="ru-RU" sz="1000" dirty="0">
                <a:latin typeface="PT Sans" panose="020B0503020203020204" pitchFamily="34" charset="-52"/>
                <a:ea typeface="PT Sans" panose="020B0503020203020204" pitchFamily="34" charset="-52"/>
                <a:hlinkClick r:id="rId4"/>
              </a:rPr>
              <a:t>://www.spbstu.ru/media/news/partnership/uroki-nyurnbergskogo-protsessa-obsudili-istoriki-spbpu-na-konferentsii-v-muzee-oborony-i-blokady-len/?</a:t>
            </a:r>
            <a:r>
              <a:rPr lang="ru-RU" sz="1000" dirty="0" smtClean="0">
                <a:latin typeface="PT Sans" panose="020B0503020203020204" pitchFamily="34" charset="-52"/>
                <a:ea typeface="PT Sans" panose="020B0503020203020204" pitchFamily="34" charset="-52"/>
                <a:hlinkClick r:id="rId4"/>
              </a:rPr>
              <a:t>sphrase_id=2205675</a:t>
            </a:r>
            <a:r>
              <a:rPr lang="ru-RU" sz="1000" dirty="0" smtClean="0">
                <a:latin typeface="PT Sans" panose="020B0503020203020204" pitchFamily="34" charset="-52"/>
                <a:ea typeface="PT Sans" panose="020B0503020203020204" pitchFamily="34" charset="-52"/>
              </a:rPr>
              <a:t> </a:t>
            </a:r>
            <a:endParaRPr lang="ru-RU" sz="1000" dirty="0">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15771355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1193</Words>
  <Application>Microsoft Office PowerPoint</Application>
  <PresentationFormat>Широкоэкранный</PresentationFormat>
  <Paragraphs>126</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PT Sans</vt:lpstr>
      <vt:lpstr>Тема Office</vt:lpstr>
      <vt:lpstr>ЦУР 16. Мир, правосудие и эффективные институты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84</cp:revision>
  <dcterms:created xsi:type="dcterms:W3CDTF">2021-10-06T14:15:54Z</dcterms:created>
  <dcterms:modified xsi:type="dcterms:W3CDTF">2021-10-26T10:13:36Z</dcterms:modified>
</cp:coreProperties>
</file>