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02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7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6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55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9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5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0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84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53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8D5C9-3FE8-4A0F-8099-FEA0DE43A19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9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fkst.spbstu.ru/news/sportivno_obrazovatelnyy_forum_burevestni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fkst.spbstu.ru/news/razvitie_massovogo_studencheskogo_sporta_i_plany_instituta_na_budushee_ob_etom_i_ne_tolko_rasskazyvaem_v_pryamom_efire_na_radio_zenit_89_7_fm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bmst.spbstu.ru/news/first_thesis_defense_biotechnology/" TargetMode="Externa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bmst.spbstu.ru/news/first_thesis_defense_biotechnology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inobrnauki.gov.ru/press-center/news/?ELEMENT_ID=3159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bstu.ru/media/news/sport/v-politekhe-proshla-mezhdunarodnaya-nauchnaya-konferentsiya-v-oblasti-sporta-inshs/?sphrase_id=2187123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523391"/>
            <a:ext cx="12192000" cy="958363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230" y="96393"/>
            <a:ext cx="2258354" cy="1336753"/>
          </a:xfrm>
          <a:prstGeom prst="rect">
            <a:avLst/>
          </a:prstGeom>
        </p:spPr>
      </p:pic>
      <p:pic>
        <p:nvPicPr>
          <p:cNvPr id="6" name="Picture 6" descr="https://www.spbstu.ru/upload/branding/logo_m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9" y="210427"/>
            <a:ext cx="2772264" cy="73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524000" y="1078403"/>
            <a:ext cx="9144000" cy="2387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ЦУР 3. Хорошее здоровье и благополучие</a:t>
            </a:r>
            <a:endParaRPr lang="ru-RU" sz="360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62" y="3847445"/>
            <a:ext cx="198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2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ifkst.spbstu.ru/userfiles/images/news/22.09.2021/IMG_38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741" y="1200644"/>
            <a:ext cx="216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92408" y="211016"/>
            <a:ext cx="25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отрудничество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408" y="958334"/>
            <a:ext cx="7407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Политех</a:t>
            </a:r>
            <a:r>
              <a:rPr lang="ru-RU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на </a:t>
            </a:r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Спортивно-образовательном форуме «Буревестник»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3522" y="1379577"/>
            <a:ext cx="705729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территории Студенческой гребной лиги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прошел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студенческий спортивно-образовательный Форум «Буревестник»,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участие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котором приняли представители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вузов СЗФО, федеральных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министерств, руководители студенческих спортивных лиг, Российского студенческого спортивного союза и Ассоциации студенческих спортивных клубов России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Политех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представляли директор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ИФКсТ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Сущенко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Валерий Петрович,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и.о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директора спортивного клуба «Политехник» Олейник Дмитрий Александрович, руководитель информационного отдела Акатова Анастасия Алексеевна,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тьютор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Керимов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Шамси,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студент-магистр Пивко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Татьяна.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рамках Форума прошли образовательные секции по вопросам развития студенческого спорта в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университетах,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вопросам нормативно-правового регулирования студенческого спорта,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финансирования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студенческого спорта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, 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деятельности студенческих спортивных лиг.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Участники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Форума ознакомились с деятельностью всех студенческих спортивных лиг России и имели возможность обсудить вопросы взаимодействия между организациями высшего образования и студенческими спортивными лигами.</a:t>
            </a:r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3076" name="Picture 4" descr="https://ifkst.spbstu.ru/userfiles/images/news/22.09.2021/DSC_029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31" y="4017160"/>
            <a:ext cx="3143620" cy="208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4419" y="6432465"/>
            <a:ext cx="59000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200" dirty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https://ifkst.spbstu.ru/news/sportivno_obrazovatelnyy_forum_burevestnik</a:t>
            </a:r>
            <a:r>
              <a:rPr lang="en-US" sz="1200" dirty="0" smtClean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/</a:t>
            </a:r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2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20799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ifkst.spbstu.ru/userfiles/images/news/2021.04.23/5ea803aa-389e-4e3f-b319-74340302b3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0" y="619611"/>
            <a:ext cx="4189751" cy="27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92408" y="211016"/>
            <a:ext cx="25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9008" y="1094343"/>
            <a:ext cx="6942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О развитии студенческого спорта – </a:t>
            </a:r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в прямом эфире на Радио Зенит 89.7 FM</a:t>
            </a:r>
          </a:p>
          <a:p>
            <a:endParaRPr lang="ru-RU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6930" y="1731269"/>
            <a:ext cx="668725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иректор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ИФКсТ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Валерий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Петрович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Сущенков в прямом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эфире на Радио Зенит 89.7 FM рассказал о развитии студенческого спорта в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Санкт-Петербурге.</a:t>
            </a:r>
          </a:p>
          <a:p>
            <a:pPr algn="just"/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–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В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планах у нас до 25 года достичь определенных показателей: 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85% студентов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сдали нормы ГТО и 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90% студентов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занимались физической культурой и спортом. А для этого надо создавать условия, разработать программы, чтобы студент занимался любимым видом спорта, дать ему возможность выбрать этот вид спорта. И в этом вопросе важно, чтобы специалисты были грамотные и самые лучшие, чтобы он (студент) с удовольствием шел и занимался этим спортом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–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Хотелось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бы чтобы все стратегии развития Института воплотились в жизнь. У нас в дальнейшем планы по строительству 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ледовой арены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потому что этого не хватает студенчеству. Мы планируем создать центр в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Политехе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на 2 арены (одна может быть тренировочная, а другая – со зрителями, чтобы все вузы приезжали и играли у нас. Также это строительство 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крытого футбольного поля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потому что не хватает места, где бы зимой футболисты могли совершенствовать свои навыки. В планах еще строительство больше открытых площадок и предоставление различных сервисов студентам. </a:t>
            </a:r>
          </a:p>
        </p:txBody>
      </p:sp>
      <p:pic>
        <p:nvPicPr>
          <p:cNvPr id="5124" name="Picture 4" descr="https://ifkst.spbstu.ru/userfiles/images/news/2021.04.23/52712a42-0711-4447-9d31-f36e63d1f9d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0" y="3488363"/>
            <a:ext cx="4138378" cy="27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36930" y="6221968"/>
            <a:ext cx="66872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100" dirty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https://ifkst.spbstu.ru/news/razvitie_massovogo_studencheskogo_sporta_i_plany_instituta_na_budushee_ob_etom_i_ne_tolko_rasskazyvaem_v_pryamom_efire_na_radio_zenit_89_7_fm</a:t>
            </a:r>
            <a:r>
              <a:rPr lang="en-US" sz="1100" dirty="0" smtClean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/</a:t>
            </a: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1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53868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592408" y="211016"/>
            <a:ext cx="25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69043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Самые цитируемые исследования по ЦУР-3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2016-2020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1468" y="1553869"/>
            <a:ext cx="1001736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Samsonov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R.,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Burdakov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Shtam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T.,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Radzhabov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а,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Z.,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Vasilyev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D.,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Tsyrlina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E.,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Titov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S., Ivanov, M.,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Berstein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L.,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Filatov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M.,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Kolesnikov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N., Gil-Henn, H.,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Malek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(2016).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Plasma </a:t>
            </a:r>
            <a:r>
              <a:rPr lang="en-US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exosomal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miR-21 and miR-181a differentiates follicular from papillary thyroid cancer. 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Tumour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biology : the journal of the International Society for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Oncodevelopmental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Biology and Medicine, 37(9), 12011–12021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Smida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J., Xu, H., Zhang, Y.,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Baumhoer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D.,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Ribi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S.,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Kovac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M., von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Luettichau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I.,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Bielack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S., O'Leary, V. B.,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Leib-Mösch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C.,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Frishman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D.,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Nathrath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M. (2017).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Genome-wide analysis of somatic copy number alterations and chromosomal breakages in osteosarcoma.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International journal of cancer, 141(4), 816–828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Zakharzhevskaya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N. B.,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Vanyushkina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A.,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Altukhov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I. A.,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Shavarda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L.,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Butenko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I. O.,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Rakitina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D. V., ...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Govorun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 M. (2017).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Outer membrane vesicles secreted by pathogenic and nonpathogenic </a:t>
            </a:r>
            <a:r>
              <a:rPr lang="en-US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Bacteroides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</a:t>
            </a:r>
            <a:r>
              <a:rPr lang="en-US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fragilis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represent different metabolic activities.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Scientific reports, 7(1), 1-16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Timin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S.,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Muslimov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R.,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Petrova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V.,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Lepik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K. V.,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Okilova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M. V.,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Vasin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V., ...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Sukhorukov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G. B. (2017).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Hybrid inorganic-organic capsules for efficient intracellular delivery of novel siRNAs against influenza A (H1N1) virus infection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Scientific reports, 7(1), 1-12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Fisher, A.,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Bezprozvanny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I., Wu, L.,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Ryskamp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D. A., Bar-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Ner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N.,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Natan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N., ... &amp; Medeiros, R. (2016).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AF710B, a novel M1/</a:t>
            </a:r>
            <a:r>
              <a:rPr lang="el-GR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σ1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agonist with therapeutic efficacy in animal models of Alzheimer's disease.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Neurodegenerative Diseases, 16(1-2), 95-110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Bahrom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H.,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Goncharenko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A.,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Fatkhutdinova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L. I.,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Peltek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O. O.,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Muslimov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R.,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Koval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O. Y., ...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Zyuzin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M. V. (2019).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Controllable synthesis of calcium carbonate with different geometry: Comprehensive analysis of particle formation, cellular uptake, and biocompatibility.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ACS Sustainable Chemistry &amp; Engineering, 7(23), 19142-19156.</a:t>
            </a:r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48646" y="1718515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64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48645" y="2705524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43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48644" y="3441421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31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36917" y="4370559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29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36916" y="5190467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28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39845" y="5889020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24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76101" y="6434428"/>
            <a:ext cx="10967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Scival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459594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592408" y="211016"/>
            <a:ext cx="25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10054" y="690436"/>
            <a:ext cx="1004374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Проекты</a:t>
            </a:r>
          </a:p>
        </p:txBody>
      </p:sp>
      <p:pic>
        <p:nvPicPr>
          <p:cNvPr id="1026" name="Picture 2" descr="Изготовление индивидуального компонента эндопротеза тазобедренного суста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122" y="1087683"/>
            <a:ext cx="3097579" cy="185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1226" y="2946231"/>
            <a:ext cx="385396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585858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Изготовление индивидуального компонента </a:t>
            </a:r>
            <a:r>
              <a:rPr lang="ru-RU" sz="1100" b="1" dirty="0" err="1" smtClean="0">
                <a:solidFill>
                  <a:srgbClr val="585858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эндопротеза</a:t>
            </a:r>
            <a:r>
              <a:rPr lang="en-US" sz="1100" b="1" dirty="0" smtClean="0">
                <a:solidFill>
                  <a:srgbClr val="585858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100" b="1" dirty="0" smtClean="0">
                <a:solidFill>
                  <a:srgbClr val="585858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тазобедренного сустава</a:t>
            </a:r>
            <a:endParaRPr lang="en-US" sz="1100" b="1" dirty="0" smtClean="0">
              <a:solidFill>
                <a:srgbClr val="585858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r>
              <a:rPr lang="ru-RU" sz="1100" dirty="0">
                <a:solidFill>
                  <a:srgbClr val="585858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</a:t>
            </a:r>
            <a:r>
              <a:rPr lang="ru-RU" sz="1100" dirty="0" smtClean="0">
                <a:solidFill>
                  <a:srgbClr val="585858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олучен </a:t>
            </a:r>
            <a:r>
              <a:rPr lang="ru-RU" sz="1100" dirty="0">
                <a:solidFill>
                  <a:srgbClr val="585858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лабораторный образец индивидуального имплантата тазобедренного сустава из титанового сплава методом селективного лазерного сплавления</a:t>
            </a:r>
            <a:endParaRPr lang="ru-RU" sz="1100" i="0" dirty="0">
              <a:solidFill>
                <a:srgbClr val="585858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028" name="Picture 4" descr="Вакцина против ВИЧ/СПИД &quot;ДНК-4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809" y="1088631"/>
            <a:ext cx="3250800" cy="18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231962" y="3006829"/>
            <a:ext cx="3528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585858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Вакцина против ВИЧ/СПИД «ДНК-4»</a:t>
            </a:r>
            <a:endParaRPr lang="en-US" sz="1100" b="1" dirty="0" smtClean="0">
              <a:solidFill>
                <a:srgbClr val="585858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r>
              <a:rPr lang="ru-RU" sz="1100" dirty="0" smtClean="0">
                <a:solidFill>
                  <a:srgbClr val="585858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работе</a:t>
            </a:r>
            <a:endParaRPr lang="ru-RU" sz="1100" i="0" dirty="0">
              <a:solidFill>
                <a:srgbClr val="585858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030" name="Picture 6" descr="Конструкция и технологий  изготовления массива микроигл для неивазивных инъекц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65" y="3964477"/>
            <a:ext cx="3254291" cy="18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81026" y="5822626"/>
            <a:ext cx="35286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585858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Конструкция и </a:t>
            </a:r>
            <a:r>
              <a:rPr lang="ru-RU" sz="1100" b="1" dirty="0" smtClean="0">
                <a:solidFill>
                  <a:srgbClr val="585858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технологии </a:t>
            </a:r>
            <a:r>
              <a:rPr lang="ru-RU" sz="1100" b="1" dirty="0">
                <a:solidFill>
                  <a:srgbClr val="585858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изготовления массива микроигл для </a:t>
            </a:r>
            <a:r>
              <a:rPr lang="ru-RU" sz="1100" b="1" dirty="0" err="1" smtClean="0">
                <a:solidFill>
                  <a:srgbClr val="585858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неинвазивных</a:t>
            </a:r>
            <a:r>
              <a:rPr lang="ru-RU" sz="1100" b="1" dirty="0" smtClean="0">
                <a:solidFill>
                  <a:srgbClr val="585858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инъекций</a:t>
            </a:r>
          </a:p>
          <a:p>
            <a:pPr algn="ctr"/>
            <a:r>
              <a:rPr lang="ru-RU" sz="1100" dirty="0">
                <a:solidFill>
                  <a:srgbClr val="585858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Обеспечение </a:t>
            </a:r>
            <a:r>
              <a:rPr lang="ru-RU" sz="1100" dirty="0" err="1" smtClean="0">
                <a:solidFill>
                  <a:srgbClr val="585858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неинвазивных</a:t>
            </a:r>
            <a:r>
              <a:rPr lang="ru-RU" sz="1100" dirty="0" smtClean="0">
                <a:solidFill>
                  <a:srgbClr val="585858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методов </a:t>
            </a:r>
            <a:r>
              <a:rPr lang="ru-RU" sz="1100" dirty="0">
                <a:solidFill>
                  <a:srgbClr val="585858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диагностики, мониторинга и </a:t>
            </a:r>
            <a:r>
              <a:rPr lang="ru-RU" sz="1100" dirty="0" err="1">
                <a:solidFill>
                  <a:srgbClr val="585858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инъекцирования</a:t>
            </a:r>
            <a:endParaRPr lang="ru-RU" sz="1100" i="0" dirty="0">
              <a:solidFill>
                <a:srgbClr val="585858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032" name="Picture 8" descr="БиоАватар - мобильный мониторинг биологического профиля челове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809" y="3964477"/>
            <a:ext cx="3250800" cy="18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359160" y="5822077"/>
            <a:ext cx="366521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err="1">
                <a:solidFill>
                  <a:srgbClr val="585858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БиоАватар</a:t>
            </a:r>
            <a:r>
              <a:rPr lang="ru-RU" sz="1100" b="1" dirty="0">
                <a:solidFill>
                  <a:srgbClr val="585858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- мобильный мониторинг биологического профиля </a:t>
            </a:r>
            <a:r>
              <a:rPr lang="ru-RU" sz="1100" b="1" dirty="0" smtClean="0">
                <a:solidFill>
                  <a:srgbClr val="585858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человека</a:t>
            </a:r>
          </a:p>
          <a:p>
            <a:pPr algn="ctr"/>
            <a:r>
              <a:rPr lang="ru-RU" sz="1100" dirty="0" smtClean="0">
                <a:solidFill>
                  <a:srgbClr val="585858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Мобильный мониторинг </a:t>
            </a:r>
            <a:r>
              <a:rPr lang="ru-RU" sz="1100" dirty="0">
                <a:solidFill>
                  <a:srgbClr val="585858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изменения биологического профиля человека в виде программно-аппаратного комплекса.</a:t>
            </a:r>
            <a:endParaRPr lang="ru-RU" sz="1100" i="0" dirty="0">
              <a:solidFill>
                <a:srgbClr val="585858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12064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8200" y="69043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Нормативные документы в области охраны здоровья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Официально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бъект 14"/>
          <p:cNvSpPr txBox="1">
            <a:spLocks/>
          </p:cNvSpPr>
          <p:nvPr/>
        </p:nvSpPr>
        <p:spPr>
          <a:xfrm>
            <a:off x="914399" y="1368424"/>
            <a:ext cx="10439401" cy="5041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Кодекс здоровья от 7.09.2020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«Миссия университета в области сохранения здоровья работников состоит в охране и укреплении здоровья каждого работника, продлении активного долголетия, профилактике социально-значимых заболеваний, глубоком уважении прав человека в сфере сохранения здоровья, гарантии реализации этих прав, принятии ответственности сторон трудовых отношений за эти действия».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Работники СПбПУ имеют право на:</a:t>
            </a:r>
          </a:p>
          <a:p>
            <a:pPr marL="0" indent="0" algn="just">
              <a:buNone/>
            </a:pP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– улучшение условий и охраны труда на рабочем месте</a:t>
            </a:r>
          </a:p>
          <a:p>
            <a:pPr marL="0" indent="0" algn="just">
              <a:buNone/>
            </a:pP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–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профилактику от несчастных случаев и повреждения здоровья</a:t>
            </a:r>
          </a:p>
          <a:p>
            <a:pPr marL="0" indent="0" algn="just">
              <a:buNone/>
            </a:pP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–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установление компенсаций за работу с вредными и опасными условиями труда</a:t>
            </a:r>
          </a:p>
          <a:p>
            <a:pPr marL="0" indent="0" algn="just">
              <a:buNone/>
            </a:pP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–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обеспечение средствами индивидуальной защиты за счет работодателя</a:t>
            </a:r>
          </a:p>
          <a:p>
            <a:pPr marL="0" indent="0" algn="just">
              <a:buNone/>
            </a:pP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–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диспансеризацию и своевременное выявление заболеваний на ранних стадиях, иммунизацию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Коллективный договор на 2018-2021 гг.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Университет предоставляет на льготной основе спортивные залы и площадки, свободные от учебных занятий и иных спортивных мероприятий. Работникам и членам их семей предоставляются путевки на учебно-оздоровительные базы в соответствии с Положением о порядке предоставления путевок.</a:t>
            </a:r>
            <a:r>
              <a:rPr lang="en-US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В университете действует Комиссия по охране труда.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Определены выплаты по состоянию здоровья, нормы выдачи СИЗ, льготы для занятых на вредных и опасных производствах.</a:t>
            </a:r>
          </a:p>
        </p:txBody>
      </p:sp>
    </p:spTree>
    <p:extLst>
      <p:ext uri="{BB962C8B-B14F-4D97-AF65-F5344CB8AC3E}">
        <p14:creationId xmlns:p14="http://schemas.microsoft.com/office/powerpoint/2010/main" val="879990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8200" y="69043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Нормативные документы в области охраны здоровья (студенты)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Официально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бъект 14"/>
          <p:cNvSpPr txBox="1">
            <a:spLocks/>
          </p:cNvSpPr>
          <p:nvPr/>
        </p:nvSpPr>
        <p:spPr>
          <a:xfrm>
            <a:off x="914399" y="1368424"/>
            <a:ext cx="10439401" cy="47070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Соглашение между СПбПУ и первичной профсоюзной организацией студентов и аспирантов на 2020-2023 гг.</a:t>
            </a:r>
          </a:p>
          <a:p>
            <a:pPr marL="0" indent="0" algn="just">
              <a:buNone/>
            </a:pP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Университет обязуется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:</a:t>
            </a:r>
          </a:p>
          <a:p>
            <a:pPr marL="0" indent="0" algn="just">
              <a:buNone/>
            </a:pP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– предоставлять Обучающимся академические отпуска по медицинским показаниям и в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д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ругих исключительных случаях</a:t>
            </a:r>
            <a:endParaRPr lang="ru-RU" sz="16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0" indent="0" algn="just">
              <a:buNone/>
            </a:pP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– предупреждать заблаговременно поступающих в университет и обучающихся о возможности и форме медицинского обслуживания в Университете, о необходимости и порядке оплаты медицинского страхования</a:t>
            </a:r>
          </a:p>
          <a:p>
            <a:pPr marL="0" indent="0" algn="just">
              <a:buNone/>
            </a:pP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 –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не допускать взимания денежных средств с обучающихся </a:t>
            </a:r>
            <a:r>
              <a:rPr lang="ru-RU" sz="16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вов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время занятий по физическому воспитанию в рамках образовательного процесса</a:t>
            </a:r>
            <a:endParaRPr lang="ru-RU" sz="1600" b="1" dirty="0" smtClean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Положение </a:t>
            </a:r>
            <a:r>
              <a:rPr lang="ru-RU" sz="16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 организации образовательного процесса и условиях </a:t>
            </a:r>
            <a:r>
              <a:rPr lang="ru-RU" sz="16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обучения инвалидов </a:t>
            </a:r>
            <a:r>
              <a:rPr lang="ru-RU" sz="16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 лиц с ограниченными возможностями </a:t>
            </a:r>
            <a:r>
              <a:rPr lang="ru-RU" sz="16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здоровья от 11.12.2017</a:t>
            </a:r>
          </a:p>
          <a:p>
            <a:pPr marL="0" indent="0" algn="just">
              <a:buNone/>
            </a:pP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Университет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осуществляют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сопровождение инклюзивного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обучения, обеспечивают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адаптацию инвалидов и лиц с ОВЗ к условиям и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режиму учебной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деятельности, проводит мероприятия по оказанию волонтерской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помощи инвалидам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и лицам с ОВЗ и созданию социокультурной толерантной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среды, оказывают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содействие трудоустройству выпускников-инвалидов и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лиц с ОВЗ. В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Университете ведется специализированный учет инвалидов и лиц с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ОВЗ на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этапах их поступления, обучения,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трудоустройства.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Приказ № 837 от 22.04.21 «Об утверждении перечня категорий для оказания материальной поддержки обучающимся</a:t>
            </a:r>
            <a:r>
              <a:rPr lang="ru-RU" sz="16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»</a:t>
            </a:r>
          </a:p>
          <a:p>
            <a:pPr marL="0" indent="0" algn="just">
              <a:buNone/>
            </a:pP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Определение условий выплаты и размера социальных стипендий для инвалидов и лиц с ОВЗ,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пострадавшим в результате радиационных катастроф.</a:t>
            </a:r>
            <a:endParaRPr lang="ru-RU" sz="16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9555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Северный лагер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2" y="4116017"/>
            <a:ext cx="2397437" cy="159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838200" y="69043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Практики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области охраны здоровья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В рамках партпроекта в Санкт-Петербурге открылся спорткомплекс «Политехник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56" y="1599403"/>
            <a:ext cx="2524154" cy="171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 Северный лагер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848" y="4985990"/>
            <a:ext cx="2524154" cy="168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оликлиника №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739" y="1613124"/>
            <a:ext cx="1434461" cy="137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3046" y="1203749"/>
            <a:ext cx="3935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Спорткомплекс «Политехник»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362" y="3681969"/>
            <a:ext cx="4868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dirty="0"/>
              <a:t>Базы отдыха (Северный и Южный лагерь)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30308" y="1216325"/>
            <a:ext cx="3935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Медобслуживание</a:t>
            </a:r>
            <a:endParaRPr lang="ru-RU" sz="16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97958" y="3048774"/>
            <a:ext cx="27644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Поликлиника № 76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9543" y="3681969"/>
            <a:ext cx="452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Доступная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6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среда</a:t>
            </a:r>
          </a:p>
        </p:txBody>
      </p:sp>
      <p:pic>
        <p:nvPicPr>
          <p:cNvPr id="1036" name="Picture 12" descr="Внутренний пандус в НИК с перилами с двух сторон для лиц с нарушениями опорно-двигательного аппарат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/>
          <a:stretch/>
        </p:blipFill>
        <p:spPr bwMode="auto">
          <a:xfrm>
            <a:off x="8910760" y="4406482"/>
            <a:ext cx="2232417" cy="168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475219" y="2203334"/>
            <a:ext cx="3935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Единственный в СПБ</a:t>
            </a:r>
            <a:br>
              <a:rPr lang="ru-RU" sz="16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16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Центр </a:t>
            </a:r>
            <a:r>
              <a:rPr lang="ru-RU" sz="16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тестирования ВФСК ГТО</a:t>
            </a:r>
          </a:p>
        </p:txBody>
      </p:sp>
      <p:pic>
        <p:nvPicPr>
          <p:cNvPr id="4098" name="Picture 2" descr="https://ifkst.spbstu.ru/userfiles/images/news/2021.03.31/3Z7IjlxT5kg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7" b="6904"/>
          <a:stretch/>
        </p:blipFill>
        <p:spPr bwMode="auto">
          <a:xfrm>
            <a:off x="5129216" y="2823985"/>
            <a:ext cx="2613401" cy="189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портивный комплекс «Политехник»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-3116263"/>
            <a:ext cx="216211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481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4077" y="707669"/>
            <a:ext cx="7071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Первая защита диссертации в ДС У.03.01.06 </a:t>
            </a:r>
            <a:endParaRPr lang="ru-RU" b="1" dirty="0" smtClean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  <a:p>
            <a:r>
              <a:rPr lang="ru-RU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«Биотехнология (в </a:t>
            </a:r>
            <a:r>
              <a:rPr lang="ru-RU" b="1" dirty="0" err="1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т.ч</a:t>
            </a:r>
            <a:r>
              <a:rPr lang="ru-RU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. </a:t>
            </a:r>
            <a:r>
              <a:rPr lang="ru-RU" b="1" dirty="0" err="1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бионанотехнология</a:t>
            </a:r>
            <a:r>
              <a:rPr lang="ru-RU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)» состоялась в </a:t>
            </a:r>
            <a:r>
              <a:rPr lang="ru-RU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ВШБиПП</a:t>
            </a:r>
            <a:endParaRPr lang="ru-RU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pic>
        <p:nvPicPr>
          <p:cNvPr id="2054" name="Picture 6" descr="https://ibmst.spbstu.ru/userfiles/images/news/01-21/2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296" y="1802988"/>
            <a:ext cx="37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4771" y="1673011"/>
            <a:ext cx="63627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Работа нового диссертационного совета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стартовала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 защиты кандидатской диссертации «Получение ферментных субстанций из поджелудочной железы крупного рогатого скота» соискателя Заболоцкой Елены Романовны.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Елена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Романовна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окончила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аспирантуру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СПбПУ по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специальности 03.01.06 Биотехнология (в том числе </a:t>
            </a:r>
            <a:r>
              <a:rPr lang="ru-RU" sz="1600" dirty="0" err="1">
                <a:latin typeface="PT Sans" panose="020B0503020203020204" pitchFamily="34" charset="-52"/>
                <a:ea typeface="PT Sans" panose="020B0503020203020204" pitchFamily="34" charset="-52"/>
              </a:rPr>
              <a:t>бионанотехнологии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) и в настоящее время работает ассистентом на кафедре естествознания и географии в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Ленинградском государственном университете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имени А.С.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Пушкина.</a:t>
            </a:r>
          </a:p>
          <a:p>
            <a:pPr algn="just"/>
            <a:endParaRPr lang="ru-RU" sz="16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Заседание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прошло в очно-дистанционном формате, поэтому часть членов совета участвовала в заседании в удаленном режиме. </a:t>
            </a:r>
          </a:p>
        </p:txBody>
      </p:sp>
      <p:pic>
        <p:nvPicPr>
          <p:cNvPr id="2056" name="Picture 8" descr="https://ibmst.spbstu.ru/userfiles/images/news/01-21/2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60" y="4515790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bmst.spbstu.ru/userfiles/images/news/01-21/2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828" y="4473778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148145" y="4478325"/>
            <a:ext cx="47947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По результатам голосования единогласно принято решение о присуждении Заболоцкой Е.Р. ученой степени кандидата биологических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наук.</a:t>
            </a:r>
            <a:endParaRPr lang="ru-RU" sz="16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21769" y="6484088"/>
            <a:ext cx="49588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100" dirty="0">
                <a:latin typeface="PT Sans" panose="020B0503020203020204" pitchFamily="34" charset="-52"/>
                <a:ea typeface="PT Sans" panose="020B0503020203020204" pitchFamily="34" charset="-52"/>
                <a:hlinkClick r:id="rId5"/>
              </a:rPr>
              <a:t>https://ibmst.spbstu.ru/news/first_thesis_defense_biotechnology</a:t>
            </a:r>
            <a:r>
              <a:rPr lang="en-US" sz="1100" dirty="0" smtClean="0">
                <a:latin typeface="PT Sans" panose="020B0503020203020204" pitchFamily="34" charset="-52"/>
                <a:ea typeface="PT Sans" panose="020B0503020203020204" pitchFamily="34" charset="-52"/>
                <a:hlinkClick r:id="rId5"/>
              </a:rPr>
              <a:t>/</a:t>
            </a: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1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61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СПбПУ и ИОГен РАН подписали соглашение о сотрудничестве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452" y="1383635"/>
            <a:ext cx="37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5815" y="874722"/>
            <a:ext cx="7071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СПбПУ и </a:t>
            </a:r>
            <a:r>
              <a:rPr lang="ru-RU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ИОГен</a:t>
            </a:r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РАН подписали соглашение о сотрудничестве</a:t>
            </a:r>
          </a:p>
        </p:txBody>
      </p:sp>
      <p:pic>
        <p:nvPicPr>
          <p:cNvPr id="3076" name="Picture 4" descr="Подписание соглашения о сотрудничестве между СПбПУ и ИОГе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452" y="3973425"/>
            <a:ext cx="37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92408" y="211016"/>
            <a:ext cx="25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Сотрудничество/Наука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771" y="1356488"/>
            <a:ext cx="63627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и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Институт общей генетики им. Н.И. Вавилова РАН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заключили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соглашение о сотрудничестве.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Они будут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совместно заниматься разработкой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новой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биологической теории, меняющей подход к лечению злокачественных новообразований, а также изучением совокупности вирусов человека и его генома компьютерными методами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Автор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теории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— доктор биологических наук Андрей Козлов, руководитель Лаборатории теоретической биологии СПбПУ, — в 2020 году был награжден премией имени Н.И. Вавилова в области биологических наук за открытие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TSEEN-генов.</a:t>
            </a:r>
          </a:p>
          <a:p>
            <a:pPr algn="just"/>
            <a:endParaRPr lang="ru-RU" sz="16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«Обладая ресурсами Суперкомпьютерного центра,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мы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можем вносить значительный вклад в развитие современных вирусологических исследований. Актуальность последних в свете пандемии не вызывает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сомнений» - отмечает ректор Андрей </a:t>
            </a:r>
            <a:r>
              <a:rPr lang="ru-RU" sz="16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Рудской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6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настоящее время </a:t>
            </a:r>
            <a:r>
              <a:rPr lang="ru-RU" sz="16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и </a:t>
            </a:r>
            <a:r>
              <a:rPr lang="ru-RU" sz="16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ИОГен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уже участвуют в разработке ДНК-вакцины против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коронавируса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6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6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21769" y="6563216"/>
            <a:ext cx="49588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100" dirty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https://ibmst.spbstu.ru/news/first_thesis_defense_biotechnology</a:t>
            </a:r>
            <a:r>
              <a:rPr lang="en-US" sz="1100" dirty="0" smtClean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/</a:t>
            </a: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1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64101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592408" y="211016"/>
            <a:ext cx="25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04946" y="918681"/>
            <a:ext cx="7675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Молодые ученые СПбПУ – на сайте Министерства науки и образования</a:t>
            </a:r>
            <a:endParaRPr lang="ru-RU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38702" y="1316882"/>
            <a:ext cx="70572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Екатерина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Пчицкая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к.ф.м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научный сотрудник Лаборатории молекулярной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нейродегенерации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СПбПУ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рассказала о контактах между нейронами, особенностях работы в стерильной среде и о том, как изучение синапсов может помочь людям с дегенеративными расстройствами. </a:t>
            </a:r>
            <a:endParaRPr lang="ru-RU" sz="16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«Мы проводим фундаментальные исследования на нейронах и потом пытаемся перенести их на процессы, которые происходят в мозге при болезни Альцгеймера. Пытаемся понять, что происходит в синапсе, почему связей становится меньше, почему синапсы работают хуже и, главное, как мы можем это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предотвратить»,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— объясняет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нейробиолог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Параллельно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Екатерина занимается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разработкой методов анализа изображения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нейронов – эта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тема легла в основу ее кандидатской диссертации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</a:p>
          <a:p>
            <a:pPr algn="just"/>
            <a:endParaRPr lang="ru-RU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Большую часть времени она работает с нейронами, выращенными в инкубаторе в специальных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условиях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: «В специальном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культуральном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планшете нейроны проходят весь путь жизни клетки: развитие, формирование контакта, старение, умирание. С ними можно проводить различные манипуляции, смотреть, как они меняются в зависимости от тех или иных условий, и уже на основе этих наблюдений делать какие-либо выводы».   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</a:p>
          <a:p>
            <a:pPr algn="just"/>
            <a:endParaRPr lang="ru-RU" sz="16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4098" name="Picture 2" descr="https://ibmst.spbstu.ru/userfiles/images/news/04-21/2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0"/>
          <a:stretch/>
        </p:blipFill>
        <p:spPr bwMode="auto">
          <a:xfrm>
            <a:off x="694938" y="1050600"/>
            <a:ext cx="337555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Екатерина Пчицкая, нейробиолог, кандидат физико-математических наук, научный сотрудник Лаборатории молекулярной нейродегенерации Санкт-Петербургского политехнического университета Петра Великог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38" y="3943959"/>
            <a:ext cx="3375554" cy="225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56769" y="6430287"/>
            <a:ext cx="90040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200" dirty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https://minobrnauki.gov.ru/press-center/news/?</a:t>
            </a:r>
            <a:r>
              <a:rPr lang="en-US" sz="1200" dirty="0" smtClean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ELEMENT_ID=31599</a:t>
            </a:r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2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4266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В Политехе прошла 17-ая Международная научная конференция в области спорта INSH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169" y="1884832"/>
            <a:ext cx="37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92408" y="211016"/>
            <a:ext cx="25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408" y="958334"/>
            <a:ext cx="7407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В </a:t>
            </a:r>
            <a:r>
              <a:rPr lang="ru-RU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Политехе</a:t>
            </a:r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прошла Международная научная конференция в области спорта INSHS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8408" y="1604665"/>
            <a:ext cx="705729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Впервые в России состоялась 17-ая Международная научная конференция в области спорта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INSHS, которая состоялась на площадке </a:t>
            </a:r>
            <a:r>
              <a:rPr lang="ru-RU" sz="14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Конференция организована при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поддержке международной ассоциации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International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Network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of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Sport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and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Health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Science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(INSHS), Министерства спорта РФ, Комитета по физической культуре и спорту Санкт-Петербурга, Центра Олимпийского движения Университета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Виго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Королевской Олимпийской Академии Испании. В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ней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приняли участие более 150 человек из 19 зарубежных стран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От СПбПУ на конференции выступили: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Дмитрий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КИЗЕВЕТТЕР, профессор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Высшей школы высоковольтной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энергетики ИЭ (Использование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виброакустической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системы для определения диапазона прыжка с трамплина для тренировки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спортсменов)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Владислав БАКАЕВ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профессор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Высшей школы спортивной педагогики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ИФКСиТ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(Практики педагогических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навыков при реализации курсов в области физического образования и спорта в дистанционном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формате)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Шамси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КЕРИМОВА, </a:t>
            </a:r>
            <a:r>
              <a:rPr lang="ru-RU" sz="14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тьютор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кафедры физической подготовки и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спорта (Обоснование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 апробация оптимальных режимов дыхания студентов, занимающихся боевыми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искусствами)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Мария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ГАНАПОЛЬСКАЯ, ведущий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специалист Центра международной публикационной активности, ассистент кафедры основ экономики и менеджмента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(</a:t>
            </a:r>
            <a:r>
              <a:rPr lang="ru-RU" sz="14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Мультипараметрический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подход к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интегральной оценке работоспособности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спортсмена).</a:t>
            </a:r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48548" y="5709317"/>
            <a:ext cx="4703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200" dirty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https://www.spbstu.ru/media/news/sport/v-politekhe-proshla-mezhdunarodnaya-nauchnaya-konferentsiya-v-oblasti-sporta-inshs/?</a:t>
            </a:r>
            <a:r>
              <a:rPr lang="en-US" sz="1200" dirty="0" smtClean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sphrase_id=2187123</a:t>
            </a:r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2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44623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8200" y="69043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Спортивные достижения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92408" y="211016"/>
            <a:ext cx="25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746" y="1203749"/>
            <a:ext cx="3935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Первенство на чемпионате Европы 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</a:t>
            </a:r>
            <a:r>
              <a:rPr lang="ru-RU" sz="14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/>
            </a:r>
            <a:br>
              <a:rPr lang="ru-RU" sz="14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14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эстафете 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вольным стилем</a:t>
            </a:r>
          </a:p>
        </p:txBody>
      </p:sp>
      <p:pic>
        <p:nvPicPr>
          <p:cNvPr id="2050" name="Picture 2" descr="https://ifkst.spbstu.ru/userfiles/images/news/2021.05.19/000228659761_RIAN-ID-65471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38" y="1788524"/>
            <a:ext cx="275806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32542" y="1194722"/>
            <a:ext cx="2993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Первенство Первой Лиги СЗФО </a:t>
            </a:r>
            <a:br>
              <a:rPr lang="ru-RU" sz="14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14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 баскетболу</a:t>
            </a:r>
            <a:endParaRPr lang="ru-RU" sz="14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052" name="Picture 4" descr="https://ifkst.spbstu.ru/userfiles/images/news/2021.05.19/0249e6b7-53dc-44d4-9d0c-5afd43e05b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61" y="1788523"/>
            <a:ext cx="2758065" cy="183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51333" y="1197655"/>
            <a:ext cx="2993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Серебро на Чемпионате вузов Санкт-Петербурга по плаванию</a:t>
            </a:r>
          </a:p>
        </p:txBody>
      </p:sp>
      <p:pic>
        <p:nvPicPr>
          <p:cNvPr id="2054" name="Picture 6" descr="https://ifkst.spbstu.ru/userfiles/images/news/2021.04.29/JkSiHrbgqF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12" y="1788523"/>
            <a:ext cx="271058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8745" y="3932295"/>
            <a:ext cx="3935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Пятое место </a:t>
            </a:r>
            <a:r>
              <a:rPr lang="ru-RU" sz="14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 первенстве 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мира по спортивному ориентированию </a:t>
            </a:r>
          </a:p>
        </p:txBody>
      </p:sp>
      <p:pic>
        <p:nvPicPr>
          <p:cNvPr id="2056" name="Picture 8" descr="https://ifkst.spbstu.ru/userfiles/images/news/23.09.2021/DSC_00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84" y="4575488"/>
            <a:ext cx="271058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16411" y="3923268"/>
            <a:ext cx="3935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2 место </a:t>
            </a:r>
            <a:r>
              <a:rPr lang="ru-RU" sz="14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 студенческих соревнованиях 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вузов </a:t>
            </a:r>
            <a:r>
              <a:rPr lang="ru-RU" sz="14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СПБ 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 художественной гимнастике</a:t>
            </a:r>
          </a:p>
        </p:txBody>
      </p:sp>
      <p:pic>
        <p:nvPicPr>
          <p:cNvPr id="2058" name="Picture 10" descr="https://ifkst.spbstu.ru/userfiles/images/news/2021.04.28/image-28-04-21-12-12(1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61" y="4632707"/>
            <a:ext cx="2758065" cy="19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151430" y="3932295"/>
            <a:ext cx="3935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Бронза на </a:t>
            </a:r>
            <a:r>
              <a:rPr lang="ru-RU" sz="14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финале 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Первенства </a:t>
            </a:r>
            <a:r>
              <a:rPr lang="ru-RU" sz="14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/>
            </a:r>
            <a:br>
              <a:rPr lang="ru-RU" sz="14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14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СХЛ 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2020/2021</a:t>
            </a:r>
          </a:p>
        </p:txBody>
      </p:sp>
      <p:pic>
        <p:nvPicPr>
          <p:cNvPr id="2060" name="Picture 12" descr="https://ifkst.spbstu.ru/userfiles/images/news/2021.04.26/hA9jwvvoOK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547" y="4571811"/>
            <a:ext cx="2990773" cy="19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031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1624</Words>
  <Application>Microsoft Office PowerPoint</Application>
  <PresentationFormat>Широкоэкранный</PresentationFormat>
  <Paragraphs>128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PT Sans</vt:lpstr>
      <vt:lpstr>Тема Office</vt:lpstr>
      <vt:lpstr>ЦУР 3. Хорошее здоровье и благополучие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34</cp:revision>
  <dcterms:created xsi:type="dcterms:W3CDTF">2021-10-06T14:15:54Z</dcterms:created>
  <dcterms:modified xsi:type="dcterms:W3CDTF">2021-10-20T08:53:29Z</dcterms:modified>
</cp:coreProperties>
</file>