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1" r:id="rId4"/>
    <p:sldId id="263" r:id="rId5"/>
    <p:sldId id="262" r:id="rId6"/>
    <p:sldId id="259" r:id="rId7"/>
    <p:sldId id="260" r:id="rId8"/>
    <p:sldId id="257" r:id="rId9"/>
    <p:sldId id="267" r:id="rId10"/>
    <p:sldId id="265" r:id="rId11"/>
    <p:sldId id="268" r:id="rId12"/>
    <p:sldId id="266" r:id="rId13"/>
    <p:sldId id="269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admin\OneDrive%20-%20Peter%20the%20Great%20St.%20Petersburg%20Polytechnical%20University\&#1062;&#1040;&#1080;&#1055;&#1056;\&#1056;&#1077;&#1081;&#1090;&#1080;&#1085;&#1075;&#1080;\2021%20THE%20Impact%20Ranking\&#1054;&#1090;&#1095;&#1077;&#1090;&#1099;%20&#1062;&#1059;&#1056;%202021\&#1088;&#1072;&#1089;&#1095;&#1077;&#1090;&#1099;%20&#1076;&#1083;&#1103;%20&#1089;&#1083;&#1072;&#1081;&#1076;&#1086;&#1074;%20(&#1040;&#1074;&#1090;&#1086;&#1089;&#1086;&#1093;&#1088;&#1072;&#1085;&#1077;&#1085;&#1085;&#1099;&#1081;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OneDrive%20-%20Peter%20the%20Great%20St.%20Petersburg%20Polytechnical%20University\&#1062;&#1040;&#1080;&#1055;&#1056;\&#1056;&#1077;&#1081;&#1090;&#1080;&#1085;&#1075;&#1080;\2021%20THE%20Impact%20Ranking\&#1054;&#1090;&#1095;&#1077;&#1090;&#1099;%20&#1062;&#1059;&#1056;%202021\&#1088;&#1072;&#1089;&#1095;&#1077;&#1090;&#1099;%20&#1076;&#1083;&#1103;%20&#1089;&#1083;&#1072;&#1081;&#1076;&#1086;&#1074;%20(&#1040;&#1074;&#1090;&#1086;&#1089;&#1086;&#1093;&#1088;&#1072;&#1085;&#1077;&#1085;&#1085;&#1099;&#1081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'ЦУР 4'!$A$3:$A$8</cx:f>
        <cx:lvl ptCount="6">
          <cx:pt idx="0">Образование и  педагогические науки</cx:pt>
          <cx:pt idx="1">Искусство и культура</cx:pt>
          <cx:pt idx="2">Гуманитарные науки</cx:pt>
          <cx:pt idx="3">Математические и естественные науки</cx:pt>
          <cx:pt idx="4">Науки об обществе</cx:pt>
          <cx:pt idx="5">Инженерно-технические науки</cx:pt>
        </cx:lvl>
      </cx:strDim>
      <cx:numDim type="size">
        <cx:f>'ЦУР 4'!$B$3:$B$8</cx:f>
        <cx:lvl ptCount="6" formatCode="Основной">
          <cx:pt idx="0">131</cx:pt>
          <cx:pt idx="1">292</cx:pt>
          <cx:pt idx="2">706</cx:pt>
          <cx:pt idx="3">1927</cx:pt>
          <cx:pt idx="4">7551</cx:pt>
          <cx:pt idx="5">13198</cx:pt>
        </cx:lvl>
      </cx:numDim>
    </cx:data>
  </cx:chartData>
  <cx:chart>
    <cx:plotArea>
      <cx:plotAreaRegion>
        <cx:series layoutId="treemap" uniqueId="{D278A24B-7D6B-43A1-AC5A-77533B76304E}">
          <cx:tx>
            <cx:txData>
              <cx:f>'ЦУР 4'!$B$2</cx:f>
              <cx:v>Всего</cx:v>
            </cx:txData>
          </cx:tx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6D-43E6-B3DB-070985AD7C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6D-43E6-B3DB-070985AD7C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6D-43E6-B3DB-070985AD7C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6D-43E6-B3DB-070985AD7C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6D-43E6-B3DB-070985AD7C2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06D-43E6-B3DB-070985AD7C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06D-43E6-B3DB-070985AD7C2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06D-43E6-B3DB-070985AD7C2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06D-43E6-B3DB-070985AD7C2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PT Sans" panose="020B0503020203020204" pitchFamily="34" charset="-52"/>
                      <a:ea typeface="PT Sans" panose="020B0503020203020204" pitchFamily="34" charset="-5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06D-43E6-B3DB-070985AD7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'ЦУР 4'!$D$29:$D$37</c:f>
              <c:strCache>
                <c:ptCount val="9"/>
                <c:pt idx="0">
                  <c:v>Зав.кафедрами</c:v>
                </c:pt>
                <c:pt idx="1">
                  <c:v>Директора институтов</c:v>
                </c:pt>
                <c:pt idx="2">
                  <c:v>Профессора</c:v>
                </c:pt>
                <c:pt idx="3">
                  <c:v>Доценты</c:v>
                </c:pt>
                <c:pt idx="4">
                  <c:v>Старшие преподаватели</c:v>
                </c:pt>
                <c:pt idx="5">
                  <c:v>Преподаватели </c:v>
                </c:pt>
                <c:pt idx="6">
                  <c:v>Ассистенты</c:v>
                </c:pt>
                <c:pt idx="7">
                  <c:v>Иные педагогические работники</c:v>
                </c:pt>
                <c:pt idx="8">
                  <c:v>Научные работники</c:v>
                </c:pt>
              </c:strCache>
            </c:strRef>
          </c:cat>
          <c:val>
            <c:numRef>
              <c:f>'ЦУР 4'!$E$29:$E$37</c:f>
              <c:numCache>
                <c:formatCode>General</c:formatCode>
                <c:ptCount val="9"/>
                <c:pt idx="0">
                  <c:v>47</c:v>
                </c:pt>
                <c:pt idx="1">
                  <c:v>6</c:v>
                </c:pt>
                <c:pt idx="2">
                  <c:v>288</c:v>
                </c:pt>
                <c:pt idx="3">
                  <c:v>803</c:v>
                </c:pt>
                <c:pt idx="4">
                  <c:v>249</c:v>
                </c:pt>
                <c:pt idx="5">
                  <c:v>7</c:v>
                </c:pt>
                <c:pt idx="6">
                  <c:v>209</c:v>
                </c:pt>
                <c:pt idx="7">
                  <c:v>78</c:v>
                </c:pt>
                <c:pt idx="8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06D-43E6-B3DB-070985AD7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83-495B-8514-1B53EC0F16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МГТУ им. Баумана</c:v>
                </c:pt>
                <c:pt idx="1">
                  <c:v>МФТИ</c:v>
                </c:pt>
                <c:pt idx="2">
                  <c:v>МГУ</c:v>
                </c:pt>
                <c:pt idx="3">
                  <c:v>МИСиС</c:v>
                </c:pt>
                <c:pt idx="4">
                  <c:v>УрФУ</c:v>
                </c:pt>
                <c:pt idx="5">
                  <c:v>ИТМО</c:v>
                </c:pt>
                <c:pt idx="6">
                  <c:v>МИФИ</c:v>
                </c:pt>
                <c:pt idx="7">
                  <c:v>Политех</c:v>
                </c:pt>
                <c:pt idx="8">
                  <c:v>ВШЭ</c:v>
                </c:pt>
                <c:pt idx="9">
                  <c:v>СПБГУ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</c:v>
                </c:pt>
                <c:pt idx="1">
                  <c:v>30</c:v>
                </c:pt>
                <c:pt idx="2">
                  <c:v>45</c:v>
                </c:pt>
                <c:pt idx="3">
                  <c:v>51</c:v>
                </c:pt>
                <c:pt idx="4">
                  <c:v>57</c:v>
                </c:pt>
                <c:pt idx="5">
                  <c:v>75</c:v>
                </c:pt>
                <c:pt idx="6">
                  <c:v>83</c:v>
                </c:pt>
                <c:pt idx="7">
                  <c:v>92</c:v>
                </c:pt>
                <c:pt idx="8">
                  <c:v>122</c:v>
                </c:pt>
                <c:pt idx="9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83-495B-8514-1B53EC0F1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5476088"/>
        <c:axId val="445472152"/>
      </c:barChart>
      <c:catAx>
        <c:axId val="445476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472152"/>
        <c:crosses val="autoZero"/>
        <c:auto val="1"/>
        <c:lblAlgn val="ctr"/>
        <c:lblOffset val="100"/>
        <c:noMultiLvlLbl val="0"/>
      </c:catAx>
      <c:valAx>
        <c:axId val="445472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5476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6512E-AE50-4906-AE92-14AAC5309FA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4BEAD-3614-4EF4-877B-635A1893D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4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BEAD-3614-4EF4-877B-635A1893D1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3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7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5C9-3FE8-4A0F-8099-FEA0DE43A19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education/diskussionnaya-ploshchadka-luchshie-obrazovatelnye-praktiki-politekha-distantsionno-vs-ochno-/?sphrase_id=21998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international_activities/polytech-admission-office-international-students/?sphrase_id=220555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ticenter.spbstu.ru/news/7760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dia.spbstu.ru/news/partnership/28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hyperlink" Target="https://imet.spbstu.ru/quantitative_fin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english.spbstu.ru/education/programs/programs-in-english/master-s-degree/new-materials-additive-technologies/" TargetMode="Externa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spbstu.ru/upload/news/04-21/letter_yunesko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pbstu.ru/media/news/partnership/polytech-meeting-coordination-committee-department-unesco/" TargetMode="Externa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bstu.ru/news/international/284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23391"/>
            <a:ext cx="12192000" cy="958363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96393"/>
            <a:ext cx="2258354" cy="1336753"/>
          </a:xfrm>
          <a:prstGeom prst="rect">
            <a:avLst/>
          </a:prstGeom>
        </p:spPr>
      </p:pic>
      <p:pic>
        <p:nvPicPr>
          <p:cNvPr id="6" name="Picture 6" descr="https://www.spbstu.ru/upload/branding/logo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" y="210427"/>
            <a:ext cx="2772264" cy="7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524000" y="1078403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ЦУР 4. Качественное образование</a:t>
            </a:r>
            <a:endParaRPr lang="ru-RU" sz="44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00" y="3936742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9044" y="701181"/>
            <a:ext cx="10253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Дискуссионная площадка «Лучшие образовательные практики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Политеха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: дистанционно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vs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очно»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045" y="1190924"/>
            <a:ext cx="69135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состоялась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Всероссийская дискуссионная площадка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«Лучшие образовательные практики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Политеха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: дистанционно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vs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очно»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посвященная использованию новых инструментов управления качеством образования в условиях смешанного и дистанционного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обучения. Мероприятие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проводилось в рамках федерального проекта «Научно-методическое обеспечение развития системы управления качеством высшего образования в условиях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коронавирусной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инфекции COVID-19 и после нее»,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проект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 поручению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Минобрнауки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России реализуют 13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университетов.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своем докладе ректор СПбПУ академик РАН Андрей РУДСКОЙ отметил, что на качество подготовки будущего инженера существенное влияние оказывает наличие в образовательном процессе практико-ориентированной составляющей, возможности получения практических умений использования современного высокотехнологичного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оборудования: 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«На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примере нашего университета могу сказать, что у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с 2015 года был накоплен существенный опыт в области онлайн-образования.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Поэтому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даже с учетом наших масштабов – свыше 34 тысяч студентов – мы смогли осуществить переход в экстренном порядке на реализацию образовательных программ в исключительно дистанционном формате без потери качества. Это подтверждается как проведенными нашими внутренними мониторингами качества обучения, так и рядом внешних оценочных процедур, например успешной профессиональной общественной аккредитацией более 30 образовательных программ 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постпандемийный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период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6" name="Picture 2" descr="Участники дискуссионной площадки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51" y="1347512"/>
            <a:ext cx="3399189" cy="226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ктор СПбПУ академик РАН Андрей РУДСКОЙ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50" y="3802799"/>
            <a:ext cx="3409029" cy="227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04052" y="6566306"/>
            <a:ext cx="104567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5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https://www.spbstu.ru/media/news/education/diskussionnaya-ploshchadka-luchshie-obrazovatelnye-praktiki-politekha-distantsionno-vs-ochno-/?</a:t>
            </a:r>
            <a:r>
              <a:rPr lang="en-US" sz="105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sphrase_id=2199852</a:t>
            </a:r>
            <a:r>
              <a:rPr lang="ru-RU" sz="105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1690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9044" y="701181"/>
            <a:ext cx="10253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Система «одно окно»: в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Политехе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заработал обновленный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Admission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Office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для иностранных студентов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044" y="1468345"/>
            <a:ext cx="70442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После глобальной перепланировки на территории международного кампуса СПбПУ начал работу обновленный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Admission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Office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– многофункциональный центр, интегрирующий все инфокоммуникационные сервисы и структурные подразделения международных служб, отвечающие за прием и оформление иностранных абитуриентов, документальное сопровождение студентов в процессе их обучения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Масштабное переустройство длилось более полугода. За это время на базе международного кампуса СПбПУ была проведена глобальная перепланировка помещений и создана зона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Admission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Office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ru-RU" dirty="0"/>
              <a:t>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Для того чтобы иностранные абитуриенты и студенты могли максимально просто и быстро получить информационную услугу и документальное сопровождение, единая зона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Admission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Office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включает в себя систему электронной очереди, функционирующий консультационный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инфоцентр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комфортную зону ожидания и комплекс мультимедийных сервисов, обеспечивающих инфокоммуникационное и визуальное сопровождение иностранных учащихся. </a:t>
            </a:r>
          </a:p>
          <a:p>
            <a:pPr algn="just"/>
            <a:endParaRPr lang="ru-RU" dirty="0" smtClean="0"/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Маршрут, который будут совершать иностранные абитуриенты при поступлении 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лично проверил ректор СПбПУ. Андрей Иванович оценил многофункциональность единой зоны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Admission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Office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отметил современное дизайнерское оформление. В знак официального открытия обновленной приемной комиссии для иностранных абитуриентов ректор Политехнического университета Андрей РУДСКОЙ вместе с представителями международных служб и активом иностранных студентов торжественно перерезали зеленую ленту. 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6" name="Picture 2" descr="Студенческая служба Tutor Forces принимает активное участие в проведении мероприятий для иностранных студентов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/>
          <a:stretch/>
        </p:blipFill>
        <p:spPr bwMode="auto">
          <a:xfrm>
            <a:off x="7895492" y="1600201"/>
            <a:ext cx="3771900" cy="193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ктор СПбПУ отметил работу обновленного Admission Office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8" b="9289"/>
          <a:stretch/>
        </p:blipFill>
        <p:spPr bwMode="auto">
          <a:xfrm>
            <a:off x="7895492" y="3886200"/>
            <a:ext cx="3771900" cy="21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05589" y="6566306"/>
            <a:ext cx="83551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5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https://www.spbstu.ru/media/news/international_activities/polytech-admission-office-international-students/?</a:t>
            </a:r>
            <a:r>
              <a:rPr lang="en-US" sz="105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sphrase_id=2205550</a:t>
            </a:r>
            <a:r>
              <a:rPr lang="ru-RU" sz="105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17465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8583" y="586881"/>
            <a:ext cx="10253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Стартап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как диплом в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Политехе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: на первом заседании Экспертного совета 16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стартапов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представили свои проекты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26" y="1361521"/>
            <a:ext cx="4809393" cy="34946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78419" y="1233212"/>
            <a:ext cx="69135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16 студенческих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стартапов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были представлены на первом заседании Экспертного совета по оценке развития студенческих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стартапов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их подготовки к защите ВКР как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стартапа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которое прошло 31 мая 2021 года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Программа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Стартап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как диплом» в данный момент активно развивается в университетах РФ. 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данная программа интегрирована в экосистему поддержки студенческих инновационных и предпринимательских проектов и направлена на развитие, в первую очередь, технологического предпринимательства. </a:t>
            </a:r>
          </a:p>
          <a:p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туденты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получили возможность получить профессиональную обратную связь: в состав Совета входят как российские, так и зарубежные эксперты, практики и исследователи технологического предпринимательства, руководители по инновационному развитию промышленных предприятий, представители фондов и институтов развития, имеющие богатый опыт работы с инновациями и трансфера технологий.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Спектр представленных работ весьма разнообразен и включает как технологические проекты в области аддитивных технологий, композиционных материалов, организации производства, так и мобильные приложения и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SaaS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проекты, интеллектуальные платформы и сервисы, основанные на VR, системы психологической диагностики и обучающие системы, проекты в области медицины,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агротехнологий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даже бренд одежды.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485" y="4984476"/>
            <a:ext cx="30123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5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</a:t>
            </a:r>
            <a:r>
              <a:rPr lang="en-US" sz="105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nticenter.spbstu.ru/news/7760</a:t>
            </a:r>
            <a:r>
              <a:rPr lang="ru-RU" sz="105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4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Сотрудничество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2683" y="683597"/>
            <a:ext cx="10253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Студенты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Политеха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проходят стажировку в Тойота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6081" y="1156178"/>
            <a:ext cx="69135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Санкт-Петербурге на заводе Тойота и в Региональном центре компетенций производительности труда (РЦК) в июле началась стажировка студентов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 В течении шести месяцев с помощью персональных наставников ребята будут учиться применять методы повышения производительности труда, основанные на принципах Производственной системы Тойота, в цехах завода и на предприятиях — участниках национального проекта «Производительность труда</a:t>
            </a:r>
            <a:r>
              <a:rPr lang="ru-RU" sz="1400">
                <a:latin typeface="PT Sans" panose="020B0503020203020204" pitchFamily="34" charset="-52"/>
                <a:ea typeface="PT Sans" panose="020B0503020203020204" pitchFamily="34" charset="-52"/>
              </a:rPr>
              <a:t>». </a:t>
            </a:r>
            <a:endParaRPr lang="ru-RU" sz="140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2021 году в совместной стажировке Тойота и РЦК принимают участие 13 лучших студентов: девять из них проходят ее на заводе «Тойота Мотор», а еще четверо — в РЦК. В течение полугода студенты уже на практике изучают принципы Производственной системы Тойота и учатся применять полученные на лекциях знания в условиях реального производства. После окончания теоретической подготовки и стажировки лучшим студентам будет предложено трудоустройство на заводе Тойота в Санкт-Петербурге или на предприятиях — партнерах Регионального центра компетенций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«Петербургский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всегда идет в ногу со временем, понимая, что при подготовке инженерной элиты страны мы должны не только передавать знания и умения, но и заботиться о будущей карьере наших студентов, —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считает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ректор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СПбПУ академик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РАН Андрей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Рудской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0" name="Picture 2" descr="[«Тойота Мотор» делится опытом со студентами Политеха в рамках реализации национального проекта «Производительность труда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/>
          <a:stretch/>
        </p:blipFill>
        <p:spPr bwMode="auto">
          <a:xfrm>
            <a:off x="7651522" y="1209256"/>
            <a:ext cx="4100862" cy="25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 2021 году в совместной стажировке Тойота и РЦК принимают участие 13 студентов Политеха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6"/>
          <a:stretch/>
        </p:blipFill>
        <p:spPr bwMode="auto">
          <a:xfrm>
            <a:off x="7651522" y="3868743"/>
            <a:ext cx="4100862" cy="21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49662" y="6435206"/>
            <a:ext cx="44782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5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https://media.spbstu.ru/news/partnership/280</a:t>
            </a:r>
            <a:r>
              <a:rPr lang="en-US" sz="105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05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05368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199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Самые цитируемые исследования по ЦУР-4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2016-2020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8591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1582505"/>
            <a:ext cx="97037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Razinkina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Pankova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L.,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Trostinskaya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Pozdeeva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Evseeva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L.,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Tanova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Student satisfaction as an element of education quality monitoring in innovative higher education institution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In E3S Web of Conferences (Vol. 33, p. 03043). EDP Sciences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Glukhov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V.,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Vasetskaya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 O. (2017, November).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Improving the teaching quality with a smart-education system.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2017 IEEE VI Forum Strategic Partnership of Universities and Enterprises of Hi-Tech Branches (Science. Education. Innovations)(SPUE) (pp. 17-21). IEEE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Bylieva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Lobatyuk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Safonova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Rubtsova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(2019).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Correlation between the Practical Aspect of the Course and the E-Learning Progress.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Education Sciences, 9(3), 167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Akhmetshin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 M., Mueller, J. E.,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Yumashev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Kozachek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Prikhodko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N.,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Safonova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 E. (2019).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Acquisition of entrepreneurial skills and competences: Curriculum development and evaluation for higher education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Journal of Entrepreneurship Education, 22(1), 1-12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Rodionov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 G.,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Fersman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 G.,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Kushneva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O. A. (2016).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Russian Universities: Towards Ambitious Goals.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International Journal of Environmental and Science Education, 11(8), 2207-2222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Rudskoy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Borovkov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I., Romanov, P. I.,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Kolosova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O. V.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General professional competence of a modern Russian engineer.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Vysshee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obrazovanie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v </a:t>
            </a:r>
            <a:r>
              <a:rPr lang="en-US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Rossii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– 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Higher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Education in Russia, 27(2), 5-18.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67294" y="1718515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34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67293" y="2451207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32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7293" y="3145819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31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67293" y="4054354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30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67293" y="4793612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29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96600" y="5363593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25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76101" y="6434428"/>
            <a:ext cx="10967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Scival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0207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17" name="Диаграмма 16"/>
              <p:cNvGraphicFramePr/>
              <p:nvPr>
                <p:extLst>
                  <p:ext uri="{D42A27DB-BD31-4B8C-83A1-F6EECF244321}">
                    <p14:modId xmlns:p14="http://schemas.microsoft.com/office/powerpoint/2010/main" val="2572489329"/>
                  </p:ext>
                </p:extLst>
              </p:nvPr>
            </p:nvGraphicFramePr>
            <p:xfrm>
              <a:off x="566005" y="2753273"/>
              <a:ext cx="5951294" cy="3729681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7" name="Диаграмма 1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005" y="2753273"/>
                <a:ext cx="5951294" cy="372968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6992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Сведения об НПР и обучающихся, 2020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001" y="3542344"/>
            <a:ext cx="270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Инженерно-технические науки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13 198,7 чел</a:t>
            </a:r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2614" y="4980387"/>
            <a:ext cx="21629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Математические и естественные науки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1 927 </a:t>
            </a:r>
            <a:endParaRPr lang="ru-RU" sz="1100" b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8752" y="3542344"/>
            <a:ext cx="216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Науки об обществе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7 550,5</a:t>
            </a:r>
            <a:endParaRPr lang="ru-RU" sz="1200" b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9017" y="4962771"/>
            <a:ext cx="95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Гуманитарные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705,6</a:t>
            </a:r>
            <a:endParaRPr lang="ru-RU" sz="900" b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4193" y="5438387"/>
            <a:ext cx="80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Искусство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291,5</a:t>
            </a:r>
            <a:endParaRPr lang="ru-RU" sz="900" b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4223" y="6323181"/>
            <a:ext cx="14844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Образование и педагогические</a:t>
            </a:r>
          </a:p>
          <a:p>
            <a:pPr algn="ctr"/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131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286500" y="6232358"/>
            <a:ext cx="386862" cy="2329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933494"/>
              </p:ext>
            </p:extLst>
          </p:nvPr>
        </p:nvGraphicFramePr>
        <p:xfrm>
          <a:off x="7259515" y="32073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44245" y="2489519"/>
            <a:ext cx="551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Распределение приведенного контингента студентов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3362" y="2489519"/>
            <a:ext cx="551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Распределение НПР по должностям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76995" y="6422728"/>
            <a:ext cx="2432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ВПО 2021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3141" y="1175561"/>
            <a:ext cx="10703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– самый крупный университет Санкт-Петербурга и СЗФО по количеству студентов. Здесь обучаются 14,5% от всех студентов математических и естественных дисциплин, 13,8% - инженерных дисциплин, 10,6% - общественных наук в Санкт-Петербурге. 54,3% НПР 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имеют степень кандидата наук, а 17,4% - доктора наук.</a:t>
            </a:r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532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699229"/>
            <a:ext cx="1128639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Образование в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олитехе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6778" y="2004643"/>
            <a:ext cx="181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14</a:t>
            </a: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институтов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8844" y="2004643"/>
            <a:ext cx="2757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34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высшие школы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997" y="2004643"/>
            <a:ext cx="2757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10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кафедр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5914" y="2483213"/>
            <a:ext cx="232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23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базовые кафедры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6778" y="2458731"/>
            <a:ext cx="181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естественно-научный лицей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9995" y="2496048"/>
            <a:ext cx="181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военно-учебный центр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72204" y="1861863"/>
            <a:ext cx="572671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AutoShape 4" descr="https://hum.spbstu.ru/userfiles/images/branding/hum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https://ibmst.spbstu.ru/userfiles/images/ibmst-03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33" y="1475119"/>
            <a:ext cx="2298821" cy="29640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b="59249"/>
          <a:stretch/>
        </p:blipFill>
        <p:spPr>
          <a:xfrm>
            <a:off x="495543" y="4558051"/>
            <a:ext cx="1957510" cy="12360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384" y="1666382"/>
            <a:ext cx="1835121" cy="22218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26778" y="4505295"/>
            <a:ext cx="181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58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1600" b="1" dirty="0" err="1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бакалавриата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212116" y="4128483"/>
            <a:ext cx="3950676" cy="5260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ПРОГРАММЫ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226778" y="1504758"/>
            <a:ext cx="3950676" cy="5260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ИНФРАСТРУКТУРА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47190" y="4508714"/>
            <a:ext cx="181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10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1600" b="1" dirty="0" err="1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специалитета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47836" y="4505295"/>
            <a:ext cx="181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57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магистратуры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91710" y="5071342"/>
            <a:ext cx="2426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26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международных ОП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73360" y="5088926"/>
            <a:ext cx="2426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48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сетевых ОП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272204" y="4505295"/>
            <a:ext cx="572671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5742" y="4013690"/>
            <a:ext cx="1786547" cy="169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699229"/>
            <a:ext cx="1128639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Образование в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(Статистика)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676605"/>
              </p:ext>
            </p:extLst>
          </p:nvPr>
        </p:nvGraphicFramePr>
        <p:xfrm>
          <a:off x="838200" y="1362010"/>
          <a:ext cx="7408985" cy="479390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2814">
                  <a:extLst>
                    <a:ext uri="{9D8B030D-6E8A-4147-A177-3AD203B41FA5}">
                      <a16:colId xmlns:a16="http://schemas.microsoft.com/office/drawing/2014/main" val="2611294922"/>
                    </a:ext>
                  </a:extLst>
                </a:gridCol>
                <a:gridCol w="5525440">
                  <a:extLst>
                    <a:ext uri="{9D8B030D-6E8A-4147-A177-3AD203B41FA5}">
                      <a16:colId xmlns:a16="http://schemas.microsoft.com/office/drawing/2014/main" val="2761118123"/>
                    </a:ext>
                  </a:extLst>
                </a:gridCol>
                <a:gridCol w="1510731">
                  <a:extLst>
                    <a:ext uri="{9D8B030D-6E8A-4147-A177-3AD203B41FA5}">
                      <a16:colId xmlns:a16="http://schemas.microsoft.com/office/drawing/2014/main" val="2501431517"/>
                    </a:ext>
                  </a:extLst>
                </a:gridCol>
              </a:tblGrid>
              <a:tr h="35463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Показатель</a:t>
                      </a:r>
                      <a:endParaRPr lang="ru-RU" sz="1400" b="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Значение</a:t>
                      </a:r>
                      <a:endParaRPr lang="ru-RU" sz="1400" b="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246789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Общая численность студентов</a:t>
                      </a:r>
                      <a:r>
                        <a:rPr lang="ru-RU" sz="11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очной, очно-заочной и заочной формы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29607 чел.</a:t>
                      </a:r>
                      <a:endParaRPr lang="ru-RU" sz="1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015357"/>
                  </a:ext>
                </a:extLst>
              </a:tr>
              <a:tr h="3700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Общая численность аспирантов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1113</a:t>
                      </a:r>
                      <a:r>
                        <a:rPr lang="ru-RU" sz="12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чел.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87981428"/>
                  </a:ext>
                </a:extLst>
              </a:tr>
              <a:tr h="37234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3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Средний балл студентов (курсантов), принятых по результатам ЕГЭ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73,12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443020"/>
                  </a:ext>
                </a:extLst>
              </a:tr>
              <a:tr h="42025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4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Средний балл студентов, принятых по результатам ЕГЭ и результатам дополнительных</a:t>
                      </a:r>
                    </a:p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вступительных испытаний на бюджет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82,32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66029559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5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Доля доходов вуза от образовательной деятельности в общих доходах вуза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66,21%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097391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6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% иностранных студентов, обучающихся по программам </a:t>
                      </a:r>
                      <a:r>
                        <a:rPr lang="ru-RU" sz="1100" dirty="0" err="1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бакалавриата</a:t>
                      </a:r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, </a:t>
                      </a:r>
                      <a:r>
                        <a:rPr lang="ru-RU" sz="1100" dirty="0" err="1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специалитета</a:t>
                      </a:r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, магистратуры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17,01%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635137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Общая численность обучающихся по программам двойного диплома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519 чел.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563998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8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%</a:t>
                      </a:r>
                      <a:r>
                        <a:rPr lang="ru-RU" sz="11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иностранных граждан из числа НПР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9,96%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5770179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9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% ППС, имеющих ученые степени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72,6%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830877"/>
                  </a:ext>
                </a:extLst>
              </a:tr>
              <a:tr h="42025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10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  <a:cs typeface="+mn-cs"/>
                        </a:rPr>
                        <a:t>Количество участников международных летних и зимних школ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  <a:cs typeface="+mn-cs"/>
                        </a:rPr>
                        <a:t>500 чел.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2246897"/>
                  </a:ext>
                </a:extLst>
              </a:tr>
              <a:tr h="42025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11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% обучающихся с уникальной индивидуальной</a:t>
                      </a:r>
                      <a:r>
                        <a:rPr lang="ru-RU" sz="11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образовательной траекторией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54%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131059"/>
                  </a:ext>
                </a:extLst>
              </a:tr>
              <a:tr h="42025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12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Число студентов, получивших</a:t>
                      </a:r>
                      <a:r>
                        <a:rPr lang="ru-RU" sz="11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поддержку за достижения в учебной и </a:t>
                      </a:r>
                      <a:r>
                        <a:rPr lang="ru-RU" sz="1100" baseline="0" dirty="0" err="1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внеучебной</a:t>
                      </a:r>
                      <a:r>
                        <a:rPr lang="ru-RU" sz="11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деятельности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72 чел.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46757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991627"/>
              </p:ext>
            </p:extLst>
          </p:nvPr>
        </p:nvGraphicFramePr>
        <p:xfrm>
          <a:off x="8451347" y="2235084"/>
          <a:ext cx="34690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47184" y="1652600"/>
            <a:ext cx="39448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Онлайн-курсы ведущих </a:t>
            </a:r>
            <a:b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исследовательских вузов* на платформе </a:t>
            </a:r>
            <a:b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«Открытое образование»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5108" y="5121986"/>
            <a:ext cx="3856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* Участники Группы 1 трека «Исследовательское лидерство» (Приоритет-2030), разместившие онлайн-курсы на платформе, а также МГУ и СПБГУ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4676" y="6572475"/>
            <a:ext cx="5199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Отчет о </a:t>
            </a:r>
            <a:r>
              <a:rPr lang="ru-RU" sz="10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самообследовании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2020, Мониторинг 2021, Открытое образование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180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699229"/>
            <a:ext cx="1128639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Международные программы/программы двойного диплома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16200000">
            <a:off x="-395760" y="1552711"/>
            <a:ext cx="2246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defRPr>
            </a:lvl1pPr>
          </a:lstStyle>
          <a:p>
            <a:pPr algn="ctr"/>
            <a:r>
              <a:rPr lang="ru-RU" dirty="0"/>
              <a:t>БАКАЛАВРИАТ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16200000">
            <a:off x="-1460651" y="4173359"/>
            <a:ext cx="4362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defRPr>
            </a:lvl1pPr>
          </a:lstStyle>
          <a:p>
            <a:pPr algn="ctr"/>
            <a:r>
              <a:rPr lang="ru-RU" dirty="0"/>
              <a:t>МАГИСТРАТУРА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429" y="1351339"/>
            <a:ext cx="277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International Business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6321" y="1351339"/>
            <a:ext cx="277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International Trade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086" y="1351339"/>
            <a:ext cx="277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Digital Enterprise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84" y="1375640"/>
            <a:ext cx="360000" cy="3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64" y="1351333"/>
            <a:ext cx="360000" cy="36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34" y="1360671"/>
            <a:ext cx="360000" cy="360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05618" y="2058069"/>
            <a:ext cx="4447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Mechanics and Mathematical Modeling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6191" y="2448132"/>
            <a:ext cx="537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Smart Nanostructures and Condensed Matter Physics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5618" y="2848551"/>
            <a:ext cx="4595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Advances and Applications in Plasma Physics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05618" y="4002620"/>
            <a:ext cx="4595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Civil Engineering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980" y="3612302"/>
            <a:ext cx="430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Energy efficient and sustainable building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7483" y="3239564"/>
            <a:ext cx="514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 Environmental Engineering in Urban Construction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04980" y="4380685"/>
            <a:ext cx="4595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Intelligent Systems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42879" y="2061271"/>
            <a:ext cx="4883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Microelectronics of Telecommunication Systems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72477" y="2456839"/>
            <a:ext cx="3132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Laser and Fiber Optic Systems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64346" y="3230877"/>
            <a:ext cx="4878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Molecular and Cellular Biomedical Technologies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82915" y="2847378"/>
            <a:ext cx="2607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Power Plant Engineering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85754" y="3611973"/>
            <a:ext cx="2480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Electrical  Engineering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72477" y="4002620"/>
            <a:ext cx="2019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Energy Technology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78155" y="4375683"/>
            <a:ext cx="4595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Nuclear Power Engineering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98547" y="4766510"/>
            <a:ext cx="4957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Continuum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Mechanics: Fundamentals and Applications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65403" y="4757412"/>
            <a:ext cx="3631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Emergency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Preparedness and Response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09567" y="5139759"/>
            <a:ext cx="3764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New Materials and Additive Technologies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  <a:hlinkClick r:id="rId4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82915" y="5131496"/>
            <a:ext cx="412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Technology Leadership and Entrepreneurship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00719" y="5520616"/>
            <a:ext cx="230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Quantitative Finance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  <a:hlinkClick r:id="rId5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64347" y="5513413"/>
            <a:ext cx="4231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International Business Development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  <a:hlinkClick r:id="rId5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06182" y="5909022"/>
            <a:ext cx="3882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Innovative Entrepreneurship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  <a:hlinkClick r:id="rId5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871205" y="5903374"/>
            <a:ext cx="3882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Business Engineering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  <a:hlinkClick r:id="rId5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02710" y="6295238"/>
            <a:ext cx="3882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International Trade Relations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  <a:hlinkClick r:id="rId5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875612" y="6295554"/>
            <a:ext cx="3882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Russian Federation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  <a:hlinkClick r:id="rId5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613" y="6313362"/>
            <a:ext cx="360000" cy="360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93" y="6303790"/>
            <a:ext cx="360000" cy="360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12" y="5910276"/>
            <a:ext cx="360000" cy="360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24" y="5518079"/>
            <a:ext cx="360000" cy="360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813" y="5900169"/>
            <a:ext cx="360000" cy="36000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229" y="5534765"/>
            <a:ext cx="360000" cy="360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54" y="4757439"/>
            <a:ext cx="360000" cy="36000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84" y="3222091"/>
            <a:ext cx="360000" cy="36000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45" y="3611476"/>
            <a:ext cx="360000" cy="36000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99" y="3991080"/>
            <a:ext cx="360000" cy="36000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2" y="2075647"/>
            <a:ext cx="360000" cy="36000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63" y="2472490"/>
            <a:ext cx="360000" cy="36000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27" y="2845179"/>
            <a:ext cx="360000" cy="36000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18" y="4378148"/>
            <a:ext cx="360000" cy="36000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77" y="4750479"/>
            <a:ext cx="360000" cy="360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28" y="5140654"/>
            <a:ext cx="360000" cy="36000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43" y="6303790"/>
            <a:ext cx="360000" cy="36000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26" y="6306221"/>
            <a:ext cx="360000" cy="36000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23" y="5533590"/>
            <a:ext cx="360000" cy="36000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39" y="1374585"/>
            <a:ext cx="360000" cy="36000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19" y="1350335"/>
            <a:ext cx="360000" cy="36000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186" y="5135842"/>
            <a:ext cx="360000" cy="36000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273" y="2455567"/>
            <a:ext cx="360000" cy="36000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20" y="2088028"/>
            <a:ext cx="360000" cy="3600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49" y="3613256"/>
            <a:ext cx="360000" cy="36000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05" y="3607077"/>
            <a:ext cx="360000" cy="360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57" y="3998876"/>
            <a:ext cx="360000" cy="36000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61" y="4390062"/>
            <a:ext cx="360000" cy="36000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24" y="2845602"/>
            <a:ext cx="360000" cy="360000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34" y="3225652"/>
            <a:ext cx="360000" cy="36000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80" y="3227205"/>
            <a:ext cx="360000" cy="36000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09" y="3605033"/>
            <a:ext cx="360000" cy="36000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93" y="5883456"/>
            <a:ext cx="360000" cy="360000"/>
          </a:xfrm>
          <a:prstGeom prst="rect">
            <a:avLst/>
          </a:prstGeom>
        </p:spPr>
      </p:pic>
      <p:cxnSp>
        <p:nvCxnSpPr>
          <p:cNvPr id="105" name="Прямая соединительная линия 104"/>
          <p:cNvCxnSpPr/>
          <p:nvPr/>
        </p:nvCxnSpPr>
        <p:spPr>
          <a:xfrm>
            <a:off x="1016380" y="1885188"/>
            <a:ext cx="973752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75767" y="6089339"/>
            <a:ext cx="7173073" cy="408620"/>
          </a:xfrm>
          <a:prstGeom prst="roundRect">
            <a:avLst/>
          </a:prstGeom>
          <a:solidFill>
            <a:srgbClr val="FFFFFF"/>
          </a:solidFill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9543" y="1292182"/>
            <a:ext cx="829847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Гибкая система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обучения на основе самостоятельно устанавливаемых образовательных стандартов (СУОС) третьего поколения в рамках модели обучения «2+2+2» 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848" y="6103191"/>
            <a:ext cx="47988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Потребность кадров для цифровой экономики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  <a:sym typeface="Calibri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37642" y="2007574"/>
            <a:ext cx="0" cy="1514475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752867" y="2007574"/>
            <a:ext cx="0" cy="1514475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37642" y="3522049"/>
            <a:ext cx="7515225" cy="0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80667" y="2007574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09417" y="2007574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38167" y="2007574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85967" y="2007574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324242" y="2007574"/>
            <a:ext cx="0" cy="1514475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37642" y="3302974"/>
            <a:ext cx="0" cy="1514475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752867" y="3302974"/>
            <a:ext cx="0" cy="1514475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37642" y="4798399"/>
            <a:ext cx="7515225" cy="0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857575" y="2007574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517" y="2007574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23792" y="2007574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171592" y="2007574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609867" y="2007574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580667" y="3283924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009417" y="3293449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438167" y="3302974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885967" y="3293449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325050" y="3283924"/>
            <a:ext cx="0" cy="1514475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237642" y="4264999"/>
            <a:ext cx="0" cy="1514475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752867" y="4264998"/>
            <a:ext cx="0" cy="1514475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80667" y="4798399"/>
            <a:ext cx="0" cy="981074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09417" y="4817449"/>
            <a:ext cx="0" cy="981074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438167" y="4798399"/>
            <a:ext cx="0" cy="981074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885967" y="4817449"/>
            <a:ext cx="0" cy="981074"/>
          </a:xfrm>
          <a:prstGeom prst="line">
            <a:avLst/>
          </a:prstGeom>
          <a:noFill/>
          <a:ln w="127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324242" y="3522049"/>
            <a:ext cx="0" cy="1514475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324242" y="4264998"/>
            <a:ext cx="0" cy="1514475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/>
          <p:cNvSpPr txBox="1"/>
          <p:nvPr/>
        </p:nvSpPr>
        <p:spPr>
          <a:xfrm>
            <a:off x="9428269" y="2540975"/>
            <a:ext cx="2237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2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  <a:sym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29017" y="3949129"/>
            <a:ext cx="2237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2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  <a:sym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28269" y="5067853"/>
            <a:ext cx="2237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2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  <a:sym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99543" y="4906270"/>
            <a:ext cx="142875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Физико-математическая группа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  <a:sym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09230" y="4915794"/>
            <a:ext cx="161925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Информационно- компьютерная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 группа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  <a:sym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85606" y="4915793"/>
            <a:ext cx="153828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Инженерно–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 технологическая группа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  <a:sym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23893" y="4905726"/>
            <a:ext cx="127634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Т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оргово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– экономическая группа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  <a:sym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03521" y="4915251"/>
            <a:ext cx="139942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Гуманитарная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 группа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  <a:sym typeface="Calibri"/>
            </a:endParaRPr>
          </a:p>
        </p:txBody>
      </p:sp>
      <p:sp>
        <p:nvSpPr>
          <p:cNvPr id="45" name="Правая фигурная скобка 44"/>
          <p:cNvSpPr/>
          <p:nvPr/>
        </p:nvSpPr>
        <p:spPr>
          <a:xfrm>
            <a:off x="10048142" y="3502999"/>
            <a:ext cx="285750" cy="2276474"/>
          </a:xfrm>
          <a:prstGeom prst="rightBrac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74050" y="3272849"/>
            <a:ext cx="369330" cy="2075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Бакалавриат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  <a:sym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71173" y="2024792"/>
            <a:ext cx="369330" cy="1468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PT Sans" panose="020B0503020203020204" pitchFamily="34" charset="-52"/>
                <a:ea typeface="PT Sans" panose="020B0503020203020204" pitchFamily="34" charset="-52"/>
                <a:sym typeface="Calibri"/>
              </a:rPr>
              <a:t>Магистратура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  <a:sym typeface="Calibri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2867101" y="4634263"/>
            <a:ext cx="0" cy="380999"/>
          </a:xfrm>
          <a:prstGeom prst="straightConnector1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4285517" y="4617424"/>
            <a:ext cx="0" cy="380999"/>
          </a:xfrm>
          <a:prstGeom prst="straightConnector1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5723792" y="4607899"/>
            <a:ext cx="0" cy="380999"/>
          </a:xfrm>
          <a:prstGeom prst="straightConnector1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7171592" y="4607899"/>
            <a:ext cx="0" cy="380999"/>
          </a:xfrm>
          <a:prstGeom prst="straightConnector1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8609867" y="4617424"/>
            <a:ext cx="0" cy="380999"/>
          </a:xfrm>
          <a:prstGeom prst="straightConnector1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3104417" y="5790752"/>
            <a:ext cx="523876" cy="275766"/>
          </a:xfrm>
          <a:prstGeom prst="straightConnector1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4281595" y="5725683"/>
            <a:ext cx="327773" cy="349066"/>
          </a:xfrm>
          <a:prstGeom prst="straightConnector1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5710345" y="5556390"/>
            <a:ext cx="2696" cy="519261"/>
          </a:xfrm>
          <a:prstGeom prst="straightConnector1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937354" y="5699291"/>
            <a:ext cx="300913" cy="375456"/>
          </a:xfrm>
          <a:prstGeom prst="straightConnector1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989247" y="5771976"/>
            <a:ext cx="508774" cy="302771"/>
          </a:xfrm>
          <a:prstGeom prst="straightConnector1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Полилиния 57"/>
          <p:cNvSpPr/>
          <p:nvPr/>
        </p:nvSpPr>
        <p:spPr>
          <a:xfrm>
            <a:off x="2543392" y="2034960"/>
            <a:ext cx="1229802" cy="2572940"/>
          </a:xfrm>
          <a:custGeom>
            <a:avLst/>
            <a:gdLst>
              <a:gd name="connsiteX0" fmla="*/ 456250 w 1229802"/>
              <a:gd name="connsiteY0" fmla="*/ 0 h 2486025"/>
              <a:gd name="connsiteX1" fmla="*/ 8575 w 1229802"/>
              <a:gd name="connsiteY1" fmla="*/ 704850 h 2486025"/>
              <a:gd name="connsiteX2" fmla="*/ 808675 w 1229802"/>
              <a:gd name="connsiteY2" fmla="*/ 1047750 h 2486025"/>
              <a:gd name="connsiteX3" fmla="*/ 94300 w 1229802"/>
              <a:gd name="connsiteY3" fmla="*/ 1590675 h 2486025"/>
              <a:gd name="connsiteX4" fmla="*/ 1218250 w 1229802"/>
              <a:gd name="connsiteY4" fmla="*/ 1762125 h 2486025"/>
              <a:gd name="connsiteX5" fmla="*/ 618175 w 1229802"/>
              <a:gd name="connsiteY5" fmla="*/ 1933575 h 2486025"/>
              <a:gd name="connsiteX6" fmla="*/ 1227775 w 1229802"/>
              <a:gd name="connsiteY6" fmla="*/ 2019300 h 2486025"/>
              <a:gd name="connsiteX7" fmla="*/ 361000 w 1229802"/>
              <a:gd name="connsiteY7" fmla="*/ 2209800 h 2486025"/>
              <a:gd name="connsiteX8" fmla="*/ 113350 w 1229802"/>
              <a:gd name="connsiteY8" fmla="*/ 2400300 h 2486025"/>
              <a:gd name="connsiteX9" fmla="*/ 322900 w 1229802"/>
              <a:gd name="connsiteY9" fmla="*/ 2486025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9802" h="2486025">
                <a:moveTo>
                  <a:pt x="456250" y="0"/>
                </a:moveTo>
                <a:cubicBezTo>
                  <a:pt x="203044" y="265112"/>
                  <a:pt x="-50162" y="530225"/>
                  <a:pt x="8575" y="704850"/>
                </a:cubicBezTo>
                <a:cubicBezTo>
                  <a:pt x="67312" y="879475"/>
                  <a:pt x="794388" y="900113"/>
                  <a:pt x="808675" y="1047750"/>
                </a:cubicBezTo>
                <a:cubicBezTo>
                  <a:pt x="822962" y="1195387"/>
                  <a:pt x="26038" y="1471613"/>
                  <a:pt x="94300" y="1590675"/>
                </a:cubicBezTo>
                <a:cubicBezTo>
                  <a:pt x="162562" y="1709737"/>
                  <a:pt x="1130938" y="1704975"/>
                  <a:pt x="1218250" y="1762125"/>
                </a:cubicBezTo>
                <a:cubicBezTo>
                  <a:pt x="1305562" y="1819275"/>
                  <a:pt x="616588" y="1890713"/>
                  <a:pt x="618175" y="1933575"/>
                </a:cubicBezTo>
                <a:cubicBezTo>
                  <a:pt x="619762" y="1976437"/>
                  <a:pt x="1270637" y="1973263"/>
                  <a:pt x="1227775" y="2019300"/>
                </a:cubicBezTo>
                <a:cubicBezTo>
                  <a:pt x="1184913" y="2065337"/>
                  <a:pt x="546738" y="2146300"/>
                  <a:pt x="361000" y="2209800"/>
                </a:cubicBezTo>
                <a:cubicBezTo>
                  <a:pt x="175262" y="2273300"/>
                  <a:pt x="119700" y="2354262"/>
                  <a:pt x="113350" y="2400300"/>
                </a:cubicBezTo>
                <a:cubicBezTo>
                  <a:pt x="107000" y="2446338"/>
                  <a:pt x="291150" y="2470150"/>
                  <a:pt x="322900" y="2486025"/>
                </a:cubicBezTo>
              </a:path>
            </a:pathLst>
          </a:custGeom>
          <a:noFill/>
          <a:ln w="76200" cap="flat">
            <a:solidFill>
              <a:srgbClr val="00B050"/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3915668" y="2036149"/>
            <a:ext cx="3758976" cy="2562225"/>
          </a:xfrm>
          <a:custGeom>
            <a:avLst/>
            <a:gdLst>
              <a:gd name="connsiteX0" fmla="*/ 331749 w 3758976"/>
              <a:gd name="connsiteY0" fmla="*/ 2562225 h 2562225"/>
              <a:gd name="connsiteX1" fmla="*/ 236499 w 3758976"/>
              <a:gd name="connsiteY1" fmla="*/ 2209800 h 2562225"/>
              <a:gd name="connsiteX2" fmla="*/ 2998749 w 3758976"/>
              <a:gd name="connsiteY2" fmla="*/ 1933575 h 2562225"/>
              <a:gd name="connsiteX3" fmla="*/ 2760624 w 3758976"/>
              <a:gd name="connsiteY3" fmla="*/ 885825 h 2562225"/>
              <a:gd name="connsiteX4" fmla="*/ 3655974 w 3758976"/>
              <a:gd name="connsiteY4" fmla="*/ 476250 h 2562225"/>
              <a:gd name="connsiteX5" fmla="*/ 3741699 w 3758976"/>
              <a:gd name="connsiteY5" fmla="*/ 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8976" h="2562225">
                <a:moveTo>
                  <a:pt x="331749" y="2562225"/>
                </a:moveTo>
                <a:cubicBezTo>
                  <a:pt x="61874" y="2438400"/>
                  <a:pt x="-208001" y="2314575"/>
                  <a:pt x="236499" y="2209800"/>
                </a:cubicBezTo>
                <a:cubicBezTo>
                  <a:pt x="680999" y="2105025"/>
                  <a:pt x="2578062" y="2154237"/>
                  <a:pt x="2998749" y="1933575"/>
                </a:cubicBezTo>
                <a:cubicBezTo>
                  <a:pt x="3419436" y="1712913"/>
                  <a:pt x="2651087" y="1128712"/>
                  <a:pt x="2760624" y="885825"/>
                </a:cubicBezTo>
                <a:cubicBezTo>
                  <a:pt x="2870161" y="642938"/>
                  <a:pt x="3492462" y="623887"/>
                  <a:pt x="3655974" y="476250"/>
                </a:cubicBezTo>
                <a:cubicBezTo>
                  <a:pt x="3819486" y="328613"/>
                  <a:pt x="3738524" y="90487"/>
                  <a:pt x="3741699" y="0"/>
                </a:cubicBezTo>
              </a:path>
            </a:pathLst>
          </a:custGeom>
          <a:noFill/>
          <a:ln w="76200" cap="flat">
            <a:solidFill>
              <a:schemeClr val="tx2">
                <a:lumMod val="75000"/>
              </a:scheme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4011045" y="2140791"/>
            <a:ext cx="2546412" cy="2495550"/>
          </a:xfrm>
          <a:custGeom>
            <a:avLst/>
            <a:gdLst>
              <a:gd name="connsiteX0" fmla="*/ 1582550 w 2546412"/>
              <a:gd name="connsiteY0" fmla="*/ 2495550 h 2495550"/>
              <a:gd name="connsiteX1" fmla="*/ 1400 w 2546412"/>
              <a:gd name="connsiteY1" fmla="*/ 1943100 h 2495550"/>
              <a:gd name="connsiteX2" fmla="*/ 1820675 w 2546412"/>
              <a:gd name="connsiteY2" fmla="*/ 1171575 h 2495550"/>
              <a:gd name="connsiteX3" fmla="*/ 2230250 w 2546412"/>
              <a:gd name="connsiteY3" fmla="*/ 828675 h 2495550"/>
              <a:gd name="connsiteX4" fmla="*/ 1773050 w 2546412"/>
              <a:gd name="connsiteY4" fmla="*/ 581025 h 2495550"/>
              <a:gd name="connsiteX5" fmla="*/ 2544575 w 2546412"/>
              <a:gd name="connsiteY5" fmla="*/ 409575 h 2495550"/>
              <a:gd name="connsiteX6" fmla="*/ 1982600 w 2546412"/>
              <a:gd name="connsiteY6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6412" h="2495550">
                <a:moveTo>
                  <a:pt x="1582550" y="2495550"/>
                </a:moveTo>
                <a:cubicBezTo>
                  <a:pt x="772131" y="2329656"/>
                  <a:pt x="-38287" y="2163762"/>
                  <a:pt x="1400" y="1943100"/>
                </a:cubicBezTo>
                <a:cubicBezTo>
                  <a:pt x="41087" y="1722438"/>
                  <a:pt x="1449200" y="1357312"/>
                  <a:pt x="1820675" y="1171575"/>
                </a:cubicBezTo>
                <a:cubicBezTo>
                  <a:pt x="2192150" y="985837"/>
                  <a:pt x="2238188" y="927100"/>
                  <a:pt x="2230250" y="828675"/>
                </a:cubicBezTo>
                <a:cubicBezTo>
                  <a:pt x="2222313" y="730250"/>
                  <a:pt x="1720663" y="650875"/>
                  <a:pt x="1773050" y="581025"/>
                </a:cubicBezTo>
                <a:cubicBezTo>
                  <a:pt x="1825437" y="511175"/>
                  <a:pt x="2509650" y="506412"/>
                  <a:pt x="2544575" y="409575"/>
                </a:cubicBezTo>
                <a:cubicBezTo>
                  <a:pt x="2579500" y="312738"/>
                  <a:pt x="2106425" y="82550"/>
                  <a:pt x="1982600" y="0"/>
                </a:cubicBezTo>
              </a:path>
            </a:pathLst>
          </a:custGeom>
          <a:noFill/>
          <a:ln w="76200" cap="flat">
            <a:solidFill>
              <a:schemeClr val="accent6"/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6752123" y="2055199"/>
            <a:ext cx="957809" cy="2514600"/>
          </a:xfrm>
          <a:custGeom>
            <a:avLst/>
            <a:gdLst>
              <a:gd name="connsiteX0" fmla="*/ 457569 w 957809"/>
              <a:gd name="connsiteY0" fmla="*/ 2514600 h 2514600"/>
              <a:gd name="connsiteX1" fmla="*/ 781419 w 957809"/>
              <a:gd name="connsiteY1" fmla="*/ 2162175 h 2514600"/>
              <a:gd name="connsiteX2" fmla="*/ 369 w 957809"/>
              <a:gd name="connsiteY2" fmla="*/ 1971675 h 2514600"/>
              <a:gd name="connsiteX3" fmla="*/ 895719 w 957809"/>
              <a:gd name="connsiteY3" fmla="*/ 1238250 h 2514600"/>
              <a:gd name="connsiteX4" fmla="*/ 790944 w 957809"/>
              <a:gd name="connsiteY4" fmla="*/ 542925 h 2514600"/>
              <a:gd name="connsiteX5" fmla="*/ 67044 w 957809"/>
              <a:gd name="connsiteY5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809" h="2514600">
                <a:moveTo>
                  <a:pt x="457569" y="2514600"/>
                </a:moveTo>
                <a:cubicBezTo>
                  <a:pt x="657594" y="2383631"/>
                  <a:pt x="857619" y="2252662"/>
                  <a:pt x="781419" y="2162175"/>
                </a:cubicBezTo>
                <a:cubicBezTo>
                  <a:pt x="705219" y="2071688"/>
                  <a:pt x="-18681" y="2125662"/>
                  <a:pt x="369" y="1971675"/>
                </a:cubicBezTo>
                <a:cubicBezTo>
                  <a:pt x="19419" y="1817687"/>
                  <a:pt x="763956" y="1476375"/>
                  <a:pt x="895719" y="1238250"/>
                </a:cubicBezTo>
                <a:cubicBezTo>
                  <a:pt x="1027482" y="1000125"/>
                  <a:pt x="929056" y="749300"/>
                  <a:pt x="790944" y="542925"/>
                </a:cubicBezTo>
                <a:cubicBezTo>
                  <a:pt x="652832" y="336550"/>
                  <a:pt x="249606" y="95250"/>
                  <a:pt x="67044" y="0"/>
                </a:cubicBezTo>
              </a:path>
            </a:pathLst>
          </a:custGeom>
          <a:noFill/>
          <a:ln w="76200" cap="flat">
            <a:solidFill>
              <a:schemeClr val="accent2"/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7833339" y="2043048"/>
            <a:ext cx="1246905" cy="2605128"/>
          </a:xfrm>
          <a:custGeom>
            <a:avLst/>
            <a:gdLst>
              <a:gd name="connsiteX0" fmla="*/ 1114479 w 1597969"/>
              <a:gd name="connsiteY0" fmla="*/ 2686050 h 2686050"/>
              <a:gd name="connsiteX1" fmla="*/ 1524054 w 1597969"/>
              <a:gd name="connsiteY1" fmla="*/ 2152650 h 2686050"/>
              <a:gd name="connsiteX2" fmla="*/ 54 w 1597969"/>
              <a:gd name="connsiteY2" fmla="*/ 1752600 h 2686050"/>
              <a:gd name="connsiteX3" fmla="*/ 1466904 w 1597969"/>
              <a:gd name="connsiteY3" fmla="*/ 1314450 h 2686050"/>
              <a:gd name="connsiteX4" fmla="*/ 1428804 w 1597969"/>
              <a:gd name="connsiteY4" fmla="*/ 476250 h 2686050"/>
              <a:gd name="connsiteX5" fmla="*/ 600129 w 1597969"/>
              <a:gd name="connsiteY5" fmla="*/ 447675 h 2686050"/>
              <a:gd name="connsiteX6" fmla="*/ 419154 w 1597969"/>
              <a:gd name="connsiteY6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969" h="2686050">
                <a:moveTo>
                  <a:pt x="1114479" y="2686050"/>
                </a:moveTo>
                <a:cubicBezTo>
                  <a:pt x="1412135" y="2497137"/>
                  <a:pt x="1709791" y="2308225"/>
                  <a:pt x="1524054" y="2152650"/>
                </a:cubicBezTo>
                <a:cubicBezTo>
                  <a:pt x="1338317" y="1997075"/>
                  <a:pt x="9579" y="1892300"/>
                  <a:pt x="54" y="1752600"/>
                </a:cubicBezTo>
                <a:cubicBezTo>
                  <a:pt x="-9471" y="1612900"/>
                  <a:pt x="1228779" y="1527175"/>
                  <a:pt x="1466904" y="1314450"/>
                </a:cubicBezTo>
                <a:cubicBezTo>
                  <a:pt x="1705029" y="1101725"/>
                  <a:pt x="1573266" y="620712"/>
                  <a:pt x="1428804" y="476250"/>
                </a:cubicBezTo>
                <a:cubicBezTo>
                  <a:pt x="1284342" y="331788"/>
                  <a:pt x="768404" y="527050"/>
                  <a:pt x="600129" y="447675"/>
                </a:cubicBezTo>
                <a:cubicBezTo>
                  <a:pt x="431854" y="368300"/>
                  <a:pt x="206429" y="322262"/>
                  <a:pt x="419154" y="0"/>
                </a:cubicBezTo>
              </a:path>
            </a:pathLst>
          </a:custGeom>
          <a:noFill/>
          <a:ln w="76200" cap="flat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4185725" y="2036149"/>
            <a:ext cx="2174464" cy="2619375"/>
          </a:xfrm>
          <a:custGeom>
            <a:avLst/>
            <a:gdLst>
              <a:gd name="connsiteX0" fmla="*/ 1585692 w 2174464"/>
              <a:gd name="connsiteY0" fmla="*/ 2619375 h 2619375"/>
              <a:gd name="connsiteX1" fmla="*/ 2090517 w 2174464"/>
              <a:gd name="connsiteY1" fmla="*/ 1914525 h 2619375"/>
              <a:gd name="connsiteX2" fmla="*/ 42642 w 2174464"/>
              <a:gd name="connsiteY2" fmla="*/ 1609725 h 2619375"/>
              <a:gd name="connsiteX3" fmla="*/ 680817 w 2174464"/>
              <a:gd name="connsiteY3" fmla="*/ 895350 h 2619375"/>
              <a:gd name="connsiteX4" fmla="*/ 423642 w 2174464"/>
              <a:gd name="connsiteY4" fmla="*/ 361950 h 2619375"/>
              <a:gd name="connsiteX5" fmla="*/ 566517 w 2174464"/>
              <a:gd name="connsiteY5" fmla="*/ 0 h 261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464" h="2619375">
                <a:moveTo>
                  <a:pt x="1585692" y="2619375"/>
                </a:moveTo>
                <a:cubicBezTo>
                  <a:pt x="1966692" y="2351087"/>
                  <a:pt x="2347692" y="2082800"/>
                  <a:pt x="2090517" y="1914525"/>
                </a:cubicBezTo>
                <a:cubicBezTo>
                  <a:pt x="1833342" y="1746250"/>
                  <a:pt x="277592" y="1779587"/>
                  <a:pt x="42642" y="1609725"/>
                </a:cubicBezTo>
                <a:cubicBezTo>
                  <a:pt x="-192308" y="1439863"/>
                  <a:pt x="617317" y="1103312"/>
                  <a:pt x="680817" y="895350"/>
                </a:cubicBezTo>
                <a:cubicBezTo>
                  <a:pt x="744317" y="687388"/>
                  <a:pt x="442692" y="511175"/>
                  <a:pt x="423642" y="361950"/>
                </a:cubicBezTo>
                <a:cubicBezTo>
                  <a:pt x="404592" y="212725"/>
                  <a:pt x="458567" y="190500"/>
                  <a:pt x="566517" y="0"/>
                </a:cubicBezTo>
              </a:path>
            </a:pathLst>
          </a:custGeom>
          <a:noFill/>
          <a:ln w="76200" cap="flat">
            <a:solidFill>
              <a:schemeClr val="accent1"/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838200" y="6992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Новая образовательная модель «2+2+2»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163393" y="5309815"/>
            <a:ext cx="2353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</a:t>
            </a:r>
            <a:r>
              <a:rPr lang="ru-RU" sz="1400" b="1" dirty="0" err="1" smtClean="0">
                <a:solidFill>
                  <a:schemeClr val="bg1">
                    <a:lumMod val="6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Полигруппа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168866" y="4298374"/>
            <a:ext cx="235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Выбор </a:t>
            </a:r>
            <a:b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специализации-1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174418" y="3072871"/>
            <a:ext cx="235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Выбор </a:t>
            </a:r>
            <a:b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специализации-2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31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8200" y="6992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Инфраструктура передового обучения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91895"/>
              </p:ext>
            </p:extLst>
          </p:nvPr>
        </p:nvGraphicFramePr>
        <p:xfrm>
          <a:off x="5724525" y="1295336"/>
          <a:ext cx="5952773" cy="34495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674658">
                  <a:extLst>
                    <a:ext uri="{9D8B030D-6E8A-4147-A177-3AD203B41FA5}">
                      <a16:colId xmlns:a16="http://schemas.microsoft.com/office/drawing/2014/main" val="2761118123"/>
                    </a:ext>
                  </a:extLst>
                </a:gridCol>
                <a:gridCol w="1278115">
                  <a:extLst>
                    <a:ext uri="{9D8B030D-6E8A-4147-A177-3AD203B41FA5}">
                      <a16:colId xmlns:a16="http://schemas.microsoft.com/office/drawing/2014/main" val="2501431517"/>
                    </a:ext>
                  </a:extLst>
                </a:gridCol>
              </a:tblGrid>
              <a:tr h="32687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Показатель</a:t>
                      </a:r>
                      <a:endParaRPr lang="ru-RU" sz="1400" b="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Значение</a:t>
                      </a:r>
                      <a:endParaRPr lang="ru-RU" sz="1400" b="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7246789"/>
                  </a:ext>
                </a:extLst>
              </a:tr>
              <a:tr h="2905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Количество персональных компьютеров</a:t>
                      </a:r>
                      <a:endParaRPr lang="ru-RU" sz="1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8</a:t>
                      </a:r>
                      <a:r>
                        <a:rPr lang="ru-RU" sz="14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785</a:t>
                      </a:r>
                      <a:endParaRPr lang="ru-RU" sz="14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015357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Количество баз данных электронного библиотечного каталога</a:t>
                      </a:r>
                      <a:endParaRPr lang="ru-RU" sz="1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1154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87981428"/>
                  </a:ext>
                </a:extLst>
              </a:tr>
              <a:tr h="3431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Количество библиотечных</a:t>
                      </a:r>
                      <a:r>
                        <a:rPr lang="ru-RU" sz="12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комплексов</a:t>
                      </a:r>
                      <a:endParaRPr lang="ru-RU" sz="1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443020"/>
                  </a:ext>
                </a:extLst>
              </a:tr>
              <a:tr h="4301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Количество объектов</a:t>
                      </a:r>
                      <a:r>
                        <a:rPr lang="ru-RU" sz="12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для проведения практических занятий (лабораторий)</a:t>
                      </a:r>
                      <a:endParaRPr lang="ru-RU" sz="1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66029559"/>
                  </a:ext>
                </a:extLst>
              </a:tr>
              <a:tr h="2905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Количество учебных</a:t>
                      </a:r>
                      <a:r>
                        <a:rPr lang="ru-RU" sz="12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аудиторий, компьютерных классов</a:t>
                      </a:r>
                      <a:endParaRPr lang="ru-RU" sz="1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097391"/>
                  </a:ext>
                </a:extLst>
              </a:tr>
              <a:tr h="430148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  <a:cs typeface="+mn-cs"/>
                        </a:rPr>
                        <a:t>Количество печатных учебных изданий на одного студента (приведенный контингент)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126,4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635137"/>
                  </a:ext>
                </a:extLst>
              </a:tr>
              <a:tr h="2905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Количество центров коллективного пользования</a:t>
                      </a:r>
                      <a:endParaRPr lang="ru-RU" sz="1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563998"/>
                  </a:ext>
                </a:extLst>
              </a:tr>
              <a:tr h="2905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бизнес-инкубаторов</a:t>
                      </a:r>
                      <a:endParaRPr lang="ru-RU" sz="1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5770179"/>
                  </a:ext>
                </a:extLst>
              </a:tr>
              <a:tr h="2905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Количество технопарков</a:t>
                      </a:r>
                      <a:endParaRPr lang="ru-RU" sz="1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83087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3056" y="6495081"/>
            <a:ext cx="4958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Отчет о </a:t>
            </a:r>
            <a:r>
              <a:rPr lang="ru-RU" sz="10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самообследовании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2020, Мониторинг 2021, сайт СПбПУ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30" name="Picture 6" descr="https://sun9-22.userapi.com/impg/O0LH_8ZKPr4TXQ49qDkxPGqZcR5SxWsBQ2jU9A/mYS-ioTBZ3U.jpg?size=2500x1667&amp;quality=96&amp;sign=8a2a0f8be033c61da3246ad0ab7cd30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970" y="1319542"/>
            <a:ext cx="215956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1.userapi.com/impg/cVTn7JO7UDMWbNzHapJDFTZX5K_jSEmcovtOrg/7nBWL7S2jQ8.jpg?size=2560x1707&amp;quality=96&amp;sign=6ef636b1d520b51b9713dec440be9af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4" y="1319542"/>
            <a:ext cx="215957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2884" y="2824934"/>
            <a:ext cx="4586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Точка кипения – пространство для коллективной работы и мероприятий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36" name="Picture 12" descr="https://sun9-16.userapi.com/impg/jBigDGncgAawoA5xvhvVGx35n9orb4q5ypxvgg/23g2ENsuU_A.jpg?size=2560x1707&amp;quality=96&amp;sign=af8933a38f7ceb9c8ccaab6abf600f8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019" y="4872729"/>
            <a:ext cx="215957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70024" y="6479692"/>
            <a:ext cx="4586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Фаблаб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– открытая мастерская цифрового производства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38" name="Picture 14" descr="https://sun9-67.userapi.com/impg/IZzfL0jrarnRdustrEgHEpmtnMUcqbkcCnQ2GQ/mh9HORMx-Q4.jpg?size=1242x829&amp;quality=96&amp;sign=323bba8a860832b3b9dba6f0f89711b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68" y="4870415"/>
            <a:ext cx="2157394" cy="14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Читальный зал вновь открыл свои двери!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17" y="3500847"/>
            <a:ext cx="2970433" cy="198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57300" y="5591572"/>
            <a:ext cx="304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Библиотека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19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9045" y="622050"/>
            <a:ext cx="9323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В Политехе прошло заседание Координационного комитета кафедр ЮНЕСКО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045" y="1322807"/>
            <a:ext cx="69135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научно-исследовательском комплексе «Технополис Политех» состоялось заседание весенней сессии Координационного комитета кафедр ЮНЕСКО. Его провела Комиссия РФ по делам ЮНЕСКО при Министерстве иностранных дел России. В мероприятии приняли участие ответственный секретарь Комиссии РФ по делам ЮНЕСКО, Посол по особым поручениям МИД России Григорий ОРДЖОНИКИДЗЕ, председатель Координационного комитета кафедр ЮНЕСКО РФ Владимир ЕГОРОВ, руководители и профессора кафедр ЮНЕСКО из разных регионов России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Заведующий новой кафедрой ЮНЕСКО академик РАН Владимир ОКРЕПИЛОВ осветил вопрос подробнее: «Кафедра ЮНЕСКО СПбПУ называется </a:t>
            </a: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</a:rPr>
              <a:t>“Управление качеством образования в интересах устойчивого развития”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в полной мере соответствует тем задачам выхода на новый уровень качества образовательных услуг, которые стоят перед СПбПУ. Один из инициаторов создания кафедры –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ректор университета академик РАН Андрей Иванович РУДСКОЙ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оценил возможность с помощью кафедры аккумулировать в нашем университете передовые образовательные технологии и распределять их на все научные и образовательные подразделения, которые есть в Политехе. Работая в таком крупном университете, наша кафедра имеет все условия, чтобы моделировать варианты осуществления качественного образования во всех сферах и проверять их на практике».</a:t>
            </a:r>
          </a:p>
        </p:txBody>
      </p:sp>
      <p:pic>
        <p:nvPicPr>
          <p:cNvPr id="1026" name="Picture 2" descr="В Политехе прошло заседание Координационного комитета кафедр ЮНЕС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29" y="957047"/>
            <a:ext cx="3976402" cy="26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ветник секретариата Комиссии РФ по делам ЮНЕСКО Ксения Гавердовская рассказала о ближайших мероприятиях ЮНЕСКО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15" y="3679114"/>
            <a:ext cx="3977416" cy="26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9045" y="6404445"/>
            <a:ext cx="75985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5"/>
              </a:rPr>
              <a:t>https://www.spbstu.ru/media/news/partnership/polytech-meeting-coordination-committee-department-unesco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5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79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Иностранные студенты получат больше возможностей для обучения в России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7607" b="386"/>
          <a:stretch/>
        </p:blipFill>
        <p:spPr bwMode="auto">
          <a:xfrm>
            <a:off x="7223553" y="1424354"/>
            <a:ext cx="4694419" cy="31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5298" y="646235"/>
            <a:ext cx="9323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Комитет по молодежной политике Санкт-Петербурга готов сотрудничать со студентами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Политеха</a:t>
            </a:r>
            <a:endParaRPr lang="ru-RU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5298" y="1424354"/>
            <a:ext cx="648337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стал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участником нового консорциума «Сетевой подготовительный факультет для иностранных граждан» (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Network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Pre-university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Faculty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for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foreign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citizens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), созданного при поддержке Министерства науки и высшего образования РФ. Вместе с СПбПУ в него вошли Государственный институт русского языка им. А. С. Пушкина, Воронежский государственный университет, Московский государственный технологический университет «СТАНКИН» и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Томский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политехнический университет. Сетевой подготовительный факультет будет готовить иностранных студентов к обучению на русском языке в 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бакалавриате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, магистратуре и аспирантуре российских вузов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Сетевой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подготовительный факультет будет способствовать получению иностранцами более качественного и доступного образования в России, совершенствованию методологической базы, а также привлечению в российские вузы иностранных студентов. Курс, рассчитанный на 10 месяцев, состоит из дистанционных занятий с преподавателями. Также студенты получат доступ к онлайн-курсам по русскому языку и профильным предметам на русском языке для самостоятельного изучения.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36168" y="6609557"/>
            <a:ext cx="39626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5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https://media.spbstu.ru/news/international/284</a:t>
            </a:r>
            <a:r>
              <a:rPr lang="en-US" sz="105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/</a:t>
            </a:r>
            <a:r>
              <a:rPr lang="ru-RU" sz="105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5313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1425</Words>
  <Application>Microsoft Office PowerPoint</Application>
  <PresentationFormat>Широкоэкранный</PresentationFormat>
  <Paragraphs>220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PT Sans</vt:lpstr>
      <vt:lpstr>Ubuntu</vt:lpstr>
      <vt:lpstr>Тема Office</vt:lpstr>
      <vt:lpstr>ЦУР 4. Качественное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49</cp:revision>
  <dcterms:created xsi:type="dcterms:W3CDTF">2021-10-06T14:15:54Z</dcterms:created>
  <dcterms:modified xsi:type="dcterms:W3CDTF">2021-10-25T15:43:28Z</dcterms:modified>
</cp:coreProperties>
</file>