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2" r:id="rId4"/>
    <p:sldId id="258" r:id="rId5"/>
    <p:sldId id="261" r:id="rId6"/>
    <p:sldId id="263" r:id="rId7"/>
    <p:sldId id="260" r:id="rId8"/>
    <p:sldId id="25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OneDrive%20-%20Peter%20the%20Great%20St.%20Petersburg%20Polytechnical%20University\&#1062;&#1040;&#1080;&#1055;&#1056;\&#1056;&#1077;&#1081;&#1090;&#1080;&#1085;&#1075;&#1080;\2021%20THE%20Impact%20Ranking\&#1054;&#1090;&#1095;&#1077;&#1090;&#1099;%20&#1062;&#1059;&#1056;%202021\&#1088;&#1072;&#1089;&#1095;&#1077;&#1090;&#1099;%20&#1076;&#1083;&#1103;%20&#1089;&#1083;&#1072;&#1081;&#1076;&#1086;&#1074;%20(&#1040;&#1074;&#1090;&#1086;&#1089;&#1086;&#1093;&#1088;&#1072;&#1085;&#1077;&#1085;&#1085;&#1099;&#1081;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OneDrive%20-%20Peter%20the%20Great%20St.%20Petersburg%20Polytechnical%20University\&#1062;&#1040;&#1080;&#1055;&#1056;\&#1056;&#1077;&#1081;&#1090;&#1080;&#1085;&#1075;&#1080;\2021%20THE%20Impact%20Ranking\&#1054;&#1090;&#1095;&#1077;&#1090;&#1099;%20&#1062;&#1059;&#1056;%202021\&#1088;&#1072;&#1089;&#1095;&#1077;&#1090;&#1099;%20&#1076;&#1083;&#1103;%20&#1089;&#1083;&#1072;&#1081;&#1076;&#1086;&#1074;%20(&#1040;&#1074;&#1090;&#1086;&#1089;&#1086;&#1093;&#1088;&#1072;&#1085;&#1077;&#1085;&#1085;&#1099;&#1081;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'ЦУР 5'!$B$10</c:f>
              <c:strCache>
                <c:ptCount val="1"/>
                <c:pt idx="0">
                  <c:v>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Sans" panose="020B0503020203020204" pitchFamily="34" charset="-52"/>
                    <a:ea typeface="PT Sans" panose="020B0503020203020204" pitchFamily="34" charset="-5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'ЦУР 5'!$A$11:$A$22</c:f>
              <c:strCache>
                <c:ptCount val="12"/>
                <c:pt idx="0">
                  <c:v>ИЯЭ</c:v>
                </c:pt>
                <c:pt idx="1">
                  <c:v>ИППТ</c:v>
                </c:pt>
                <c:pt idx="2">
                  <c:v>ИКиЗИ</c:v>
                </c:pt>
                <c:pt idx="3">
                  <c:v>ИЭиТ</c:v>
                </c:pt>
                <c:pt idx="4">
                  <c:v>ИЭ</c:v>
                </c:pt>
                <c:pt idx="5">
                  <c:v>ФизМех</c:v>
                </c:pt>
                <c:pt idx="6">
                  <c:v>ИММиТ</c:v>
                </c:pt>
                <c:pt idx="7">
                  <c:v>ИБСиБ</c:v>
                </c:pt>
                <c:pt idx="8">
                  <c:v>ИКНиТ</c:v>
                </c:pt>
                <c:pt idx="9">
                  <c:v>ИСИ</c:v>
                </c:pt>
                <c:pt idx="10">
                  <c:v>ГИ</c:v>
                </c:pt>
                <c:pt idx="11">
                  <c:v>ИПМЭиТ</c:v>
                </c:pt>
              </c:strCache>
            </c:strRef>
          </c:cat>
          <c:val>
            <c:numRef>
              <c:f>'ЦУР 5'!$B$11:$B$22</c:f>
              <c:numCache>
                <c:formatCode>General</c:formatCode>
                <c:ptCount val="12"/>
                <c:pt idx="0">
                  <c:v>105</c:v>
                </c:pt>
                <c:pt idx="1">
                  <c:v>64</c:v>
                </c:pt>
                <c:pt idx="2">
                  <c:v>467</c:v>
                </c:pt>
                <c:pt idx="3">
                  <c:v>1099</c:v>
                </c:pt>
                <c:pt idx="4">
                  <c:v>2096</c:v>
                </c:pt>
                <c:pt idx="5">
                  <c:v>1090</c:v>
                </c:pt>
                <c:pt idx="6">
                  <c:v>2713</c:v>
                </c:pt>
                <c:pt idx="7">
                  <c:v>333</c:v>
                </c:pt>
                <c:pt idx="8">
                  <c:v>2945</c:v>
                </c:pt>
                <c:pt idx="9">
                  <c:v>1753</c:v>
                </c:pt>
                <c:pt idx="10">
                  <c:v>1143</c:v>
                </c:pt>
                <c:pt idx="11">
                  <c:v>2737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F3-4E5A-B8AB-8EBF7B57BA86}"/>
            </c:ext>
          </c:extLst>
        </c:ser>
        <c:ser>
          <c:idx val="1"/>
          <c:order val="1"/>
          <c:tx>
            <c:strRef>
              <c:f>'ЦУР 5'!$C$10</c:f>
              <c:strCache>
                <c:ptCount val="1"/>
                <c:pt idx="0">
                  <c:v>ж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Sans" panose="020B0503020203020204" pitchFamily="34" charset="-52"/>
                    <a:ea typeface="PT Sans" panose="020B0503020203020204" pitchFamily="34" charset="-5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'ЦУР 5'!$A$11:$A$22</c:f>
              <c:strCache>
                <c:ptCount val="12"/>
                <c:pt idx="0">
                  <c:v>ИЯЭ</c:v>
                </c:pt>
                <c:pt idx="1">
                  <c:v>ИППТ</c:v>
                </c:pt>
                <c:pt idx="2">
                  <c:v>ИКиЗИ</c:v>
                </c:pt>
                <c:pt idx="3">
                  <c:v>ИЭиТ</c:v>
                </c:pt>
                <c:pt idx="4">
                  <c:v>ИЭ</c:v>
                </c:pt>
                <c:pt idx="5">
                  <c:v>ФизМех</c:v>
                </c:pt>
                <c:pt idx="6">
                  <c:v>ИММиТ</c:v>
                </c:pt>
                <c:pt idx="7">
                  <c:v>ИБСиБ</c:v>
                </c:pt>
                <c:pt idx="8">
                  <c:v>ИКНиТ</c:v>
                </c:pt>
                <c:pt idx="9">
                  <c:v>ИСИ</c:v>
                </c:pt>
                <c:pt idx="10">
                  <c:v>ГИ</c:v>
                </c:pt>
                <c:pt idx="11">
                  <c:v>ИПМЭиТ</c:v>
                </c:pt>
              </c:strCache>
            </c:strRef>
          </c:cat>
          <c:val>
            <c:numRef>
              <c:f>'ЦУР 5'!$C$11:$C$22</c:f>
              <c:numCache>
                <c:formatCode>General</c:formatCode>
                <c:ptCount val="12"/>
                <c:pt idx="0">
                  <c:v>28</c:v>
                </c:pt>
                <c:pt idx="1">
                  <c:v>40</c:v>
                </c:pt>
                <c:pt idx="2">
                  <c:v>171</c:v>
                </c:pt>
                <c:pt idx="3">
                  <c:v>450</c:v>
                </c:pt>
                <c:pt idx="4">
                  <c:v>464</c:v>
                </c:pt>
                <c:pt idx="5">
                  <c:v>592</c:v>
                </c:pt>
                <c:pt idx="6">
                  <c:v>680</c:v>
                </c:pt>
                <c:pt idx="7">
                  <c:v>684</c:v>
                </c:pt>
                <c:pt idx="8">
                  <c:v>1067</c:v>
                </c:pt>
                <c:pt idx="9">
                  <c:v>1696</c:v>
                </c:pt>
                <c:pt idx="10">
                  <c:v>2440</c:v>
                </c:pt>
                <c:pt idx="11">
                  <c:v>4098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F3-4E5A-B8AB-8EBF7B57B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9696032"/>
        <c:axId val="419694392"/>
      </c:barChart>
      <c:catAx>
        <c:axId val="419696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pPr>
            <a:endParaRPr lang="ru-RU"/>
          </a:p>
        </c:txPr>
        <c:crossAx val="419694392"/>
        <c:crosses val="autoZero"/>
        <c:auto val="1"/>
        <c:lblAlgn val="ctr"/>
        <c:lblOffset val="100"/>
        <c:noMultiLvlLbl val="0"/>
      </c:catAx>
      <c:valAx>
        <c:axId val="419694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969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46788526434195"/>
          <c:y val="0.86844295177186626"/>
          <c:w val="0.10349925009373828"/>
          <c:h val="6.725926502277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'ЦУР 5'!$B$41</c:f>
              <c:strCache>
                <c:ptCount val="1"/>
                <c:pt idx="0">
                  <c:v>м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Sans" panose="020B0503020203020204" pitchFamily="34" charset="-52"/>
                    <a:ea typeface="PT Sans" panose="020B0503020203020204" pitchFamily="34" charset="-5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'ЦУР 5'!$A$42:$A$47</c:f>
              <c:strCache>
                <c:ptCount val="6"/>
                <c:pt idx="0">
                  <c:v>ИТП</c:v>
                </c:pt>
                <c:pt idx="1">
                  <c:v>ИПР</c:v>
                </c:pt>
                <c:pt idx="2">
                  <c:v>УВП</c:v>
                </c:pt>
                <c:pt idx="3">
                  <c:v>Другие</c:v>
                </c:pt>
                <c:pt idx="4">
                  <c:v>АУП</c:v>
                </c:pt>
                <c:pt idx="5">
                  <c:v>НПР</c:v>
                </c:pt>
              </c:strCache>
            </c:strRef>
          </c:cat>
          <c:val>
            <c:numRef>
              <c:f>'ЦУР 5'!$B$42:$B$47</c:f>
              <c:numCache>
                <c:formatCode>General</c:formatCode>
                <c:ptCount val="6"/>
                <c:pt idx="0">
                  <c:v>218</c:v>
                </c:pt>
                <c:pt idx="1">
                  <c:v>56</c:v>
                </c:pt>
                <c:pt idx="2">
                  <c:v>73</c:v>
                </c:pt>
                <c:pt idx="3">
                  <c:v>680</c:v>
                </c:pt>
                <c:pt idx="4">
                  <c:v>236</c:v>
                </c:pt>
                <c:pt idx="5">
                  <c:v>1164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4-4D67-BE99-8C26A0719FB5}"/>
            </c:ext>
          </c:extLst>
        </c:ser>
        <c:ser>
          <c:idx val="1"/>
          <c:order val="1"/>
          <c:tx>
            <c:strRef>
              <c:f>'ЦУР 5'!$C$41</c:f>
              <c:strCache>
                <c:ptCount val="1"/>
                <c:pt idx="0">
                  <c:v>ж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Sans" panose="020B0503020203020204" pitchFamily="34" charset="-52"/>
                    <a:ea typeface="PT Sans" panose="020B0503020203020204" pitchFamily="34" charset="-5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'ЦУР 5'!$A$42:$A$47</c:f>
              <c:strCache>
                <c:ptCount val="6"/>
                <c:pt idx="0">
                  <c:v>ИТП</c:v>
                </c:pt>
                <c:pt idx="1">
                  <c:v>ИПР</c:v>
                </c:pt>
                <c:pt idx="2">
                  <c:v>УВП</c:v>
                </c:pt>
                <c:pt idx="3">
                  <c:v>Другие</c:v>
                </c:pt>
                <c:pt idx="4">
                  <c:v>АУП</c:v>
                </c:pt>
                <c:pt idx="5">
                  <c:v>НПР</c:v>
                </c:pt>
              </c:strCache>
            </c:strRef>
          </c:cat>
          <c:val>
            <c:numRef>
              <c:f>'ЦУР 5'!$C$42:$C$47</c:f>
              <c:numCache>
                <c:formatCode>General</c:formatCode>
                <c:ptCount val="6"/>
                <c:pt idx="0">
                  <c:v>136</c:v>
                </c:pt>
                <c:pt idx="1">
                  <c:v>188</c:v>
                </c:pt>
                <c:pt idx="2">
                  <c:v>240</c:v>
                </c:pt>
                <c:pt idx="3">
                  <c:v>630</c:v>
                </c:pt>
                <c:pt idx="4">
                  <c:v>640</c:v>
                </c:pt>
                <c:pt idx="5">
                  <c:v>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54-4D67-BE99-8C26A0719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8077992"/>
        <c:axId val="418078320"/>
      </c:barChart>
      <c:catAx>
        <c:axId val="418077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pPr>
            <a:endParaRPr lang="ru-RU"/>
          </a:p>
        </c:txPr>
        <c:crossAx val="418078320"/>
        <c:crosses val="autoZero"/>
        <c:auto val="1"/>
        <c:lblAlgn val="ctr"/>
        <c:lblOffset val="100"/>
        <c:noMultiLvlLbl val="0"/>
      </c:catAx>
      <c:valAx>
        <c:axId val="418078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8077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02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7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6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55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9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5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0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84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53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9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pbstu.ru/media/news/studencheskaya_zhizn/innovatsionnuyu-produktsiyu-politekha-predstavili-na-evraziyskom-zhenskom-forume/" TargetMode="External"/><Relationship Id="rId4" Type="http://schemas.openxmlformats.org/officeDocument/2006/relationships/hyperlink" Target="https://www.spbstu.ru/media/news/studencheskaya_zhizn/uchastniki-iii-evraziyskogo-zhenskogo-foruma-pobyvali-na-science-party-v-dome-uchenykh-ra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spbstu.ru/news/lady_in_science/221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bstu.ru/media/news/studencheskaya_zhizn/politekh-v-proekte-zhenskaya-liga-minobrnauki-rf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882589"/>
            <a:ext cx="12192000" cy="1599166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2728" y="688789"/>
            <a:ext cx="11145959" cy="23876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ЦУР 5</a:t>
            </a:r>
            <a:r>
              <a:rPr lang="ru-RU" sz="4800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Гендерное равенство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230" y="96393"/>
            <a:ext cx="2258354" cy="1336753"/>
          </a:xfrm>
          <a:prstGeom prst="rect">
            <a:avLst/>
          </a:prstGeom>
        </p:spPr>
      </p:pic>
      <p:pic>
        <p:nvPicPr>
          <p:cNvPr id="1030" name="Picture 6" descr="https://www.spbstu.ru/upload/branding/logo_m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9" y="210427"/>
            <a:ext cx="2772264" cy="73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3775555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0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500" y="2905780"/>
            <a:ext cx="2643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Соотношение студентов женского и мужского пола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8728" y="3429000"/>
            <a:ext cx="1483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43:57</a:t>
            </a:r>
            <a:endParaRPr lang="ru-RU" sz="4000" b="1" dirty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85" y="6194124"/>
            <a:ext cx="330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Реестр, октябрь 2021 </a:t>
            </a:r>
            <a:endParaRPr lang="en-US" sz="10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" y="63768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Гендерное равенство в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Политехе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153582"/>
              </p:ext>
            </p:extLst>
          </p:nvPr>
        </p:nvGraphicFramePr>
        <p:xfrm>
          <a:off x="4051434" y="2020581"/>
          <a:ext cx="5473565" cy="3961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362653" y="1581779"/>
            <a:ext cx="4807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Распределение студентов институтов по полу 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85435" y="2905780"/>
            <a:ext cx="2643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Соотношение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аспирантов женского и мужского пола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65663" y="3429000"/>
            <a:ext cx="1483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30:70</a:t>
            </a:r>
            <a:endParaRPr lang="ru-RU" sz="4000" b="1" dirty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1482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00" y="63768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Гендерное равенство в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Политехе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892" y="1808737"/>
            <a:ext cx="2643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Соотношение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сотрудников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женского и мужского пола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7120" y="2331957"/>
            <a:ext cx="1483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52:48</a:t>
            </a:r>
            <a:endParaRPr lang="ru-RU" sz="4000" b="1" dirty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979" y="6457890"/>
            <a:ext cx="330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Реестр, октябрь 2021 </a:t>
            </a:r>
            <a:endParaRPr lang="en-US" sz="10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892" y="3867011"/>
            <a:ext cx="2643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Соотношение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доцентов женского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и мужского пола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00920" y="4390231"/>
            <a:ext cx="1483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45:55</a:t>
            </a:r>
            <a:endParaRPr lang="ru-RU" sz="4000" b="1" dirty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44770" y="3954109"/>
            <a:ext cx="2643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Соотношение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профессоров женского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и мужского пола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48798" y="4538873"/>
            <a:ext cx="1483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20:80</a:t>
            </a:r>
            <a:endParaRPr lang="ru-RU" sz="4000" b="1" dirty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322407"/>
              </p:ext>
            </p:extLst>
          </p:nvPr>
        </p:nvGraphicFramePr>
        <p:xfrm>
          <a:off x="3676853" y="2123664"/>
          <a:ext cx="4868714" cy="3195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570094" y="1762570"/>
            <a:ext cx="4975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Распределение сотрудников по типу должности и полу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796016"/>
              </p:ext>
            </p:extLst>
          </p:nvPr>
        </p:nvGraphicFramePr>
        <p:xfrm>
          <a:off x="8680798" y="1872706"/>
          <a:ext cx="3074378" cy="1654224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583770">
                  <a:extLst>
                    <a:ext uri="{9D8B030D-6E8A-4147-A177-3AD203B41FA5}">
                      <a16:colId xmlns:a16="http://schemas.microsoft.com/office/drawing/2014/main" val="2040614772"/>
                    </a:ext>
                  </a:extLst>
                </a:gridCol>
                <a:gridCol w="745304">
                  <a:extLst>
                    <a:ext uri="{9D8B030D-6E8A-4147-A177-3AD203B41FA5}">
                      <a16:colId xmlns:a16="http://schemas.microsoft.com/office/drawing/2014/main" val="3611879322"/>
                    </a:ext>
                  </a:extLst>
                </a:gridCol>
                <a:gridCol w="745304">
                  <a:extLst>
                    <a:ext uri="{9D8B030D-6E8A-4147-A177-3AD203B41FA5}">
                      <a16:colId xmlns:a16="http://schemas.microsoft.com/office/drawing/2014/main" val="23725379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женщины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мужчины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5878902"/>
                  </a:ext>
                </a:extLst>
              </a:tr>
              <a:tr h="2805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Проректора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67769"/>
                  </a:ext>
                </a:extLst>
              </a:tr>
              <a:tr h="421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Директора </a:t>
                      </a:r>
                      <a:r>
                        <a:rPr lang="ru-RU" sz="1100" u="none" strike="noStrike" dirty="0" smtClean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институтов</a:t>
                      </a:r>
                    </a:p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2</a:t>
                      </a:r>
                    </a:p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12</a:t>
                      </a:r>
                    </a:p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430088"/>
                  </a:ext>
                </a:extLst>
              </a:tr>
              <a:tr h="353860">
                <a:tc>
                  <a:txBody>
                    <a:bodyPr/>
                    <a:lstStyle/>
                    <a:p>
                      <a:pPr algn="ctr" fontAlgn="b"/>
                      <a:endParaRPr lang="ru-RU" sz="1100" u="none" strike="noStrike" dirty="0" smtClean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Ученый совет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370827"/>
                  </a:ext>
                </a:extLst>
              </a:tr>
              <a:tr h="421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Наблюдательный </a:t>
                      </a:r>
                      <a:r>
                        <a:rPr lang="ru-RU" sz="1100" u="none" strike="noStrike" dirty="0" smtClean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совет</a:t>
                      </a:r>
                    </a:p>
                    <a:p>
                      <a:pPr algn="ctr" fontAlgn="b"/>
                      <a:endParaRPr lang="ru-RU" sz="1100" u="none" strike="noStrike" dirty="0" smtClean="0"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3</a:t>
                      </a:r>
                    </a:p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7</a:t>
                      </a:r>
                    </a:p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41094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66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</a:t>
            </a:r>
            <a:r>
              <a:rPr lang="ru-R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4457" y="257182"/>
            <a:ext cx="8960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Участники III Евразийского женского форума побывали на </a:t>
            </a:r>
            <a:r>
              <a:rPr lang="ru-RU" sz="2400" b="1" dirty="0" smtClean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SCIENCE-</a:t>
            </a:r>
            <a:r>
              <a:rPr lang="ru-RU" sz="2400" b="1" dirty="0" err="1" smtClean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party</a:t>
            </a:r>
            <a:r>
              <a:rPr lang="ru-RU" sz="2400" b="1" dirty="0" smtClean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24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Доме ученых РАН</a:t>
            </a:r>
            <a:endParaRPr lang="ru-RU" sz="2400" b="1" i="0" dirty="0">
              <a:solidFill>
                <a:srgbClr val="00B050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026" name="Picture 2" descr="Заместитель директора лаборатории нейтронной физики имени Франка Объединенного института ядерных исследований Отилиа Ана Куликов (в центре), профессор факультета естественно-математических наук Новисадского университета, член Международного общества радиационной защиты, Общества радиационной защиты Сербии и Черногории, Общества физиков Сербии Наташа Тодорович (справа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583" y="864198"/>
            <a:ext cx="3705175" cy="247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62261" y="1183938"/>
            <a:ext cx="70800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 13 по 15 октября в Санкт-Петербурге проходит III Евразийский женский форум, организованный Советом Федерации Федерального Собрания Российской Федерации и Межпарламентской Ассамблеей государств-участников Содружества Независимых государств. По инициативе Комитета Совета Федерации по науке, образованию и культуре одним из мероприятий деловой программы форума стал дискуссионный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бранч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SCIENCE-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party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в котором по приглашению Министерства науки и высшего образования 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РФ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 котором по приглашению Министерства науки и высшего образования РФ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приняли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участие 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 представители СПбПУ.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63363" y="3511110"/>
            <a:ext cx="7737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Инновационную продукцию Политеха представили на Евразийском женском форуме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39799" y="4463819"/>
            <a:ext cx="77522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Программа Третьего Евразийского женского форума, проходившего в Санкт-Петербурге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 13 по 15 октября, включала 90 мероприятий, в которых приняли участие около 2500 делегатов из 111 стран мира.</a:t>
            </a: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По приглашению Совета Федерации Федерального Собрания РФ сотрудники Института биомедицинских систем и биотехнологий СПбПУ приняли участие в секции «Территория гостеприимства», организованной Женской гильдией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предпринимателей.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Доценты Высшей школы биотехнологий и пищевых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производств Наталья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БАРСУКОВА и Елена МОСКВИЧЕВА представили образовательные программы и результаты научных разработок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ВШБиПП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 </a:t>
            </a:r>
            <a:endParaRPr lang="ru-RU" sz="1400" b="0" i="0" dirty="0">
              <a:effectLst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030" name="Picture 6" descr="Доценты Высшей школы биотехнологий и пищевых производств Наталья Барсукова и Елена Москвичева представили Политех на Евразийском женском форуме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72" y="3604875"/>
            <a:ext cx="3488561" cy="23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8302" y="6312753"/>
            <a:ext cx="1063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Источник: </a:t>
            </a:r>
            <a:r>
              <a:rPr lang="en-US" sz="1100" dirty="0">
                <a:hlinkClick r:id="rId4"/>
              </a:rPr>
              <a:t>https://www.spbstu.ru/media/news/studencheskaya_zhizn/uchastniki-iii-evraziyskogo-zhenskogo-foruma-pobyvali-na-science-party-v-dome-uchenykh-ran</a:t>
            </a:r>
            <a:r>
              <a:rPr lang="en-US" sz="1100" dirty="0" smtClean="0">
                <a:hlinkClick r:id="rId4"/>
              </a:rPr>
              <a:t>/</a:t>
            </a:r>
            <a:r>
              <a:rPr lang="ru-RU" sz="1100" dirty="0" smtClean="0"/>
              <a:t> ,</a:t>
            </a:r>
          </a:p>
          <a:p>
            <a:r>
              <a:rPr lang="ru-RU" sz="1100" dirty="0" smtClean="0"/>
              <a:t> </a:t>
            </a:r>
            <a:r>
              <a:rPr lang="en-US" sz="1100" dirty="0">
                <a:hlinkClick r:id="rId5"/>
              </a:rPr>
              <a:t>https://www.spbstu.ru/media/news/studencheskaya_zhizn/innovatsionnuyu-produktsiyu-politekha-predstavili-na-evraziyskom-zhenskom-forume</a:t>
            </a:r>
            <a:r>
              <a:rPr lang="en-US" sz="1100" dirty="0" smtClean="0">
                <a:hlinkClick r:id="rId5"/>
              </a:rPr>
              <a:t>/</a:t>
            </a:r>
            <a:r>
              <a:rPr lang="ru-RU" sz="1100" dirty="0" smtClean="0"/>
              <a:t>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0777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26870" y="719985"/>
            <a:ext cx="63331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Седьмой выпуск спецпроекта </a:t>
            </a:r>
            <a:r>
              <a:rPr lang="en-US" sz="2400" b="1" dirty="0" smtClean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Lady </a:t>
            </a:r>
            <a:r>
              <a:rPr lang="en-US" sz="24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in science</a:t>
            </a:r>
            <a:r>
              <a:rPr lang="en-US" sz="2400" b="1" dirty="0" smtClean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:</a:t>
            </a:r>
            <a:r>
              <a:rPr lang="ru-RU" sz="2400" b="1" dirty="0" smtClean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en-US" sz="2400" b="1" dirty="0" smtClean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not </a:t>
            </a:r>
            <a:r>
              <a:rPr lang="en-US" sz="24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a men’s world</a:t>
            </a:r>
            <a:endParaRPr lang="en-US" sz="2400" b="1" i="0" dirty="0">
              <a:solidFill>
                <a:srgbClr val="00B050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026" name="Picture 2" descr="Lady in science: not a men’s wor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144" y="1236568"/>
            <a:ext cx="3924332" cy="261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6870" y="1550982"/>
            <a:ext cx="71510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11 февраля, отмечается Международный день женщин и девочек в науке. Этот праздник, учрежденный Генеральной Ассамблеей ООН, служит напоминанием о том, что в развитии науки и технологий женщины играют большую роль. Героиня нового выпуска Наталья ВАСЕЦКАЯ сейчас трудится над докторской диссертацией, посвященной разработке методологии и механизмов повышения макроэкономической эффективности научной деятельности вуза. Неоднократно удостаивалась грантов Комитета по науке и высшей школе Санкт-Петербурга в сфере научной и научно-технической деятельности, премий Правительства Санкт-Петербурга за выдающиеся достижения в области высшего образования и среднего профессионального образования (в 2018 году). А еще в марте 2020 года Наталья победила в городском конкурсе «Женщина года» в номинации «Образование и наука».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6870" y="6138789"/>
            <a:ext cx="39340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100" dirty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https://media.spbstu.ru/news/lady_in_science/221</a:t>
            </a:r>
            <a:r>
              <a:rPr lang="en-US" sz="1100" dirty="0" smtClean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/</a:t>
            </a: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1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Персона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79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6870" y="719985"/>
            <a:ext cx="7364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</a:t>
            </a:r>
            <a:r>
              <a:rPr lang="ru-RU" sz="24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в проекте «Женская лига» </a:t>
            </a:r>
            <a:r>
              <a:rPr lang="ru-RU" sz="2400" b="1" dirty="0" err="1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Минобрнауки</a:t>
            </a:r>
            <a:r>
              <a:rPr lang="ru-RU" sz="24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РФ</a:t>
            </a:r>
            <a:endParaRPr lang="en-US" sz="2400" b="1" i="0" dirty="0">
              <a:solidFill>
                <a:srgbClr val="00B050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026" name="Picture 2" descr="Марианна Дьякова вошла в число наставников проекта «Женская лига» 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7" r="16225"/>
          <a:stretch/>
        </p:blipFill>
        <p:spPr bwMode="auto">
          <a:xfrm>
            <a:off x="8596950" y="1381532"/>
            <a:ext cx="2762712" cy="299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6869" y="1381532"/>
            <a:ext cx="752167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 России стартовал федеральный проект женского студенческого наставничества «Женская лига», разработанный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Минобрнауки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РФ. Это первый в стране проект по менторской поддержке девушек, дающий возможность получить персональные рекомендации, опыт и ценности от успешных женщин-лидеров России.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 число наставников проекта вошла начальник Управления по связям с общественностью СПбПУ Марианна ДЬЯКОВА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Цель проекта «Женская лига» — формирование у студенток, начинающих свой профессиональный путь, актуальных навыков и компетенций, повышение их конкурентоспособности на рынке труда. Конкурсантами могут стать девушки от 18 до 35 лет включительно из числа обучающихся по программам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бакалавриата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специалитета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или магистратуры в российских вузах. За это время под руководством наставников девушки разработают социальные проекты, которые предполагают решение актуальной проблемы и реализуются в фиксированный период времени. </a:t>
            </a:r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«Сейчас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тема наставничества звучит очень часто и громко, ведь помощь опытного учителя, куратора, товарища зачастую может сыграть основную роль в становлении как профессиональных навыков, так и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soft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skills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. Важность такого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нетворкинга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в социальном и карьерном движении молодого человека трудно переоценить. Для меня большая честь стать наставником в проекте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Минобрнауки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«Женская лига». В рамках проекта женщины-лидеры смогут поддержать и направить активных и целеустремленных студенток нашей страны, передать им свой опыт и знания и в конечном счете создать нечто новое и, несомненно</a:t>
            </a:r>
            <a:r>
              <a:rPr lang="ru-RU" sz="1400">
                <a:latin typeface="PT Sans" panose="020B0503020203020204" pitchFamily="34" charset="-52"/>
                <a:ea typeface="PT Sans" panose="020B0503020203020204" pitchFamily="34" charset="-52"/>
              </a:rPr>
              <a:t>, </a:t>
            </a:r>
            <a:r>
              <a:rPr lang="ru-RU" sz="1400" smtClean="0">
                <a:latin typeface="PT Sans" panose="020B0503020203020204" pitchFamily="34" charset="-52"/>
                <a:ea typeface="PT Sans" panose="020B0503020203020204" pitchFamily="34" charset="-52"/>
              </a:rPr>
              <a:t>прекрасное»,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— поделилась Марианна Дьякова.</a:t>
            </a:r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869" y="6569611"/>
            <a:ext cx="80423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100" dirty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https://www.spbstu.ru/media/news/studencheskaya_zhizn/politekh-v-proekte-zhenskaya-liga-minobrnauki-rf</a:t>
            </a:r>
            <a:r>
              <a:rPr lang="en-US" sz="1100" dirty="0" smtClean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/</a:t>
            </a: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1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4620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8200" y="63768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Среди ведущих ученых СПбПУ</a:t>
            </a:r>
          </a:p>
          <a:p>
            <a:pPr algn="ctr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Персона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6449" y="1038136"/>
            <a:ext cx="81336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Самсонова Мария Георгиевна, профессор, д.б.н.</a:t>
            </a:r>
            <a:endParaRPr lang="en-US" sz="16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600" dirty="0" smtClean="0">
                <a:solidFill>
                  <a:srgbClr val="4C4C4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Разработанная </a:t>
            </a:r>
            <a:r>
              <a:rPr lang="ru-RU" sz="1600" dirty="0">
                <a:solidFill>
                  <a:srgbClr val="4C4C4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учеными </a:t>
            </a:r>
            <a:r>
              <a:rPr lang="ru-RU" sz="1600" dirty="0" err="1">
                <a:solidFill>
                  <a:srgbClr val="4C4C4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r>
              <a:rPr lang="ru-RU" sz="1600" dirty="0">
                <a:solidFill>
                  <a:srgbClr val="4C4C4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база данных </a:t>
            </a:r>
            <a:r>
              <a:rPr lang="ru-RU" sz="1600" dirty="0" err="1">
                <a:solidFill>
                  <a:srgbClr val="4C4C4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FlyEx</a:t>
            </a:r>
            <a:r>
              <a:rPr lang="ru-RU" sz="1600" dirty="0">
                <a:solidFill>
                  <a:srgbClr val="4C4C4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по экспрессии генов сегментации является одной из самых популярных в своей области в мировом научном сообществе</a:t>
            </a:r>
            <a:r>
              <a:rPr lang="ru-RU" sz="1600" dirty="0" smtClean="0">
                <a:solidFill>
                  <a:srgbClr val="4C4C4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r>
              <a:rPr lang="ru-RU" sz="1600" dirty="0">
                <a:solidFill>
                  <a:srgbClr val="4C4C4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Методы математической системной биологии включают получение и анализ высокоточных экспериментальных данных, математическое моделирование биологических процессов и численные </a:t>
            </a:r>
            <a:r>
              <a:rPr lang="ru-RU" sz="1600" dirty="0" smtClean="0">
                <a:solidFill>
                  <a:srgbClr val="4C4C4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эксперименты.</a:t>
            </a:r>
            <a:endParaRPr lang="ru-RU" sz="1600" dirty="0">
              <a:solidFill>
                <a:srgbClr val="4C4C4C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29073" y="2730193"/>
            <a:ext cx="81336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Козинец Галина Леонидовна, д.т.н</a:t>
            </a:r>
            <a:r>
              <a:rPr lang="ru-RU" sz="16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en-US" sz="16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600" dirty="0">
                <a:solidFill>
                  <a:srgbClr val="4C4C4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Направления научной деятельности: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C4C4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Обоснование </a:t>
            </a:r>
            <a:r>
              <a:rPr lang="ru-RU" sz="1600" dirty="0">
                <a:solidFill>
                  <a:srgbClr val="4C4C4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прочности и надежности плотин, гидроагрегатных блоков </a:t>
            </a:r>
            <a:r>
              <a:rPr lang="ru-RU" sz="1600" dirty="0" smtClean="0">
                <a:solidFill>
                  <a:srgbClr val="4C4C4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ГЭС; расчет оборудования АЭС на динамические и тепловые нагрузки</a:t>
            </a:r>
            <a:endParaRPr lang="ru-RU" sz="1600" dirty="0">
              <a:solidFill>
                <a:srgbClr val="4C4C4C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C4C4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Проектирование и </a:t>
            </a:r>
            <a:r>
              <a:rPr lang="ru-RU" sz="1600" dirty="0" smtClean="0">
                <a:solidFill>
                  <a:srgbClr val="4C4C4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расчет механического </a:t>
            </a:r>
            <a:r>
              <a:rPr lang="ru-RU" sz="1600" dirty="0">
                <a:solidFill>
                  <a:srgbClr val="4C4C4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оборудования, трубопроводов, затворов, </a:t>
            </a:r>
            <a:r>
              <a:rPr lang="ru-RU" sz="1600" dirty="0" smtClean="0">
                <a:solidFill>
                  <a:srgbClr val="4C4C4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тоннелей, строительных конструкций</a:t>
            </a:r>
            <a:endParaRPr lang="ru-RU" sz="1600" dirty="0">
              <a:solidFill>
                <a:srgbClr val="4C4C4C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600" dirty="0" smtClean="0">
                <a:solidFill>
                  <a:srgbClr val="4C4C4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Опыт </a:t>
            </a:r>
            <a:r>
              <a:rPr lang="ru-RU" sz="1600" dirty="0">
                <a:solidFill>
                  <a:srgbClr val="4C4C4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проектирования, модернизации, расчетного обоснования гидроэнергетических комплексов в целом более 40 ГЭС.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52648" y="4891147"/>
            <a:ext cx="81336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Власова Ольга </a:t>
            </a:r>
            <a:r>
              <a:rPr lang="ru-RU" sz="16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Леонардовна</a:t>
            </a:r>
            <a:r>
              <a:rPr lang="ru-RU" sz="16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профессор, </a:t>
            </a:r>
            <a:r>
              <a:rPr lang="ru-RU" sz="16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д.ф-м.н</a:t>
            </a:r>
            <a:r>
              <a:rPr lang="ru-RU" sz="16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en-US" sz="16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600" dirty="0" smtClean="0">
                <a:solidFill>
                  <a:srgbClr val="4C4C4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Исследования в области </a:t>
            </a:r>
            <a:r>
              <a:rPr lang="ru-RU" sz="1600" dirty="0" err="1" smtClean="0">
                <a:solidFill>
                  <a:srgbClr val="4C4C4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нанотехнологий</a:t>
            </a:r>
            <a:r>
              <a:rPr lang="ru-RU" sz="1600" dirty="0" smtClean="0">
                <a:solidFill>
                  <a:srgbClr val="4C4C4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600" dirty="0">
                <a:solidFill>
                  <a:srgbClr val="4C4C4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направленны на получение новых фундаментальных знаний о механизме воздействия фотонов и ионов высоких энергий на биологические ткани. Исследуются возможности использования различных типов </a:t>
            </a:r>
            <a:r>
              <a:rPr lang="ru-RU" sz="1600" dirty="0" err="1">
                <a:solidFill>
                  <a:srgbClr val="4C4C4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наноструктур</a:t>
            </a:r>
            <a:r>
              <a:rPr lang="ru-RU" sz="1600" dirty="0">
                <a:solidFill>
                  <a:srgbClr val="4C4C4C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для совершенствования радио- и химиотерапии онкологических заболеваний. </a:t>
            </a:r>
          </a:p>
        </p:txBody>
      </p:sp>
      <p:pic>
        <p:nvPicPr>
          <p:cNvPr id="2050" name="Picture 2" descr="Отзывы | Наука и инновации Санкт-Петербургский политехнический университет  Петра Велик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815918"/>
            <a:ext cx="1709736" cy="170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Отзывы | Наука и инновации Санкт-Петербургский политехнический университет  Петра Великог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67" y="1038136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Лаборатория молекулярной нейродегенерации СПбПУ: симбиоз опыта и молодост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0" t="3581" r="36006" b="54250"/>
          <a:stretch/>
        </p:blipFill>
        <p:spPr bwMode="auto">
          <a:xfrm>
            <a:off x="427892" y="4780005"/>
            <a:ext cx="1733550" cy="160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631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914400" y="58034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Девушки-лидеры 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студенческих инициатив СПбПУ</a:t>
            </a:r>
          </a:p>
          <a:p>
            <a:pPr algn="ctr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</a:t>
            </a:r>
            <a:r>
              <a:rPr lang="ru-R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2210551"/>
            <a:ext cx="1362075" cy="733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8792" y="2770543"/>
            <a:ext cx="3170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Центр Молодежных проектов «Гармония» - сеть культурных и социальных организаций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3076" name="Picture 4" descr="https://sun9-7.userapi.com/impg/sotXFQREjhjzbUP6XU_JGW7ht-jnLVoWz8yS8w/HOseiTUGBkQ.jpg?size=1080x1080&amp;quality=95&amp;sign=3f960a6ff36d738424dc7611a974053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74" y="3811868"/>
            <a:ext cx="834677" cy="83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8131" y="4784864"/>
            <a:ext cx="317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ReGreen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–экологическое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объединение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3078" name="Picture 6" descr="https://sun9-85.userapi.com/impf/c845218/v845218038/1863a/Nuf639Mk5bs.jpg?size=1851x2160&amp;quality=96&amp;sign=e3be163838430dffaaa87aa6c8c92ec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101" y="1821613"/>
            <a:ext cx="961803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53541" y="2789680"/>
            <a:ext cx="317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TutorForces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–объединение поддержки иностранных студентов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5828" y="1364478"/>
            <a:ext cx="2643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Руководители и заместители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3080" name="Picture 8" descr="https://sun9-65.userapi.com/impf/c840633/v840633026/19b39/r1kg1NcQYYA.jpg?size=960x960&amp;quality=96&amp;sign=7e105eed2c0db7cc0c3cb4b3220b2891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7" t="25933" r="16181" b="25526"/>
          <a:stretch/>
        </p:blipFill>
        <p:spPr bwMode="auto">
          <a:xfrm>
            <a:off x="3917886" y="3573736"/>
            <a:ext cx="1655884" cy="112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160699" y="4725516"/>
            <a:ext cx="317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YesLab</a:t>
            </a:r>
            <a:r>
              <a:rPr lang="en-US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–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инициатива развития кулинарного искусства в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Политехе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3082" name="Picture 10" descr="https://sun9-52.userapi.com/impg/e9mPVQy_7OtkLhWXjWGGFDT6Ecfau63tFL4DWQ/QxCAx0C92Io.jpg?size=1182x1182&amp;quality=96&amp;sign=49d12d5cb3c06d62ef165f5dea2db6f8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t="25223" r="4061" b="33658"/>
          <a:stretch/>
        </p:blipFill>
        <p:spPr bwMode="auto">
          <a:xfrm>
            <a:off x="6828550" y="3605188"/>
            <a:ext cx="1719179" cy="83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130179" y="4696941"/>
            <a:ext cx="3170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T Sans" panose="020B0503020203020204" pitchFamily="34" charset="-52"/>
                <a:ea typeface="PT Sans" panose="020B0503020203020204" pitchFamily="34" charset="-52"/>
              </a:rPr>
              <a:t>Electrical</a:t>
            </a:r>
            <a:r>
              <a:rPr lang="en-US" dirty="0"/>
              <a:t> </a:t>
            </a:r>
            <a:r>
              <a:rPr lang="en-US" sz="1400" dirty="0">
                <a:latin typeface="PT Sans" panose="020B0503020203020204" pitchFamily="34" charset="-52"/>
                <a:ea typeface="PT Sans" panose="020B0503020203020204" pitchFamily="34" charset="-52"/>
              </a:rPr>
              <a:t>Engineering </a:t>
            </a:r>
            <a:r>
              <a:rPr lang="en-US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STudents’</a:t>
            </a:r>
            <a:r>
              <a:rPr lang="en-US" sz="1400" dirty="0">
                <a:latin typeface="PT Sans" panose="020B0503020203020204" pitchFamily="34" charset="-52"/>
                <a:ea typeface="PT Sans" panose="020B0503020203020204" pitchFamily="34" charset="-52"/>
              </a:rPr>
              <a:t> European </a:t>
            </a:r>
            <a:r>
              <a:rPr lang="en-US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association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3084" name="Picture 12" descr="https://sun9-84.userapi.com/impg/cVQ6ApM7hgcXA4p8SHM9yAkGpHantlsWqlMkjQ/_T2EgwPnccY.jpg?size=2160x2160&amp;quality=95&amp;sign=d6bc74cd928f69184d42ba98dc68b22d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864" y="3618712"/>
            <a:ext cx="958968" cy="9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099659" y="4646545"/>
            <a:ext cx="3170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Молодежная служба новостей – информационный блог о студенческой жизни СПбПУ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026" name="Picture 2" descr="https://sun9-82.userapi.com/impg/vk4hk1qCZNSHSjdRJEBq_tJ8eGB_zxXwC40Odw/IFDhUDsLXh8.jpg?size=1535x1535&amp;quality=95&amp;sign=3d19905732a3cc626c7601f8ff009ee3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856" y="209638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51311" y="2824241"/>
            <a:ext cx="3170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Профсоюз студентов и аспирантов СПбПУ – самое крупное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студобъединение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в СПБ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79990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425</Words>
  <Application>Microsoft Office PowerPoint</Application>
  <PresentationFormat>Широкоэкранный</PresentationFormat>
  <Paragraphs>80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PT Sans</vt:lpstr>
      <vt:lpstr>Тема Office</vt:lpstr>
      <vt:lpstr>ЦУР 5. Гендерное равенство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20</cp:revision>
  <dcterms:created xsi:type="dcterms:W3CDTF">2021-10-06T14:15:54Z</dcterms:created>
  <dcterms:modified xsi:type="dcterms:W3CDTF">2021-10-26T08:56:14Z</dcterms:modified>
</cp:coreProperties>
</file>