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67" r:id="rId7"/>
    <p:sldId id="259" r:id="rId8"/>
    <p:sldId id="260" r:id="rId9"/>
    <p:sldId id="261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partnership/ipmet-begins-implement-two-new-international-project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pbstu.ru/media/news/partnership/nobelevskiy-laureat-rae-kvon-chung-rasskazal-o-stsenariyakh-razvitiya-energetiki/?sphrase_id=21962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international_activities/polytech-ministry-federal-earth-mecklenburg-pomerania-seminar-pyrolysis-methane/?sphrase_id=219624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benergy.club/energylab/" TargetMode="External"/><Relationship Id="rId2" Type="http://schemas.openxmlformats.org/officeDocument/2006/relationships/hyperlink" Target="https://research.spbstu.ru/grants/spbenergylab_202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pbstu.ru/media/news/partnership/prezident-assotsiatsii-globalnaya-energiya-sergey-brilyev-obyavil-short-list-odnoimennoy-premii/?sphrase_id=219620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international_activities/polytech-ministry-federal-earth-mecklenburg-front-pomerania-seminar-environmental-protection/?sphrase_id=219621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international_activities/v-politekhe-proshel-mezhdunarodnyy-seminar-po-arkticheskim-materialam/?sphrase_id=219625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214" y="1078403"/>
            <a:ext cx="11392348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7. 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Недорогостоящая и чистая энергия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6" y="4014533"/>
            <a:ext cx="2055607" cy="20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76101" y="6434428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Scival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323" y="1492405"/>
            <a:ext cx="99206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Pitts, R.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Bonnin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X.,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Escourbiac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Frerichs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H., Gunn, J. P., Hirai, T.,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Wiesen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Physics basis for the first ITER tungsten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divertor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 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Nuclear Materials and Energy, 20, 100696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Takeiri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Morisaki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Osakabe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Yokoyama,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Sakakibara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Takahashi, H.,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Takemura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Extension of the operational regime of the LHD towards a deuterium experiment.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Nuclear Fusion, 57(10), 102023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Gorshkov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Vatin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Rymkevich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P. P.,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Kydrevich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O.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Payback period of investments in energy saving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Magazine of Civil Engineering, (2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Korniyenko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Vatin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Gorshkov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S. (2016).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Thermophysical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field testing of residential buildings made of autoclaved aerated concrete blocks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Magazine of Civil Engineering, (4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Kanninen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P., Luong, N.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Anoshkin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Tsapenko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Seppälä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J.,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Nasibulin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G.,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Kallio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Transparent and flexible high-performance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supercapacitors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based on single-walled carbon nanotube films.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Nanotechnology, 27(23), 235403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Tavakkoli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Kallio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Reynaud, O.,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Nasibulin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G.,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Sainio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J., Jiang, H.,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Laasonen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 (2016).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Maghemite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nanoparticles decorated on carbon nanotubes as efficient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electrocatalysts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for the oxygen evolution reaction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Journal of Materials Chemistry A, 4(14), 5216-5222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Zavjalov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Volvenko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V., &amp; Makarov, S. B.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 method for increasing the spectral and energy efficiency SEFDM signals.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IEEE Communications Letters, 20(12), 2382-2385.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7288" y="143324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147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7288" y="214771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70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288" y="274580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64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7287" y="339328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7286" y="409709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7286" y="478043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67285" y="555068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45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Международные проекты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30" y="1407007"/>
            <a:ext cx="3352800" cy="1438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860" y="1349937"/>
            <a:ext cx="65532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Районы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умных городов региона Балтийского моря в 21 веке (AREA21 +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action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), 2020-2021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является продолжением текущего проекта AREA 21, который реализуется с участием СПбПУ в 2018-2020 гг.  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направлен на реализацию мер, предусмотренных стратегией энергосбережения в СПбПУ, которая была разработана в рамках проекта AREA 21. В качестве пилотной площадки по реализации этих мер выбрано общежитие №13, в котором планируется провести замену системы отопления и реализовать мероприятия по продвижению идей энергосбережения среди конечных пользователей (студентов).   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Проект LUCIA «Освещение региона Балтийского моря – города ускоряют внедрение устойчивых и интеллектуальных решений городского освещения»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программы INTERREG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Baltic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Region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Ведущий партнер проектов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 Гамбургский университет «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ХафенСити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b="1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Проект CAMS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Platform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«Синергия адаптации к изменению климата и смягчения его последствий в проектах по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энергоэффективности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» программы INTERREG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Baltic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Sea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Region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 </a:t>
            </a:r>
            <a:endParaRPr lang="ru-RU" sz="1400" b="1" dirty="0" smtClean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Ведущий партнер проекта – Тартуское региональное энергетическое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агентство.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918" y="6295152"/>
            <a:ext cx="8104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https://www.spbstu.ru/media/news/partnership/ipmet-begins-implement-two-new-international-projects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36" y="2693190"/>
            <a:ext cx="23336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16552" y="3722441"/>
            <a:ext cx="4275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Справка: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INTERREG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Baltic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Region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европейская программа поддержки международных проектов 11 стран – членов региона Балтийского моря.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552" y="4785505"/>
            <a:ext cx="3636354" cy="6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Образовательные предложения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области ЦУР-7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9" y="4665784"/>
            <a:ext cx="2438400" cy="533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21269" y="4554360"/>
            <a:ext cx="4275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Международная зимняя школа по энергетике – интенсивная образовательная и культурная программа от экспертов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олитеха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 областям: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Nuclear engineering, Energy Efficiency &amp; Sustainable </a:t>
            </a:r>
            <a:r>
              <a:rPr lang="en-US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Developoment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Turbomachinery, Electrical Engineering, Oil &amp; Gas in energy industry, Digitalization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energy industry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Power Electronics, Renewable Energy  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9" y="1567595"/>
            <a:ext cx="2114550" cy="7334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21269" y="1563085"/>
            <a:ext cx="42754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Образовательные программы по направлениям подготовки: «Теплоэнергетика и теплотехника», «Электроэнергетика и энерготехника», «Энергетическое машиностроение», «Ядерная энергетика и теплофизика», «Атомные станции: проектирование, эксплуатация и инжиниринг»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16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программ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бакалавриата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программа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специалитета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24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программы магистратуры</a:t>
            </a: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международных программы/программы двойного диплома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082"/>
          <a:stretch/>
        </p:blipFill>
        <p:spPr>
          <a:xfrm>
            <a:off x="7637987" y="1688426"/>
            <a:ext cx="1341717" cy="13212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79704" y="1934873"/>
            <a:ext cx="427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Онлайн-курсы на Открытом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0" name="Picture 2" descr="https://sun9-59.userapi.com/impg/jgyTAEE1wKpHX7M7NUVICYZCdZCXENC3tHZS9A/CHVEfYVbEi8.jpg?size=1563x1563&amp;quality=96&amp;sign=a9ecb7571e4f912d2d47e72c4eff701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01" y="52933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007509" y="4614408"/>
            <a:ext cx="29020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Сообщества по интересам: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Энергетический клуб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Electrical Engineering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udents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’ European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Association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(EESTEC) 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2" name="Picture 4" descr="https://sun9-52.userapi.com/impg/e9mPVQy_7OtkLhWXjWGGFDT6Ecfau63tFL4DWQ/QxCAx0C92Io.jpg?size=1182x1182&amp;quality=96&amp;sign=49d12d5cb3c06d62ef165f5dea2db6f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28802" r="13043" b="24880"/>
          <a:stretch/>
        </p:blipFill>
        <p:spPr bwMode="auto">
          <a:xfrm>
            <a:off x="7697751" y="4444751"/>
            <a:ext cx="1281953" cy="8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Цели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области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энергоэффективности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7131" y="6357691"/>
            <a:ext cx="5173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Источник:  Программа энергосбережения и повышения энергетической эффективности</a:t>
            </a:r>
            <a:endParaRPr lang="ru-RU" sz="1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79251"/>
              </p:ext>
            </p:extLst>
          </p:nvPr>
        </p:nvGraphicFramePr>
        <p:xfrm>
          <a:off x="1994389" y="1665220"/>
          <a:ext cx="8203222" cy="3829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598335">
                  <a:extLst>
                    <a:ext uri="{9D8B030D-6E8A-4147-A177-3AD203B41FA5}">
                      <a16:colId xmlns:a16="http://schemas.microsoft.com/office/drawing/2014/main" val="3127738552"/>
                    </a:ext>
                  </a:extLst>
                </a:gridCol>
                <a:gridCol w="811096">
                  <a:extLst>
                    <a:ext uri="{9D8B030D-6E8A-4147-A177-3AD203B41FA5}">
                      <a16:colId xmlns:a16="http://schemas.microsoft.com/office/drawing/2014/main" val="1341863457"/>
                    </a:ext>
                  </a:extLst>
                </a:gridCol>
                <a:gridCol w="1149869">
                  <a:extLst>
                    <a:ext uri="{9D8B030D-6E8A-4147-A177-3AD203B41FA5}">
                      <a16:colId xmlns:a16="http://schemas.microsoft.com/office/drawing/2014/main" val="3923973104"/>
                    </a:ext>
                  </a:extLst>
                </a:gridCol>
                <a:gridCol w="1161217">
                  <a:extLst>
                    <a:ext uri="{9D8B030D-6E8A-4147-A177-3AD203B41FA5}">
                      <a16:colId xmlns:a16="http://schemas.microsoft.com/office/drawing/2014/main" val="3513294032"/>
                    </a:ext>
                  </a:extLst>
                </a:gridCol>
                <a:gridCol w="1206606">
                  <a:extLst>
                    <a:ext uri="{9D8B030D-6E8A-4147-A177-3AD203B41FA5}">
                      <a16:colId xmlns:a16="http://schemas.microsoft.com/office/drawing/2014/main" val="2854703827"/>
                    </a:ext>
                  </a:extLst>
                </a:gridCol>
                <a:gridCol w="1070438">
                  <a:extLst>
                    <a:ext uri="{9D8B030D-6E8A-4147-A177-3AD203B41FA5}">
                      <a16:colId xmlns:a16="http://schemas.microsoft.com/office/drawing/2014/main" val="23584545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837807003"/>
                    </a:ext>
                  </a:extLst>
                </a:gridCol>
              </a:tblGrid>
              <a:tr h="431720">
                <a:tc>
                  <a:txBody>
                    <a:bodyPr/>
                    <a:lstStyle/>
                    <a:p>
                      <a:pPr marR="122555" algn="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Ед</a:t>
                      </a: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</a:t>
                      </a:r>
                      <a:r>
                        <a:rPr lang="en-US" sz="12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изм</a:t>
                      </a: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1493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2018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1747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2019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9398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2020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469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2021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9144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2022</a:t>
                      </a:r>
                      <a:endParaRPr lang="ru-RU" sz="1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2457759"/>
                  </a:ext>
                </a:extLst>
              </a:tr>
              <a:tr h="319687">
                <a:tc gridSpan="7"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871220" algn="l"/>
                        </a:tabLst>
                      </a:pP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Экономия</a:t>
                      </a:r>
                      <a:r>
                        <a:rPr lang="ru-RU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электрической</a:t>
                      </a:r>
                      <a:r>
                        <a:rPr lang="ru-RU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энергии 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5339218"/>
                  </a:ext>
                </a:extLst>
              </a:tr>
              <a:tr h="254463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cap="small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</a:t>
                      </a:r>
                      <a:r>
                        <a:rPr lang="en-US" sz="1000" b="0" spc="-5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spc="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</a:t>
                      </a:r>
                      <a:r>
                        <a:rPr lang="en-US" sz="1000" b="0" spc="-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</a:t>
                      </a:r>
                      <a:r>
                        <a:rPr lang="en-US" sz="1000" b="0" spc="1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</a:t>
                      </a:r>
                      <a:r>
                        <a:rPr lang="en-US" sz="1000" b="0" spc="-2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у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</a:t>
                      </a:r>
                      <a:r>
                        <a:rPr lang="en-US" sz="1000" b="0" spc="-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л</a:t>
                      </a:r>
                      <a:r>
                        <a:rPr lang="en-US" sz="1000" b="0" spc="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ьн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ом</a:t>
                      </a:r>
                      <a:r>
                        <a:rPr lang="en-US" sz="1000" b="0" spc="-5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spc="-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</a:t>
                      </a:r>
                      <a:r>
                        <a:rPr lang="en-US" sz="1000" b="0" spc="-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</a:t>
                      </a:r>
                      <a:r>
                        <a:rPr lang="en-US" sz="1000" b="0" spc="1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ж</a:t>
                      </a:r>
                      <a:r>
                        <a:rPr lang="en-US" sz="1000" b="0" spc="-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е</a:t>
                      </a:r>
                      <a:r>
                        <a:rPr lang="en-US" sz="1000" b="0" spc="5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ни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r>
                        <a:rPr lang="en-US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кВт×ч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1094,8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1094,8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1107,4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1107,4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1107,4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484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стоимостном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4433,93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4433,93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4484,81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4484,81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4484,81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9495033"/>
                  </a:ext>
                </a:extLst>
              </a:tr>
              <a:tr h="314325">
                <a:tc gridSpan="7"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1224915" algn="l"/>
                        </a:tabLst>
                      </a:pP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Экономия</a:t>
                      </a:r>
                      <a:r>
                        <a:rPr lang="ru-RU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тепловой</a:t>
                      </a:r>
                      <a:r>
                        <a:rPr lang="ru-RU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энергии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24131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6985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натуральном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Гкал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6102,0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6102,0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8602,0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13602,0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13602,0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80413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стоимостном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12342,5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12342,5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17399,41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27513,24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27513,24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1958186"/>
                  </a:ext>
                </a:extLst>
              </a:tr>
              <a:tr h="319687">
                <a:tc gridSpan="7"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Экономия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воды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873374"/>
                  </a:ext>
                </a:extLst>
              </a:tr>
              <a:tr h="261338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натуральном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м3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7,86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7,86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7,86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7,86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7,86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5722330"/>
                  </a:ext>
                </a:extLst>
              </a:tr>
              <a:tr h="271836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стоимостном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207,95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207,95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207,95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207,95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207,95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3947161"/>
                  </a:ext>
                </a:extLst>
              </a:tr>
              <a:tr h="314325">
                <a:tc gridSpan="7">
                  <a:txBody>
                    <a:bodyPr/>
                    <a:lstStyle/>
                    <a:p>
                      <a:pPr marL="69850" algn="l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056005" algn="l"/>
                        </a:tabLs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Экономия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	</a:t>
                      </a:r>
                      <a:r>
                        <a:rPr lang="en-US" sz="1000" dirty="0" err="1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природного</a:t>
                      </a:r>
                      <a:r>
                        <a:rPr lang="ru-RU" sz="1000" baseline="0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газа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09980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натуральном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м3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778,0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778,0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1573,0</a:t>
                      </a:r>
                      <a:endParaRPr lang="ru-RU" sz="10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3073,0</a:t>
                      </a:r>
                      <a:endParaRPr lang="ru-RU" sz="10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3073,0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5917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6985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стоимостном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выражении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08585"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 </a:t>
                      </a:r>
                      <a:r>
                        <a:rPr lang="en-US" sz="1000" b="0" dirty="0" err="1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.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1285" marR="12382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4800,26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6365" marR="12636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4800,26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3505" marR="10350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9705,41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7785" marR="5778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18960,41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4140" marR="10223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18960,41</a:t>
                      </a:r>
                      <a:endParaRPr lang="ru-RU" sz="1000" b="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528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71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8703" y="712515"/>
            <a:ext cx="9689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Нобелевский лауреат Рае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Квон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Чунг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рассказал о сценариях развития энергетики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573" y="1166204"/>
            <a:ext cx="74900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 июня лауреат Нобелевской премии мира 2007 года Рае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Квонг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ЧУНГ выступил в Политехе с лекцией, посвященной будущему «зеленой» энергетики. Мероприятие прошло в рамках ПМЭФ-2021 и Международной конференции «Устойчивое развитие. Мировые вызовы». Организатором конференции, которая пройдет в Санкт-Петербургском политехническом университете Петра Великого 3 июня, является единственная в России кафедра ЮНЕСКО «Управление качеством образования в интересах устойчивого развития», созданная на базе СПбПУ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Долгое время Рае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Квон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ЧУНГ являлся главным советником генерального секретаря ООН Пан Ги МУНА по вопросам изменения климата. Также г-н ЧУНГ возглавляет Международный комитет по присуждению премии «Глобальная энергия», является членом Межправительственной группы экспертов по изменению климата, почетным профессором Государственного университета Инчхона (Южная Корея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идеи, которые озвучил Рае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Квон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ЧУНГ во время лекции «Неотвратимый глобальный тренд: Углеродная нейтральность к 2050 году и Россия», состоят в том, что человечество должно иметь долгосрочное видение, где общество и природа — равные экономике приоритеты. В этом и заключается весь смысл концепции устойчивого развития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обсуждении доклада г-на ЧУНГА приняли участие студенты и сотрудники профильных институтов СПбПУ, специалисты в области возобновляемых источников энергии и развития тепловой энергетики, возобновляемой энергетики и энергосберегающих технологий.</a:t>
            </a:r>
          </a:p>
        </p:txBody>
      </p:sp>
      <p:pic>
        <p:nvPicPr>
          <p:cNvPr id="1026" name="Picture 2" descr="Нобелевский лауреат Рае Квон Чунг прочитал в СПбПУ лекцию Неотвратимый глобальный тренд: Углеродная нейтральность к 2050 году и Россия, Unstoppable Global Trend: Net Zero 2050 and Rus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t="24110" r="21855" b="10421"/>
          <a:stretch/>
        </p:blipFill>
        <p:spPr bwMode="auto">
          <a:xfrm>
            <a:off x="8428746" y="1247609"/>
            <a:ext cx="3416521" cy="2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ктор Андрей РУДСКОЙ подчеркнул особую важность международного сотрудничества в сфере возобновляемой энергет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46" y="3933242"/>
            <a:ext cx="3416521" cy="22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573" y="6416519"/>
            <a:ext cx="11195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4"/>
              </a:rPr>
              <a:t>https://www.spbstu.ru/media/news/partnership/nobelevskiy-laureat-rae-kvon-chung-rasskazal-o-stsenariyakh-razvitiya-energetiki/?</a:t>
            </a:r>
            <a:r>
              <a:rPr lang="en-US" sz="1000" dirty="0" smtClean="0">
                <a:hlinkClick r:id="rId4"/>
              </a:rPr>
              <a:t>sphrase_id=2196213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4915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Институт плазменных исследований и технологий им. Лейбница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52" y="1260881"/>
            <a:ext cx="4380680" cy="29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4119" y="614550"/>
            <a:ext cx="1129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и Министерство федеральной земли Мекленбург-Передняя Померания провели семинар в области пиролиза метана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119" y="1226679"/>
            <a:ext cx="68604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Вступление в силу Парижского соглашения по изменению климата и необходимость повышения конкурентоспособности компаний на мировых рынках определяет сегодня водородную тематику как одну из ключевых. В настоящее время 76 % водорода в мире производится из природного газа, потребление которого на эти цели составляет 205 млрд м3/год. Главной целью совместного семинара ученых СПбПУ и Института плазменных исследований и технологий им. Лейбница (INP) стала возможность обсудить технические решения по технологии производства водорода из метана без выбросов парниковых газов – прежде всего, для повышения эффективности использования трубопроводного газа. 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Презентации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российских коллег начались с выступления доцента Высшей школы гидротехнического и энергетического строительства СПбПУ, руководителя центра «Инженерная экология», Александра ЧУСОВА.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Основной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фокус разработок группы лежит в сфере переработки именно биогаза, в том числе полученного из твердых бытовых отходов. Усилиями ученых разработаны технологии очистки метана высокой степени и дальнейшего получения водорода. Полный безотходный цикл такого производства является зарегистрированной уникальной научной установкой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Другой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ракурс подхода к водородной тематике представил профессор ИКНТ СПбПУ, директор Института проблем машиноведения РАН Владимир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ПОЛЯНСКИЙ, он поделился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опытом лабораторий университета в применении к машиностроению, нефтегазовой промышленности и строительству – это исследования и испытания в области влияния водорода на структуру и прочность материалов, водородных технологий, взаимодействия водорода с различными материалами.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6718" y="5935660"/>
            <a:ext cx="4543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://www.spbstu.ru/media/news/international_activities/polytech-ministry-federal-earth-mecklenburg-pomerania-seminar-pyrolysis-methane/?</a:t>
            </a:r>
            <a:r>
              <a:rPr lang="ru-RU" sz="1000" dirty="0" smtClean="0">
                <a:hlinkClick r:id="rId3"/>
              </a:rPr>
              <a:t>sphrase_id=2196240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4564" y="678947"/>
            <a:ext cx="11252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Акселератор </a:t>
            </a:r>
            <a:r>
              <a:rPr lang="en-US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EnergyLab</a:t>
            </a:r>
            <a:r>
              <a:rPr lang="en-US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2021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4915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564" y="1116774"/>
            <a:ext cx="84794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прошла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ярмарка акселератора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EnergyLab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2021, на которой крупнейшие компании энергетики презентуют свои карьерные возможности для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студентов. Целевая аудитория акселератора – студенты, аспиранты и преподаватели вузов Санкт-Петербурга, имеющие идею для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стартапа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в области энергетики. 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Отраслевые направления компаний-партнеров: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Электроэнергетика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Водородная энергетика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Cнижение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углеродного следа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Цифровые помощники и цифровые двойники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Мониторинг работы оборудования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Утилизация отходов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Роботизация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Новые материалы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Поддержка работы сотрудников ТЭК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Беспилотные воздушные средства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VR/AR в ТЭК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Блокчейн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Данные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ТЭК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сегодняшний день команды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EnergyLab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насчитывают свыше 200 разработчиков, среди которых студенты, аспиранты и выпускники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ИТМО, ГУАП, Технологического института и Морского технического университета. Они работают на базе энергетических клубов при вузах, которые на свои инновационные идеи получают гранты от нефтегазовых и промышленных компаний.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3918" y="629515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2"/>
              </a:rPr>
              <a:t>https://research.spbstu.ru/grants/spbenergylab_2021</a:t>
            </a:r>
            <a:r>
              <a:rPr lang="en-US" sz="1000" dirty="0" smtClean="0">
                <a:hlinkClick r:id="rId2"/>
              </a:rPr>
              <a:t>/</a:t>
            </a:r>
            <a:r>
              <a:rPr lang="ru-RU" sz="1000" dirty="0" smtClean="0"/>
              <a:t> </a:t>
            </a:r>
          </a:p>
          <a:p>
            <a:r>
              <a:rPr lang="ru-RU" sz="1000" dirty="0"/>
              <a:t>Источник: </a:t>
            </a:r>
            <a:r>
              <a:rPr lang="en-US" sz="1000" dirty="0">
                <a:hlinkClick r:id="rId3"/>
              </a:rPr>
              <a:t>https://spbenergy.club/energylab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  <a:p>
            <a:endParaRPr lang="ru-RU" sz="1000" dirty="0"/>
          </a:p>
        </p:txBody>
      </p:sp>
      <p:pic>
        <p:nvPicPr>
          <p:cNvPr id="4100" name="Picture 4" descr="ABR066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846262"/>
            <a:ext cx="4584099" cy="30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505" y="857347"/>
            <a:ext cx="7535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Международная ассоциация «Глобальная энергия» представила список из 15 кандидатов, которые вошли в шорт-лист претендентов на получение Международной энергетической премии в 2021 году. Объявление состоялось в Санкт-Петербургском политехническом университете Петра Великого. Также в рамках мероприятия было подписано соглашение о сотрудничестве между СПбПУ и ассоциацией «Глобальная энергия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Ежегодно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 2003 года ассоциация вручает международную энергетическую премию «Глобальная энергия» за выдающиеся научные исследования и научно-технические разработки в области энергетики, которые содействуют повышению эффективности и экологической безопасности источников энергии на Земле в интересах всего человечества. Лауреатами премии уже стали 42 ученых из 15 стран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 Несмотря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пандемию, заявки на участие в премии подали 106 ученых из 36 государств по трем номинациям: «Традиционная энергетика» — 34, «Нетрадиционная энергетика» — 45 и «Новые способы получения энергии» — 27. Это является рекордным показателем по числу стран-участниц. Впервые в числе кандидатов есть ученые из Алжира, Венгрии, Ганы, Египта, Иордании, Мадагаскара, Мексики, Нигерии и Уругвая. По количеству заявок лидирует Россия (24). Установлен рекорд и по числу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номинанток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— четыре женщины (из Зимбабве, Индии, Казахстана, США).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завершение мероприятия перед студентами и сотрудникам СПбПУ с онлайн-лекцией выступил нобелевский лауреат Родни АЛЛАМ, обладатель премии «Глобальная энергия» 2012 года. Родни АЛЛАМ изобрел технологию («Цикл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Аллама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»), позволяющую генерировать недорогую и чистую энергию из углеводородных топлив без вредных выбросов в окружающую среду. Политехникам он рассказал о возможностях использования ископаемых видов топлива для производства электроэнергии и передвижения на транспорте.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505" y="6305763"/>
            <a:ext cx="8944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2"/>
              </a:rPr>
              <a:t>https://www.spbstu.ru/media/news/partnership/prezident-assotsiatsii-globalnaya-energiya-sergey-brilyev-obyavil-short-list-odnoimennoy-premii/?sphrase_id=2196203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505" y="488015"/>
            <a:ext cx="6465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Премия «Глобальная энергия»</a:t>
            </a:r>
          </a:p>
        </p:txBody>
      </p:sp>
      <p:pic>
        <p:nvPicPr>
          <p:cNvPr id="2050" name="Picture 2" descr="В Политехе объявили шорт-лист премии «Глобальная энергия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29602" r="3787" b="6097"/>
          <a:stretch/>
        </p:blipFill>
        <p:spPr bwMode="auto">
          <a:xfrm>
            <a:off x="8259581" y="925540"/>
            <a:ext cx="3612629" cy="16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ктор СПбПУ Андрей РУДСКОЙ и Президент ассоциации «Глобальная энергия» Сергей БРИЛЁВ подписали соглашение о сотрудничеств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15" y="3095860"/>
            <a:ext cx="3613395" cy="24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29758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564" y="861707"/>
            <a:ext cx="1125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и Министерство федеральной земли Мекленбург-Передняя Померания провели семинар, посвященный охране окружающей среды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564" y="1587251"/>
            <a:ext cx="55113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Петербургский Политех и Министерства экономики, труда и здравоохранения федеральной земли Мекленбург-Передняя Померания (Германия) провели четвертый совместный семинар. В этот раз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ученые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обсудили средства и методы охраны окружающей среды.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Выступление профессора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Высшей школы гидротехнического и энергетического строительства (ВШ ГЭС), директора НОЦ «Возобновляемые виды энергии и установки на их основе» Виктора ЕЛИСТРАТОВА,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было посвящено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комплексному использованию возобновляемых источников энергии для повышения энергетической эффективности и снижения выбросов парниковых газов. 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результатам онлайн-семинара участники установили новые контакты и определили перспективы для проведения совместных исследований. Стороны также договорились об организации взаимных визитов, как только это позволит эпидемиологическая ситуация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4" name="Picture 2" descr="Ученые из России и Германии обсудили средства и методы охраны окружающей среды на онлайн-семинаре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5418" r="1638" b="13249"/>
          <a:stretch/>
        </p:blipFill>
        <p:spPr bwMode="auto">
          <a:xfrm>
            <a:off x="6415647" y="1692822"/>
            <a:ext cx="5501533" cy="27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564" y="6340123"/>
            <a:ext cx="11252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://www.spbstu.ru/media/news/international_activities/polytech-ministry-federal-earth-mecklenburg-front-pomerania-seminar-environmental-protection/?</a:t>
            </a:r>
            <a:r>
              <a:rPr lang="ru-RU" sz="1000" dirty="0" smtClean="0">
                <a:hlinkClick r:id="rId3"/>
              </a:rPr>
              <a:t>sphrase_id=2196213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В работе Международного семинара по арктическим материалам приняли участие более 60 челов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21" y="877077"/>
            <a:ext cx="4124406" cy="27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918" y="1133548"/>
            <a:ext cx="70853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Самые северные районы России не включены в систему централизованного электроснабжения и традиционно снабжаются электроэнергией от устаревших дизельных электрогенераторов и угольных станций. В связи с этим разработка альтернативных источников энергии, отвечающих самым современным требованиям, является одной из приоритетных задач, которая стоит перед учеными и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инженерами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Тематика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работы ученых Санкт-Петербургского политехнического университета Петра Великого в области проектирования, моделирования и конструирования сооружений и объектов, использующих ветровую энергию, является актуальной, практически ориентированной и крайне востребованной на сегодняшний день в арктических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регионах.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секции «Энергетические сооружения и технологии энергоснабжения» участники обсудили современные технологии проектирования ветроэнергетических установок в условиях Арктики с учётом новейших информационных технологий и перспективных цифровых систем, в том числе — цифровых двойников.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Лаппеенранта-Лахти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университет технологий представил результаты исследований влияния обледенения лопастей на их аэродинамические характеристики. Политех, в свою очередь, поделился результатами расчетов оснований и фундаментов для энергетических сооружений при их эксплуатации как на вечной мерзлоте, так и в условиях открытых морей.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3918" y="514271"/>
            <a:ext cx="969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Политехе прошел Международный семинар по арктическим материалам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918" y="629515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://www.spbstu.ru/media/news/international_activities/v-politekhe-proshel-mezhdunarodnyy-seminar-po-arkticheskim-materialam/?</a:t>
            </a:r>
            <a:r>
              <a:rPr lang="ru-RU" sz="1000" dirty="0" smtClean="0">
                <a:hlinkClick r:id="rId3"/>
              </a:rPr>
              <a:t>sphrase_id=2196251</a:t>
            </a:r>
            <a:r>
              <a:rPr lang="ru-RU" sz="1000" dirty="0" smtClean="0"/>
              <a:t>   </a:t>
            </a:r>
            <a:endParaRPr lang="ru-RU" sz="1000" dirty="0"/>
          </a:p>
        </p:txBody>
      </p:sp>
      <p:pic>
        <p:nvPicPr>
          <p:cNvPr id="1028" name="Picture 4" descr="На площадке СПбПУ прошел Международный семинар по арктическим материала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21" y="3816342"/>
            <a:ext cx="4124406" cy="27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821</Words>
  <Application>Microsoft Office PowerPoint</Application>
  <PresentationFormat>Широкоэкранный</PresentationFormat>
  <Paragraphs>181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Times New Roman</vt:lpstr>
      <vt:lpstr>Тема Office</vt:lpstr>
      <vt:lpstr>ЦУР 7. Недорогостоящая и чистая энергия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72</cp:revision>
  <dcterms:created xsi:type="dcterms:W3CDTF">2021-10-06T14:15:54Z</dcterms:created>
  <dcterms:modified xsi:type="dcterms:W3CDTF">2021-10-26T08:56:40Z</dcterms:modified>
</cp:coreProperties>
</file>