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5A5F7-0887-4145-B40C-BF4A3DD7B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C697-F283-4D10-8426-6AB34B777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C697-F283-4D10-8426-6AB34B777D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media.spbstu.ru/news/education/260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cherkaspb.ru/masterskie-dlya-vseh-vozrastov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dia.spbstu.ru/news/education/220/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domosti.ru/press_releases/2021/10/06/besplatnaya-obrazovatelnaya-programma-sap-s4hana-academy-dlya-studentov-proidet-vo-vtoroi-raz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nauka_i_innovatsii/tsentr-nti-spbpu-prinyal-uchastie-v-arkhipelage-2121/?sphrase_id=219841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studencheskaya_zhizn/winners-blue-ocean-open-polytech-entrepreneurship-competition-student-competition-business-ideas/?sphrase_id=21998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international_activities/politekh-i-lanchzhouskiy-universitet-finansov-i-ekonomiki-podpisali-soglashenie-o-sotrudnichestve/?sphrase_id=219989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pmef-2021-aleksey-borovkov-prinyal-uchastie-v-panelnoy-diskussii-future-skills-otvet-na-vyzovy-rynka/?sphrase_id=21999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2589"/>
            <a:ext cx="12192000" cy="15991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547" y="1094155"/>
            <a:ext cx="11145959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8. 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Достойная работа и экономический рост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32" y="4056530"/>
            <a:ext cx="2263588" cy="22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637" y="1029919"/>
            <a:ext cx="710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стал участником нацпроекта «Демография» и будет обучать граждан РФ в 4 субъектах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638" y="1641394"/>
            <a:ext cx="67035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получил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статус регионального вуза-партнера одного из операторов федерального проекта «Содействие занятости» национального проекта «Демография» ТГУ в 4 субъектах Российской Федерации: Санкт-Петербурге, Ленинградской, Калужской и Курской областей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Общая квота на обучение по 4 субъектам РФ составляет 2140 человек. Проект предоставляет возможность ищущим работу и безработным гражданам бесплатно обучиться по востребованным на рынке труда специальностям и самым актуальным программам дополнительного профессионального образования и профессионального обучения. Координатором проекта от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выступает Институт дополнительного образования.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проекте участвуют программы по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направлениям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: IT, дизайн и мультимедиа,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цифровизация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передовые производственные и образовательные технологии, бухучет, менеджмент, маркетинг, иностранные языки, а также программы для таких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профессий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как операторы станков с ЧПУ, шеф-повара и кондитеры, фитнес-тренеры, рулевые спортивных парусных судов и другие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Для всех категорий будут актуальны программы по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soft-skills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(персональная эффективность, лидерство, управление изменениями). Уже сейчас в проект заявлены 73 программы.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637" y="6529101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https://media.spbstu.ru/news/education/260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Политех стал участником нацпроекта «Демография» и будет обучать граждан РФ в 4 субъектах РФ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34" y="1676250"/>
            <a:ext cx="4495766" cy="29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3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637" y="1029919"/>
            <a:ext cx="7106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открывает мастерские для всех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7170" name="Picture 2" descr="https://vecherkaspb.ru/wp-content/uploads/2021/04/pl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4" y="1583109"/>
            <a:ext cx="3926878" cy="33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1636" y="1507445"/>
            <a:ext cx="69661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колледже Санкт-Петербургского политехнического университета Петра Великого открылись мастерские, в которых студенты, школьники, а также простые горожане смогут освоить поварское и кондитерское дело и изучить ресторанный сервис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Мастерские по направлениям «Поварско­е и кондитерское дело», «Ресторанны­й сервис» открылись в Институте среднего профессионального образования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которые станут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лабораториями, где студенты смогут готовиться к чемпионатам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WorldSkills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EuroSkills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школьники – получать первое представление о профессии, а рядовые петербуржцы – проходить переобучение или повышать квалификацию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«Горожанам будут доступны программы переподготовки и повышения квалификации, причем будет очень много краткосрочных программ – поварское, кондитерское дело, ресторанный сервис», – рассказал директор Института среднего профессионального образования СПбПУ Роман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Байбиков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Переподготовка и повышение квалификации граждан будут проходить по запросу города. Соответствующие образовательные программы уже разработаны, а зайти на площадку мастерских петербуржцы смогут через центр занятости. «Наши программы добавятся на сайт центра занятости автоматически», – пояснил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он.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Как заявил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ректор СПбПУ Андрей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Рудской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вуз продолжит создавать современные мастерские, которые наилучшим образом отвечали бы запросам времени.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Сейчас созданные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лаборатории стали «своеобразной ячейкой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Lifelong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Learning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– обучения через всю жизнь». «Эту философию мы у себя в университете воплощаем», – отметил 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029" y="6524203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https://vecherkaspb.ru/masterskie-dlya-vseh-vozrastov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029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637" y="818904"/>
            <a:ext cx="710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«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Профстажировки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2.0» 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открывают 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студентам двери лучших предприятий страны</a:t>
            </a:r>
          </a:p>
        </p:txBody>
      </p:sp>
      <p:pic>
        <p:nvPicPr>
          <p:cNvPr id="1026" name="Picture 2" descr="Проект «Простажировки 2.0» открывает студентам двери лучших предприятий стран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0" b="20212"/>
          <a:stretch/>
        </p:blipFill>
        <p:spPr bwMode="auto">
          <a:xfrm>
            <a:off x="8120500" y="1507445"/>
            <a:ext cx="3745696" cy="13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1636" y="1507445"/>
            <a:ext cx="69661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Начался четвертый сезон конкурса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Профстажировки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2.0» – совместного проекта президентской платформы «Россия – страна возможностей» и Общероссийского народного фронта.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онлайн-платформе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Профстажировки.рф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доступно более 4,8 тысячи кейсов от 1 426 партнеров-работодателей. В их числе Минстрой России,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Россети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РЖД, Ростелеком, Аэрофлот,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Росатом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многие другие.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Руководитель проекта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Профстажировки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2.0» Илья СЁМИН отмечает, что одни из самых продуктивных участников конкурса – студенты Питерского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: 30 процентов работ, которые они присылают, высоко оцениваются работодателями.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Победитель первого сезона Егор ДЕМИДОВ сейчас учится на четвертом курсе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ИММиТ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2019 году Егор решил кейс ПАО «Северсталь» по оценке рыночной потребности в продукции из маломагнитной стали. Для этого он провел маркетинговый анализ внутреннего рынка и возможности импорта продукции, представив заказчику обоснование для принятия управленческого решения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Студентка первого курса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магистратуры «Молекулярные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 клеточные биомедицинские технологии» Анна ГРОХОТОВА решила кейс Института эволюционной физиологии и биохимии им. И. М. Сеченова РАН, а после победы прошла в институте стажировку. Она приняла участие в эксперименте по изучению мозговой активности человека во время выполнения творческих заданий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Во втором сезоне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Профстажировок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победителями стали 636 студентов, среди них 15 политехников. </a:t>
            </a:r>
          </a:p>
        </p:txBody>
      </p:sp>
      <p:pic>
        <p:nvPicPr>
          <p:cNvPr id="1028" name="Picture 4" descr="Егор Демид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r="30235"/>
          <a:stretch/>
        </p:blipFill>
        <p:spPr bwMode="auto">
          <a:xfrm>
            <a:off x="8088924" y="3062055"/>
            <a:ext cx="1705708" cy="26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на Грохотов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r="27853"/>
          <a:stretch/>
        </p:blipFill>
        <p:spPr bwMode="auto">
          <a:xfrm>
            <a:off x="10046189" y="3047700"/>
            <a:ext cx="1820007" cy="27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029" y="6524203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https://media.spbstu.ru/news/education/220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477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6123" y="7476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8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16" y="1674557"/>
            <a:ext cx="10489224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en-US" dirty="0" err="1"/>
              <a:t>Leksin</a:t>
            </a:r>
            <a:r>
              <a:rPr lang="en-US" dirty="0"/>
              <a:t>, V. N., &amp; </a:t>
            </a:r>
            <a:r>
              <a:rPr lang="en-US" dirty="0" err="1"/>
              <a:t>Profiryev</a:t>
            </a:r>
            <a:r>
              <a:rPr lang="en-US" dirty="0"/>
              <a:t>, B. N. (2017).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Socio-economic priorities for the sustainable development of Russian arctic macro-region.</a:t>
            </a:r>
            <a:r>
              <a:rPr lang="en-US" dirty="0"/>
              <a:t> </a:t>
            </a:r>
            <a:r>
              <a:rPr lang="en-US" dirty="0" err="1"/>
              <a:t>Ekonomika</a:t>
            </a:r>
            <a:r>
              <a:rPr lang="en-US" dirty="0"/>
              <a:t> </a:t>
            </a:r>
            <a:r>
              <a:rPr lang="en-US" dirty="0" err="1"/>
              <a:t>regiona</a:t>
            </a:r>
            <a:r>
              <a:rPr lang="en-US" dirty="0"/>
              <a:t>, (4), 985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en-US" dirty="0" err="1"/>
              <a:t>Shabunina</a:t>
            </a:r>
            <a:r>
              <a:rPr lang="en-US" dirty="0"/>
              <a:t>, T. V., </a:t>
            </a:r>
            <a:r>
              <a:rPr lang="en-US" dirty="0" err="1"/>
              <a:t>Shchelkina</a:t>
            </a:r>
            <a:r>
              <a:rPr lang="en-US" dirty="0"/>
              <a:t>, S. P., &amp; </a:t>
            </a:r>
            <a:r>
              <a:rPr lang="en-US" dirty="0" err="1"/>
              <a:t>Rodionov</a:t>
            </a:r>
            <a:r>
              <a:rPr lang="en-US" dirty="0"/>
              <a:t>, D. G. (2017).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An innovative approach to the transformation of eco-economic space of a region based on the green economy principles.</a:t>
            </a:r>
            <a:r>
              <a:rPr lang="en-US" dirty="0"/>
              <a:t> Academy of Strategic Management Journal, 16, 176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en-US" dirty="0" err="1"/>
              <a:t>Bataev</a:t>
            </a:r>
            <a:r>
              <a:rPr lang="en-US" dirty="0"/>
              <a:t>, A. V. (2018).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Analysis and development the digital economy in the world</a:t>
            </a:r>
            <a:r>
              <a:rPr lang="en-US" dirty="0"/>
              <a:t>. In Innovation Management and Education Excellence through Vision 2020 (pp. 61-71</a:t>
            </a:r>
            <a:r>
              <a:rPr lang="en-US" dirty="0" smtClean="0"/>
              <a:t>).</a:t>
            </a:r>
            <a:endParaRPr lang="ru-RU" dirty="0"/>
          </a:p>
          <a:p>
            <a:endParaRPr lang="ru-RU" dirty="0" smtClean="0"/>
          </a:p>
          <a:p>
            <a:r>
              <a:rPr lang="en-US" dirty="0" err="1"/>
              <a:t>Rodionov</a:t>
            </a:r>
            <a:r>
              <a:rPr lang="en-US" dirty="0"/>
              <a:t>, D. G., &amp; </a:t>
            </a:r>
            <a:r>
              <a:rPr lang="en-US" dirty="0" err="1"/>
              <a:t>Rudskaya</a:t>
            </a:r>
            <a:r>
              <a:rPr lang="en-US" dirty="0"/>
              <a:t>, I. A. (2017).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Regıonal innovatıve envıronment in natıonal economıc development (The case of Russıa). </a:t>
            </a:r>
            <a:r>
              <a:rPr lang="en-US" dirty="0"/>
              <a:t>International Journal of Ecology and Development, 32(4), 20-28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en-US" dirty="0" err="1"/>
              <a:t>Dyatlov</a:t>
            </a:r>
            <a:r>
              <a:rPr lang="en-US" dirty="0"/>
              <a:t>, S. A., </a:t>
            </a:r>
            <a:r>
              <a:rPr lang="en-US" dirty="0" err="1"/>
              <a:t>Didenko</a:t>
            </a:r>
            <a:r>
              <a:rPr lang="en-US" dirty="0"/>
              <a:t>, N. I., </a:t>
            </a:r>
            <a:r>
              <a:rPr lang="en-US" dirty="0" err="1"/>
              <a:t>Lobanov</a:t>
            </a:r>
            <a:r>
              <a:rPr lang="en-US" dirty="0"/>
              <a:t>, O. S., &amp; </a:t>
            </a:r>
            <a:r>
              <a:rPr lang="en-US" dirty="0" err="1"/>
              <a:t>Kulik</a:t>
            </a:r>
            <a:r>
              <a:rPr lang="en-US" dirty="0"/>
              <a:t>, S. V. (2019, July).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Digital transformation and convergence effect as factors of achieving sustainable development. </a:t>
            </a:r>
            <a:r>
              <a:rPr lang="en-US" dirty="0"/>
              <a:t>In IOP Conference Series: Earth and Environmental Science (Vol. 302, No. 1, p. 012102). IOP Publishing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en-US" dirty="0" err="1"/>
              <a:t>Pykhtin</a:t>
            </a:r>
            <a:r>
              <a:rPr lang="en-US" dirty="0"/>
              <a:t>, K., </a:t>
            </a:r>
            <a:r>
              <a:rPr lang="en-US" dirty="0" err="1"/>
              <a:t>Simankina</a:t>
            </a:r>
            <a:r>
              <a:rPr lang="en-US" dirty="0"/>
              <a:t>, T., </a:t>
            </a:r>
            <a:r>
              <a:rPr lang="en-US" dirty="0" err="1"/>
              <a:t>Sharmanov</a:t>
            </a:r>
            <a:r>
              <a:rPr lang="en-US" dirty="0"/>
              <a:t>, V., &amp; </a:t>
            </a:r>
            <a:r>
              <a:rPr lang="en-US" dirty="0" err="1"/>
              <a:t>Kopytova</a:t>
            </a:r>
            <a:r>
              <a:rPr lang="en-US" dirty="0"/>
              <a:t>, A. (2017, October).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Risk-based approach in valuation of workplace injury rate for transportation and construction industry. </a:t>
            </a:r>
            <a:r>
              <a:rPr lang="en-US" dirty="0"/>
              <a:t>In </a:t>
            </a:r>
            <a:r>
              <a:rPr lang="en-US" i="1" dirty="0"/>
              <a:t>IOP Conference Series: Earth and Environmental Science</a:t>
            </a:r>
            <a:r>
              <a:rPr lang="en-US" dirty="0"/>
              <a:t> (Vol. 90, No. 1, p. 012065). IOP Publishing.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/>
              <a:t>Borremans, A. D., </a:t>
            </a:r>
            <a:r>
              <a:rPr lang="en-US" dirty="0" err="1"/>
              <a:t>Zaychenko</a:t>
            </a:r>
            <a:r>
              <a:rPr lang="en-US" dirty="0"/>
              <a:t>, I. M., &amp; </a:t>
            </a:r>
            <a:r>
              <a:rPr lang="en-US" dirty="0" err="1"/>
              <a:t>Iliashenko</a:t>
            </a:r>
            <a:r>
              <a:rPr lang="en-US" dirty="0"/>
              <a:t>, O. Y. (2018). </a:t>
            </a:r>
            <a:r>
              <a:rPr lang="en-US" b="1" dirty="0">
                <a:solidFill>
                  <a:srgbClr val="196400"/>
                </a:solidFill>
                <a:cs typeface="+mj-cs"/>
              </a:rPr>
              <a:t>Digital economy. IT strategy of the company development. </a:t>
            </a:r>
            <a:r>
              <a:rPr lang="en-US" dirty="0"/>
              <a:t>In MATEC Web of Conferences (Vol. 170, p. 01034). EDP Sciences.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67294" y="170093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45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7294" y="233395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7294" y="293326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36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7294" y="355506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34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7294" y="445561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7294" y="509641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67294" y="573720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5381" y="69486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Основные положения в области защиты труда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5381" y="1479830"/>
            <a:ext cx="8786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Коллективный договор, Положение об оплате 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труда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Запрещается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какая бы то ни было дискриминация при установлении и изменении условий оплаты труда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Размер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ежемесячной оплаты труда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работника </a:t>
            </a:r>
            <a:r>
              <a:rPr lang="ru-RU" sz="16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 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может быть ниже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минимального размера оплаты труда, установленного федеральным законом. </a:t>
            </a: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Заработная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плата каждого Работника зависит от его квалификации, сложности выполняемой работы, количества и качества затраченного труда и максимальным размером не ограничивается, за исключением случаев, предусмотренных законодательством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Условия оплаты труда, включая размер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оклада, работника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учетом персонального коэффициента и заработной платы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являются </a:t>
            </a:r>
            <a:r>
              <a:rPr lang="ru-RU" sz="16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обязательными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для включения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трудовой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договор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Правила внутреннего трудового распорядка 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аботник имеет право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Своевременную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в полном объеме выплату заработной платы в соответствии со своей квалификацией,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количеством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качеством выполненной работы. </a:t>
            </a: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Полную достоверную информацию об условиях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Профессиональную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подготовку, переподготовку и повышение своей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Объединение в профсоюзы для защиты своих трудовых прав, участие в управлении университетом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4034" y="1922323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2,35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9847" y="2280049"/>
            <a:ext cx="287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с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оотношение средней з/п НПР университета к средней з/п в регионе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4034" y="3413159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6,15 млн </a:t>
            </a:r>
            <a:r>
              <a:rPr lang="ru-RU" sz="20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руб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9511" y="3770885"/>
            <a:ext cx="287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риходится на 1 НПР из всех источников доходов университета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8592" y="4994721"/>
            <a:ext cx="181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4700 чел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3564" y="5394831"/>
            <a:ext cx="287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численность работников без внешних совместителей и ГПХ на 2020 г.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5381" y="69486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Статистика по оплате труда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65192"/>
              </p:ext>
            </p:extLst>
          </p:nvPr>
        </p:nvGraphicFramePr>
        <p:xfrm>
          <a:off x="1854201" y="1433448"/>
          <a:ext cx="8127999" cy="43886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99057214"/>
                    </a:ext>
                  </a:extLst>
                </a:gridCol>
                <a:gridCol w="2406813">
                  <a:extLst>
                    <a:ext uri="{9D8B030D-6E8A-4147-A177-3AD203B41FA5}">
                      <a16:colId xmlns:a16="http://schemas.microsoft.com/office/drawing/2014/main" val="3652308557"/>
                    </a:ext>
                  </a:extLst>
                </a:gridCol>
                <a:gridCol w="3011853">
                  <a:extLst>
                    <a:ext uri="{9D8B030D-6E8A-4147-A177-3AD203B41FA5}">
                      <a16:colId xmlns:a16="http://schemas.microsoft.com/office/drawing/2014/main" val="820879604"/>
                    </a:ext>
                  </a:extLst>
                </a:gridCol>
              </a:tblGrid>
              <a:tr h="5887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Категория персонала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Средняя численность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(списочная), чел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Фонд начисленной заработной платы, </a:t>
                      </a:r>
                      <a:r>
                        <a:rPr lang="ru-RU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2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Руководящий</a:t>
                      </a:r>
                      <a:r>
                        <a:rPr lang="ru-RU" sz="16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персонал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438,4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545 569,4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7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ППС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1338,4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2 096 728,5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Научные работники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85,8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176 632,8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4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Административно-хозяйственный персонал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427,2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297 648,2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2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Инженерно-технический 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724,2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696 299,5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Производственный персонал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60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22 165,5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2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Учебно-вспомогательный</a:t>
                      </a:r>
                      <a:r>
                        <a:rPr lang="ru-RU" sz="16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персонал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220,1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153 176,1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1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Иной</a:t>
                      </a:r>
                      <a:r>
                        <a:rPr lang="ru-RU" sz="160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персонал</a:t>
                      </a:r>
                      <a:endParaRPr lang="ru-RU" sz="1600" dirty="0" smtClean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144,4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113 366,8</a:t>
                      </a:r>
                      <a:endParaRPr lang="ru-RU" sz="16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1553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4676" y="6572475"/>
            <a:ext cx="519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Мониторинг-1 2021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0555" y="4919305"/>
            <a:ext cx="25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16 720 студентов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1045" y="5250652"/>
            <a:ext cx="28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рошли практику в 2021 г.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5385" y="1657627"/>
            <a:ext cx="25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 53 организациями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5875" y="1988974"/>
            <a:ext cx="287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з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аключены соглашения о трудоустройстве выпускников в 2020 г.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9630" y="13576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PN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Intelligence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Cup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– ежегодный кейс-чемпионат компании «Газпром нефть» для студентов экономических и ИТ-специальностей.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488" y="5992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Возможности от работодателей для студентов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7" y="1295410"/>
            <a:ext cx="2257425" cy="647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90105" y="233273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«Лаборатория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Росатома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программа научных стажировок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Росатома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для студентов цифровых специальностей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7" y="2150775"/>
            <a:ext cx="2099897" cy="1133871"/>
          </a:xfrm>
          <a:prstGeom prst="rect">
            <a:avLst/>
          </a:prstGeom>
        </p:spPr>
      </p:pic>
      <p:pic>
        <p:nvPicPr>
          <p:cNvPr id="1026" name="Picture 2" descr="Сбер приглашает студентов #ПолитехПетра принять участие в оплачиваемой стажировке в DS-хабе в Санкт-Петербург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22419" r="4346" b="27317"/>
          <a:stretch/>
        </p:blipFill>
        <p:spPr bwMode="auto">
          <a:xfrm>
            <a:off x="633412" y="3361968"/>
            <a:ext cx="2090005" cy="7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90105" y="350109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Оплачиваемая стажировка в 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Data Science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-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хабе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Сбербанка (архитектура данных, машинное обучение, обучение с подкреплением и др.)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92" y="4445290"/>
            <a:ext cx="1571625" cy="10477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90105" y="4425950"/>
            <a:ext cx="609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Бесплатная школа математического моделирования в фармацевтике молодых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специалистов в области фармации, медицины, биологии, биоинженерии, статистики, математики, химии и смежных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дисциплин (Организаторы: открытый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Сколково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Кластер биомедицинских технологий Фонда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Сколково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и компания M&amp;S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Decisions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0555" y="3361968"/>
            <a:ext cx="25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156 абитуриентов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41045" y="3720765"/>
            <a:ext cx="287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оступили в </a:t>
            </a:r>
            <a:r>
              <a:rPr lang="ru-RU" sz="12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по программам целевого приема в 2020 году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2452" y="6420203"/>
            <a:ext cx="519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Мониторинг-1, 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данные сайта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39454" y="211016"/>
            <a:ext cx="425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loud Computing мужчина и женщина смотрят на  облачные сервис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 bwMode="auto">
          <a:xfrm>
            <a:off x="7724775" y="1482729"/>
            <a:ext cx="4328257" cy="26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ъявления - Корпорация SAP формирует кадровый резерв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51" y="4270819"/>
            <a:ext cx="2024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045" y="701181"/>
            <a:ext cx="9323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Дискуссионная площадка «Лучшие образовательные практики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Политеха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дистанционно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vs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очно»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045" y="1322807"/>
            <a:ext cx="69135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997 студентов старших курсов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бакалавриата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специалитета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магистратуры, а также выпускников вузов 2021 года из более чем 130 вузов России, Беларуси, Казахстана и Азербайджана пройдут обучение в рамках бесплатной образовательной онлайн-программы – SAP S/4HANA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Academy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2021. Создателем основного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курса 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координатором программы является Международный академический центр компетенции «Политехник-SAP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 Центра компетенций НТИ «Новые производственные технологии» СПбПУ. 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2020 году 550 студентов приняли участие в программе, более 80 ее выпускников нашли работу в экосистеме компании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За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три месяца участники познакомятся с ERP-системой нового поколения SAP S/4HANA, а также узнают, как работают интеллектуальные технологии на базе решений SAP и на практике освоят инструменты для управления бизнес-процессами. В 2021 году в программу были добавлены новые разделы: практические задания по конфигурированию системы, блок по интеллектуальным сценариям, индустриальные процессы, подробный разбор концепции интеллектуального предприятия и цифровой трансформации как сервиса на базе SAP RISE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Студенты вузов, заключивших соответствующие сетевые договоры с СПбПУ, смогут зачесть курс в дипломе в объеме 180 академических часов. Лучшие выпускники программы смогут попасть на работу в 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SAP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или в компании-партнеры Академии: 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EY, Accenture, ALPE Consulting, Energy Consulting / Solutions, EPAM, K2 Consult, IBA,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LeverX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 Group,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msg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Plaut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Novardis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, NTT DATA Business Solutions, PwC, RAMAX Group, SAPRUN Group,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TeamIdea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Vitte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 Consulting,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Газпромнефть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– ЦР, ИТ-Центр Сибирь, Лига Цифровой Экономики.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0" name="Picture 6" descr="http://assets.fea.ru/uploads/fea/news/2019/03_march/25/ACC_SA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838" y="4323571"/>
            <a:ext cx="1035629" cy="13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7704" y="6611779"/>
            <a:ext cx="9601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www.vedomosti.ru/press_releases/2021/10/06/besplatnaya-obrazovatelnaya-programma-sap-s4hana-academy-dlya-studentov-proidet-vo-vtoroi-raz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Сергей Салкуцан представил доклад «Оценка рынка. Сегментация целевой аудитори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01" y="1518893"/>
            <a:ext cx="4261582" cy="28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045" y="701181"/>
            <a:ext cx="93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Центр НТИ СПбПУ принял участие в Архипелаге 2121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045" y="1322807"/>
            <a:ext cx="69135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«Архипелаг 2121» — одно из ключевых мероприятий Национальной технологической инициативы, которое проходит в рамках Года науки и технологий.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Проектно-образовательный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интенсив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состоит из трех тематических треков. Первый этап — «Будущее» — включает в себя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форсайт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«100-летний горизонт», летнюю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форсайт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-школу, презентацию обновленной Карты будущего. В рамках второго этапа — «Среда, технологии, рынки» — состоится акселерация команд,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стартапов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технологических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компаний.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Третий этап — «Практики» — включает формирование программ развития регионов, городов, университетов, а также разработку механизмов поддержки общественно значимых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идей. Эксперты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Центра компетенций НТИ СПбПУ «Новые производственные технологии» — участники девяти мероприятий всех трех этапов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интенсива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Подготовка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видеолекции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о сквозной технологии «Новые производственные технологии» для участников проектно-образовательного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мероприятия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команды Центра компетенций НТИ СПбПУ «Новые производственные технологии» в рамках трека акселерации зрелых команд направления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Energytech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Cleantech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Участие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26 предпринимательских проектов студентов ИППТ СПбПУ, выпускников акселератора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Technet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Project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акселерации в рамках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интенсива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Экспертное участие в обсуждении проекта-маяка «Высокоавтоматизированный Электротранспорт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городах»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Экспертное участие в треке «сквозных» технологий: «Новая сквозная технология «Цифровые двойники» и «Моделирование и разработка новых функциональных материалов с заданными свойствами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 др.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50950" y="6555009"/>
            <a:ext cx="9601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https://www.spbstu.ru/media/news/nauka_i_innovatsii/tsentr-nti-spbpu-prinyal-uchastie-v-arkhipelage-2121/?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sphrase_id=2198418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Определены победители студенческого конкурса бизнес-идей The Blue Ocean Open Polytech Entrepreneurship Compet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50" y="1157428"/>
            <a:ext cx="3434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-е место заняла команда 1 курса магистерской программы ВШТП ИППТ «Технологическое предпринимательств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97" y="3534508"/>
            <a:ext cx="4538589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490" y="631879"/>
            <a:ext cx="765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Определены победители студенческого конкурса бизнес-идей “</a:t>
            </a:r>
            <a:r>
              <a:rPr lang="en-US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Blue Ocean Open Polytech Entrepreneurship Competition”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046" y="1322807"/>
            <a:ext cx="61210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«“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The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Blue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Ocean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Open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Polytech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Entrepreneurship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Competition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”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это конкурс студенческих предпринимательских идей в формате Стратегии Голубого Океана (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Blue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Ocean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Strategy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). В течение нескольких месяцев с помощью этой стратегии студенты научились генерировать инновационные идеи и создавать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стартапы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На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в конкурсе зарегистрировались 207 участников, 57 команд. Кроме студентов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 конкурсе принимали участие студенты других вузов.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1-е место заняла команда 1 курса магистерской программы ВШТП ИППТ «Технологическое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предпринимательство». Команда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представила проект SMART-парковки для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электросамокатов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 функцией зарядки. Ключевой целью проекта было создание технического решения для системы безопасного хранения и подзарядки четырех самокатов внутри помещения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2-е место заняла команда магистров 1 курса ВШУБ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международной образовательной программы “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International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Business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Development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”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Ребята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представили проект мобильного приложения по созданию идеального маршрута для путешествий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Self-Travel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для составления плана посещения интересных мест и достопримечательностей в различных городах.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Этим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проектом заинтересовался Фонд поддержки инноваций и молодежных инициатив Санкт-Петербурга (ФПИМИ), сейчас проект рассматривается в Комитете по развитию туризма Санкт‑Петербурга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531" y="6546217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https://www.spbstu.ru/media/news/studencheskaya_zhizn/winners-blue-ocean-open-polytech-entrepreneurship-competition-student-competition-business-ideas/?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sphrase_id=2199858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490" y="631879"/>
            <a:ext cx="765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и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Ланчжоуский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университет финансов и экономики подписали соглашение о сотрудничестве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046" y="1322807"/>
            <a:ext cx="61210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университет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Ланчжоуский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университет финансов и экономики (КНР) провели деловые переговоры, результатом которых стало подписание Соглашения о сотрудничестве. Торжественная церемония прошла в режиме онлайн. От имени СПбПУ участие в мероприятии приняли проректор по международной деятельности СПбПУ профессор Дмитрий АРСЕНЬЕВ, начальник Управления международного образования Евгения САТАЛКИНА, директор Высшей инженерно-экономической школы Дмитрий РОДИОНОВ, руководитель направления «Экономика» Татьяна Кудрявцева, представители международных служб и институтов.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Среди планируемых вариантов сотрудничества стороны обозначили разработку сетевых программ по экономике и финансам, проведение совместных исследований в области устойчивого развития, направленные на совершенствование региональной инфраструктуры и бизнес-среды; участие в российско-китайских проектах по управлению инновациями и многое другое. В ближайшее время будет сформирована рабочая группа, которая проведет серию тематических встреч для обсуждения конкретных направлений сотрудничества. До открытия границ коммуникация будет происходить в режиме онлайн, при этом все участники переговоров выразили надежду, что совсем скоро у них будет возможность увидеться лично.</a:t>
            </a:r>
          </a:p>
        </p:txBody>
      </p:sp>
      <p:pic>
        <p:nvPicPr>
          <p:cNvPr id="4098" name="Picture 2" descr="https://www.spbstu.ru/upload/media/images/news/2021-06-11/lanzhou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39" y="1942514"/>
            <a:ext cx="4800899" cy="32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3531" y="6546217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https://www.spbstu.ru/media/news/international_activities/politekh-i-lanchzhouskiy-universitet-finansov-i-ekonomiki-podpisali-soglashenie-o-sotrudnichestve/?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sphrase_id=2199891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Алексей Боровков принял участие в панельной дискуссии «Future skills: ответ на вызовы рынка труд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801891"/>
            <a:ext cx="4235206" cy="28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лексей БОРОВКОВ рассказал о необходимых аспектах для развития высокотехнологической промышлен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3776622"/>
            <a:ext cx="4279167" cy="28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491" y="631879"/>
            <a:ext cx="710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ПМЭФ-2021: Алексей Боровков принял участие в панельной дискуссии «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Future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skills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ответ на вызовы рынка труда»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046" y="1296431"/>
            <a:ext cx="67035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заключительный день Петербургского международного экономического форума состоялась панельная дискуссия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Future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skills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: ответ на вызовы рынка труда», в которой принял участие проректор по цифровой трансформации СПбПУ, руководитель Научного центра мирового уровня «Передовые цифровые технологии» и Центра НТИ СПбПУ, руководитель Инжинирингового центра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CompMechLab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® СПбПУ Алексей БОРОВКОВ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Представители бизнеса и высшей школы обсудили вопросы трансформации профессионального образования и современного рынка труда в период COVID-19, а также навыки, которые будут востребованы новой экономикой, и то, как образовательным учреждениям обеспечить подготовку высококвалифицированных кадров в соответствии с актуальными запросами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ходе дискуссии Алексей БОРОВКОВ рассказал о необходимых аспектах для развития высокотехнологической промышленности: фундаментальном образовании (в первую очередь, математика и физика); наукоемких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мультидисциплинарных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передовых цифровых технологиях; задачах-вызовах — это подготовка кадров «инженерного спецназа», способного решать сложные задачи, которые не может по разным причинам решить промышленность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Также спикер привел примеры реализованных проектов: суперкомпьютерное моделирование воздушных потоков, приточно-вытяжной системы,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дуффузоров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бактерицидных ультрафиолетовых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рециркуляторов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;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«КАМА-1» — первый российский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электромобиль на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основе технологии цифровых двойников.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485" y="6599440"/>
            <a:ext cx="11198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https://www.spbstu.ru/media/news/partnership/pmef-2021-aleksey-borovkov-prinyal-uchastie-v-panelnoy-diskussii-future-skills-otvet-na-vyzovy-rynka/?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sphrase_id=2199906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2096</Words>
  <Application>Microsoft Office PowerPoint</Application>
  <PresentationFormat>Широкоэкранный</PresentationFormat>
  <Paragraphs>160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Тема Office</vt:lpstr>
      <vt:lpstr>ЦУР 8. Достойная работа и экономический рост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69</cp:revision>
  <dcterms:created xsi:type="dcterms:W3CDTF">2021-10-06T14:15:54Z</dcterms:created>
  <dcterms:modified xsi:type="dcterms:W3CDTF">2021-10-26T10:09:58Z</dcterms:modified>
</cp:coreProperties>
</file>