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080625" cy="567055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hyperlink" Target="https://design.spbstu.ru/zadani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76000" y="835610"/>
            <a:ext cx="9068040" cy="22275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Инструкция по прохождению 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вступительного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испытания</a:t>
            </a:r>
            <a:b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 рисунку и объемно-пространственной композиции</a:t>
            </a:r>
            <a:b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в очном формате</a:t>
            </a:r>
            <a:b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 образовательной программе высшего образования - программе бакалавриата,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07.03.03 «Дизайн архитектурной среды» </a:t>
            </a:r>
            <a:b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4000" y="218160"/>
            <a:ext cx="90680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Федеральное государственное автономное образовательное учреждение высшего образования</a:t>
            </a:r>
            <a:endParaRPr lang="ru-RU" sz="1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«Санкт-Петербургский политехнический университет Петра Великого» </a:t>
            </a:r>
            <a:endParaRPr lang="ru-RU" sz="1400" b="0" strike="noStrike" spc="-1">
              <a:latin typeface="Arial" panose="020B0604020202020204"/>
            </a:endParaRPr>
          </a:p>
        </p:txBody>
      </p:sp>
      <p:sp>
        <p:nvSpPr>
          <p:cNvPr id="154" name="Line 3"/>
          <p:cNvSpPr/>
          <p:nvPr/>
        </p:nvSpPr>
        <p:spPr>
          <a:xfrm>
            <a:off x="0" y="3240000"/>
            <a:ext cx="10080000" cy="360"/>
          </a:xfrm>
          <a:prstGeom prst="line">
            <a:avLst/>
          </a:prstGeom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5" name="Line 4"/>
          <p:cNvSpPr/>
          <p:nvPr/>
        </p:nvSpPr>
        <p:spPr>
          <a:xfrm>
            <a:off x="0" y="3240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6" name="Line 5"/>
          <p:cNvSpPr/>
          <p:nvPr/>
        </p:nvSpPr>
        <p:spPr>
          <a:xfrm>
            <a:off x="0" y="3312000"/>
            <a:ext cx="10080000" cy="360"/>
          </a:xfrm>
          <a:prstGeom prst="line">
            <a:avLst/>
          </a:prstGeom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0" y="3312000"/>
            <a:ext cx="10078200" cy="237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58" name="Рисунок 81"/>
          <p:cNvPicPr/>
          <p:nvPr/>
        </p:nvPicPr>
        <p:blipFill>
          <a:blip r:embed="rId1"/>
          <a:stretch>
            <a:fillRect/>
          </a:stretch>
        </p:blipFill>
        <p:spPr>
          <a:xfrm>
            <a:off x="1254960" y="3600000"/>
            <a:ext cx="1400400" cy="179640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158"/>
          <p:cNvPicPr/>
          <p:nvPr/>
        </p:nvPicPr>
        <p:blipFill>
          <a:blip r:embed="rId2"/>
          <a:stretch>
            <a:fillRect/>
          </a:stretch>
        </p:blipFill>
        <p:spPr>
          <a:xfrm>
            <a:off x="3441600" y="3600000"/>
            <a:ext cx="1273320" cy="179892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59"/>
          <p:cNvPicPr/>
          <p:nvPr/>
        </p:nvPicPr>
        <p:blipFill>
          <a:blip r:embed="rId3"/>
          <a:stretch>
            <a:fillRect/>
          </a:stretch>
        </p:blipFill>
        <p:spPr>
          <a:xfrm>
            <a:off x="5455440" y="3600000"/>
            <a:ext cx="1239480" cy="179892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60"/>
          <p:cNvPicPr/>
          <p:nvPr/>
        </p:nvPicPr>
        <p:blipFill>
          <a:blip r:embed="rId4"/>
          <a:stretch>
            <a:fillRect/>
          </a:stretch>
        </p:blipFill>
        <p:spPr>
          <a:xfrm>
            <a:off x="7416000" y="3600000"/>
            <a:ext cx="1258920" cy="179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75640" y="299905"/>
            <a:ext cx="9287280" cy="56515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После выполнения задания участникам необходимо сдать свою работу по рисунку сотруднику, </a:t>
            </a: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ответственному за проведение Вступительного испытания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 </a:t>
            </a:r>
            <a:endParaRPr lang="ru-RU" sz="1600" b="0" strike="noStrike" spc="-1">
              <a:latin typeface="Arial" panose="020B0604020202020204"/>
            </a:endParaRPr>
          </a:p>
        </p:txBody>
      </p:sp>
      <p:pic>
        <p:nvPicPr>
          <p:cNvPr id="207" name="Рисунок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1582200" y="1368000"/>
            <a:ext cx="2233800" cy="287640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4645080" y="2704680"/>
            <a:ext cx="1148400" cy="428400"/>
          </a:xfrm>
          <a:custGeom>
            <a:avLst/>
            <a:gdLst/>
            <a:ahLst/>
            <a:cxnLst/>
            <a:rect l="l" t="t" r="r" b="b"/>
            <a:pathLst>
              <a:path w="3202" h="1202">
                <a:moveTo>
                  <a:pt x="0" y="300"/>
                </a:moveTo>
                <a:lnTo>
                  <a:pt x="2400" y="300"/>
                </a:lnTo>
                <a:lnTo>
                  <a:pt x="2400" y="0"/>
                </a:lnTo>
                <a:lnTo>
                  <a:pt x="3201" y="600"/>
                </a:lnTo>
                <a:lnTo>
                  <a:pt x="2400" y="1201"/>
                </a:lnTo>
                <a:lnTo>
                  <a:pt x="24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CCCCCC"/>
          </a:solidFill>
          <a:ln w="0">
            <a:solidFill>
              <a:srgbClr val="1C1C1C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809280" y="4657320"/>
            <a:ext cx="846036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Итоговые работы собираются для оценивания в конце каждого испытания.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2499840" y="1377360"/>
            <a:ext cx="15084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ХХ/ХХХ_ХХХ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3830760" y="1398240"/>
            <a:ext cx="356400" cy="212400"/>
          </a:xfrm>
          <a:custGeom>
            <a:avLst/>
            <a:gdLst/>
            <a:ahLst/>
            <a:cxnLst/>
            <a:rect l="l" t="t" r="r" b="b"/>
            <a:pathLst>
              <a:path w="1002" h="602">
                <a:moveTo>
                  <a:pt x="1001" y="150"/>
                </a:moveTo>
                <a:lnTo>
                  <a:pt x="251" y="150"/>
                </a:lnTo>
                <a:lnTo>
                  <a:pt x="251" y="0"/>
                </a:lnTo>
                <a:lnTo>
                  <a:pt x="0" y="300"/>
                </a:lnTo>
                <a:lnTo>
                  <a:pt x="251" y="601"/>
                </a:lnTo>
                <a:lnTo>
                  <a:pt x="251" y="450"/>
                </a:lnTo>
                <a:lnTo>
                  <a:pt x="1001" y="450"/>
                </a:lnTo>
                <a:lnTo>
                  <a:pt x="1001" y="150"/>
                </a:lnTo>
              </a:path>
            </a:pathLst>
          </a:custGeom>
          <a:solidFill>
            <a:srgbClr val="FF4000"/>
          </a:solidFill>
          <a:ln w="0">
            <a:solidFill>
              <a:srgbClr val="DDDDDD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12" name="CustomShape 6"/>
          <p:cNvSpPr/>
          <p:nvPr/>
        </p:nvSpPr>
        <p:spPr>
          <a:xfrm>
            <a:off x="4176000" y="1258200"/>
            <a:ext cx="25164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Шифр в правом верхнем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углу работы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9612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10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6336360" y="2767320"/>
            <a:ext cx="1788120" cy="1217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" panose="020B0604020202020204"/>
                <a:ea typeface="DejaVu Sans"/>
              </a:rPr>
              <a:t>14:00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– завершение испытания по рисунку  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975960" y="1827000"/>
            <a:ext cx="8062920" cy="348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15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2-й день, 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13</a:t>
            </a: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.0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7</a:t>
            </a: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.2022, 10:00 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– начало работы 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над заданием по объёмно-пространственной композиции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Время выполнения задания –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5 академических часов (3 ч. 45 мин. 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астрономических часах).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Выполненную работу необходимо сдать до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14:00.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Общая продолжительность творческого испытания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 объемно-пространственной композиции: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10:00 – 14:00.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9612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11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17" name="Line 3"/>
          <p:cNvSpPr/>
          <p:nvPr/>
        </p:nvSpPr>
        <p:spPr>
          <a:xfrm>
            <a:off x="0" y="1539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970200" y="216000"/>
            <a:ext cx="9288720" cy="1222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Участникам необходимо прибыть в главное здание СПбПУ Петра Великого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 аудитории 314, где будет проходить испытание по объемно-пространственной композиции, получить задание и приступить к выполнению работы.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71600" y="118080"/>
            <a:ext cx="9068040" cy="1848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 творческом испытании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по</a:t>
            </a:r>
            <a:r>
              <a:rPr lang="ru-RU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объемно-пространственной</a:t>
            </a:r>
            <a:br>
              <a:rPr lang="ru-RU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ru-RU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композиции</a:t>
            </a: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участникам предлагается выполнить </a:t>
            </a: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 представлению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565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объемно-пространственную композицию </a:t>
            </a: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из четырех-пяти заданных геометрических тел, врезанных друг в друга, в соответствии с законами расположения объектов в пространстве и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правилами построения перспективного изображения.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565"/>
              </a:spcAf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Материалы для выполнения задания по рисунку: бумага формата А2, карандаши простые. </a:t>
            </a:r>
            <a:b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9612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12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21" name="Line 3"/>
          <p:cNvSpPr/>
          <p:nvPr/>
        </p:nvSpPr>
        <p:spPr>
          <a:xfrm>
            <a:off x="1080" y="1907640"/>
            <a:ext cx="1007964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22" name="Picture 221"/>
          <p:cNvPicPr/>
          <p:nvPr/>
        </p:nvPicPr>
        <p:blipFill>
          <a:blip r:embed="rId1"/>
          <a:stretch>
            <a:fillRect/>
          </a:stretch>
        </p:blipFill>
        <p:spPr>
          <a:xfrm>
            <a:off x="2340000" y="2088000"/>
            <a:ext cx="2390400" cy="344340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22"/>
          <p:cNvPicPr/>
          <p:nvPr/>
        </p:nvPicPr>
        <p:blipFill>
          <a:blip r:embed="rId2"/>
          <a:stretch>
            <a:fillRect/>
          </a:stretch>
        </p:blipFill>
        <p:spPr>
          <a:xfrm>
            <a:off x="5351040" y="2063520"/>
            <a:ext cx="2387880" cy="344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87640" y="225000"/>
            <a:ext cx="9574920" cy="195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Разрешается использовать только указанные в задании геометрические тела, не допускается изменение количества заданных тел. Задание выполняется в технике карандашной графики, расположение листа вертикальное. В работе может использоваться как сквозная прорисовка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контуров заданных тел без светотени, так и условная проработка светотени,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подчеркивающая восприятие объема и пространственных соотношений предметов. 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9612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12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26" name="Line 3"/>
          <p:cNvSpPr/>
          <p:nvPr/>
        </p:nvSpPr>
        <p:spPr>
          <a:xfrm>
            <a:off x="0" y="187164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0" y="1907640"/>
            <a:ext cx="10078920" cy="37832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28" name="Picture 227"/>
          <p:cNvPicPr/>
          <p:nvPr/>
        </p:nvPicPr>
        <p:blipFill>
          <a:blip r:embed="rId1"/>
          <a:stretch>
            <a:fillRect/>
          </a:stretch>
        </p:blipFill>
        <p:spPr>
          <a:xfrm>
            <a:off x="2412000" y="2196000"/>
            <a:ext cx="2154600" cy="31276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28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000" y="2196000"/>
            <a:ext cx="2158920" cy="311328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5"/>
          <p:cNvSpPr/>
          <p:nvPr/>
        </p:nvSpPr>
        <p:spPr>
          <a:xfrm>
            <a:off x="9612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13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464000" y="3312360"/>
            <a:ext cx="1148400" cy="428400"/>
          </a:xfrm>
          <a:custGeom>
            <a:avLst/>
            <a:gdLst/>
            <a:ahLst/>
            <a:cxnLst/>
            <a:rect l="l" t="t" r="r" b="b"/>
            <a:pathLst>
              <a:path w="3202" h="1202">
                <a:moveTo>
                  <a:pt x="0" y="300"/>
                </a:moveTo>
                <a:lnTo>
                  <a:pt x="2400" y="300"/>
                </a:lnTo>
                <a:lnTo>
                  <a:pt x="2400" y="0"/>
                </a:lnTo>
                <a:lnTo>
                  <a:pt x="3201" y="600"/>
                </a:lnTo>
                <a:lnTo>
                  <a:pt x="2400" y="1201"/>
                </a:lnTo>
                <a:lnTo>
                  <a:pt x="24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CCCCCC"/>
          </a:solidFill>
          <a:ln w="0">
            <a:solidFill>
              <a:srgbClr val="1C1C1C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4320000" y="1944000"/>
            <a:ext cx="25164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Шифр в правом верхнем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углу работы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-137520" y="261000"/>
            <a:ext cx="10217520" cy="6426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До окончания времени творческого испытания участникам нужно сдать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итоговые работы  ответственному сотруднику по проведению </a:t>
            </a:r>
            <a:r>
              <a:rPr lang="ru-RU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Вступительного испытания</a:t>
            </a: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9612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14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1980000" y="1872000"/>
            <a:ext cx="1978920" cy="2878920"/>
          </a:xfrm>
          <a:prstGeom prst="rect">
            <a:avLst/>
          </a:prstGeom>
          <a:solidFill>
            <a:srgbClr val="999999">
              <a:alpha val="90000"/>
            </a:srgbClr>
          </a:solidFill>
          <a:ln w="0">
            <a:solidFill>
              <a:srgbClr val="3465A4"/>
            </a:solidFill>
            <a:custDash>
              <a:ds d="100000" sp="300000"/>
              <a:ds d="100000" sp="300000"/>
            </a:custDash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6" name="CustomShape 6"/>
          <p:cNvSpPr/>
          <p:nvPr/>
        </p:nvSpPr>
        <p:spPr>
          <a:xfrm>
            <a:off x="6192360" y="3126960"/>
            <a:ext cx="3418560" cy="1491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" panose="020B0604020202020204"/>
                <a:ea typeface="DejaVu Sans"/>
              </a:rPr>
              <a:t>14:00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– завершение испытания по объемно-пространственной композиции </a:t>
            </a:r>
            <a:b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>
            <a:off x="2160000" y="2042640"/>
            <a:ext cx="1618920" cy="251892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7"/>
          <p:cNvSpPr/>
          <p:nvPr/>
        </p:nvSpPr>
        <p:spPr>
          <a:xfrm>
            <a:off x="3312720" y="1980000"/>
            <a:ext cx="7182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0000"/>
                </a:solidFill>
                <a:latin typeface="Arial" panose="020B0604020202020204"/>
                <a:ea typeface="DejaVu Sans"/>
              </a:rPr>
              <a:t>xx/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3564720" y="1970640"/>
            <a:ext cx="2862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0000"/>
                </a:solidFill>
                <a:latin typeface="Arial" panose="020B0604020202020204"/>
                <a:ea typeface="DejaVu Sans"/>
              </a:rPr>
              <a:t>x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40" name="CustomShape 9"/>
          <p:cNvSpPr/>
          <p:nvPr/>
        </p:nvSpPr>
        <p:spPr>
          <a:xfrm rot="20959200">
            <a:off x="3863520" y="2065680"/>
            <a:ext cx="442800" cy="170640"/>
          </a:xfrm>
          <a:custGeom>
            <a:avLst/>
            <a:gdLst/>
            <a:ahLst/>
            <a:cxnLst/>
            <a:rect l="l" t="t" r="r" b="b"/>
            <a:pathLst>
              <a:path w="1002" h="602">
                <a:moveTo>
                  <a:pt x="1001" y="150"/>
                </a:moveTo>
                <a:lnTo>
                  <a:pt x="251" y="150"/>
                </a:lnTo>
                <a:lnTo>
                  <a:pt x="251" y="0"/>
                </a:lnTo>
                <a:lnTo>
                  <a:pt x="0" y="300"/>
                </a:lnTo>
                <a:lnTo>
                  <a:pt x="251" y="601"/>
                </a:lnTo>
                <a:lnTo>
                  <a:pt x="251" y="450"/>
                </a:lnTo>
                <a:lnTo>
                  <a:pt x="1001" y="450"/>
                </a:lnTo>
                <a:lnTo>
                  <a:pt x="1001" y="150"/>
                </a:lnTo>
              </a:path>
            </a:pathLst>
          </a:custGeom>
          <a:solidFill>
            <a:srgbClr val="FF4000"/>
          </a:solidFill>
          <a:ln w="0">
            <a:solidFill>
              <a:srgbClr val="DDDDDD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41" name="Line 10"/>
          <p:cNvSpPr/>
          <p:nvPr/>
        </p:nvSpPr>
        <p:spPr>
          <a:xfrm>
            <a:off x="360" y="1259640"/>
            <a:ext cx="1007964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87045" y="339725"/>
            <a:ext cx="9161780" cy="3799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 испытаниям в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резервный день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, 1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5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,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допускаются абитуриенты, пропустившие испытания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11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и</a:t>
            </a:r>
            <a:r>
              <a:rPr lang="ru-RU" alt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ли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13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уважительной причине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Результаты каждого испытания оцениваются в соответствии с утвержденными </a:t>
            </a:r>
            <a:r>
              <a:rPr lang="en-US" sz="1600" spc="-1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критериями</a:t>
            </a:r>
            <a:r>
              <a:rPr lang="ru-RU" altLang="en-US" sz="1600" spc="-1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в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программе </a:t>
            </a:r>
            <a:r>
              <a:rPr lang="ru-RU" sz="1600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Вступительного испытания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 Результирующая оценка подсчитывается по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100-бальной шкале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как сумма баллов по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двум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дисциплинам из расчета: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40 баллов – Рисунок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60 баллов – </a:t>
            </a:r>
            <a:r>
              <a:rPr lang="ru-RU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О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бъёмно-пространственная  композиция</a:t>
            </a:r>
            <a:r>
              <a:rPr lang="ru-RU" sz="1800" b="0" strike="noStrike" spc="-1">
                <a:solidFill>
                  <a:srgbClr val="000000"/>
                </a:solidFill>
                <a:latin typeface="TimesNewRomanPSMT"/>
                <a:ea typeface="DejaVu Sans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Работы, выполненные во время испытаний, не возвращаются. </a:t>
            </a:r>
            <a:endParaRPr lang="ru-RU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Фотографирование работ во время проведения испытаний запрещено. 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785165" y="3483855"/>
            <a:ext cx="8510040" cy="1858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15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Оценки с указанием количества баллов выставляются</a:t>
            </a:r>
            <a:r>
              <a:rPr lang="ru-RU" alt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предметной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комиссией ВШДиА в течение трех дней после окончания испытаний.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2000" b="0" strike="noStrike" spc="-1">
                <a:latin typeface="Arial" panose="020B0604020202020204"/>
              </a:rPr>
              <a:t>Работы расшифровываются, список результатов испытаний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2000" b="0" strike="noStrike" spc="-1">
                <a:latin typeface="Arial" panose="020B0604020202020204"/>
              </a:rPr>
              <a:t>размещается на сайте Приемной комиссии ФГАОУ ВО СПбПУ.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9648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15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080000" y="787680"/>
            <a:ext cx="7990920" cy="3445200"/>
          </a:xfrm>
          <a:prstGeom prst="rect">
            <a:avLst/>
          </a:prstGeom>
          <a:solidFill>
            <a:srgbClr val="B7DEE8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Вступительное испытание проводится </a:t>
            </a:r>
            <a:b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течение двух дней: 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br/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1-й день, 11.07.2022 – рисунок </a:t>
            </a:r>
            <a:b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2-й день, 13.07.2022 – 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объёмно-пространственная композиция</a:t>
            </a:r>
            <a:br>
              <a:rPr lang="ru-RU" sz="28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endParaRPr lang="ru-RU" sz="2800" b="0" strike="noStrike" spc="-1">
              <a:latin typeface="Arial" panose="020B0604020202020204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9684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2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87640" y="468000"/>
            <a:ext cx="9431280" cy="4453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504000" y="1611000"/>
            <a:ext cx="9070200" cy="2604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115000"/>
              </a:lnSpc>
              <a:spcBef>
                <a:spcPts val="285"/>
              </a:spcBef>
              <a:spcAft>
                <a:spcPts val="285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Допуск на </a:t>
            </a:r>
            <a:r>
              <a:rPr lang="ru-RU" sz="2400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Вступительное испытание</a:t>
            </a:r>
            <a:r>
              <a:rPr lang="ru-RU" sz="24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осуществляется на основании результатов предварительного просмотра 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творческих работ (количество работ — не менее трех по каждому предмету), которые отправляются участниками по электронной почте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A6099"/>
                </a:solidFill>
                <a:latin typeface="Arial" panose="020B0604020202020204"/>
                <a:ea typeface="DejaVu Sans"/>
              </a:rPr>
              <a:t>dasexam@spbstu.ru 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Для испытания по рисунку и объемно-пространственной композиции</a:t>
            </a:r>
            <a:b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 маркирует шифром листы бумаги размером 420 x 594мм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(формат А2). Листы бумаги приносят участники вступительного испытания. </a:t>
            </a:r>
            <a:b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b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960000" y="2304000"/>
            <a:ext cx="2148840" cy="1205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 rot="10800000">
            <a:off x="3970800" y="2304000"/>
            <a:ext cx="2122560" cy="76500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>
            <a:off x="9684720" y="529704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3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360" y="283320"/>
            <a:ext cx="906804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Личный шифр участника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592000" y="1296000"/>
            <a:ext cx="177120" cy="342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1152000" y="1152000"/>
            <a:ext cx="3146400" cy="1796400"/>
          </a:xfrm>
          <a:custGeom>
            <a:avLst/>
            <a:gdLst/>
            <a:ahLst/>
            <a:cxnLst/>
            <a:rect l="l" t="t" r="r" b="b"/>
            <a:pathLst>
              <a:path w="8752" h="5002">
                <a:moveTo>
                  <a:pt x="833" y="0"/>
                </a:moveTo>
                <a:cubicBezTo>
                  <a:pt x="416" y="0"/>
                  <a:pt x="0" y="416"/>
                  <a:pt x="0" y="833"/>
                </a:cubicBezTo>
                <a:lnTo>
                  <a:pt x="0" y="4167"/>
                </a:lnTo>
                <a:cubicBezTo>
                  <a:pt x="0" y="4584"/>
                  <a:pt x="416" y="5001"/>
                  <a:pt x="833" y="5001"/>
                </a:cubicBezTo>
                <a:lnTo>
                  <a:pt x="7917" y="5001"/>
                </a:lnTo>
                <a:cubicBezTo>
                  <a:pt x="8334" y="5001"/>
                  <a:pt x="8751" y="4584"/>
                  <a:pt x="8751" y="4167"/>
                </a:cubicBezTo>
                <a:lnTo>
                  <a:pt x="8751" y="833"/>
                </a:lnTo>
                <a:cubicBezTo>
                  <a:pt x="8751" y="416"/>
                  <a:pt x="8334" y="0"/>
                  <a:pt x="7917" y="0"/>
                </a:cubicBezTo>
                <a:lnTo>
                  <a:pt x="833" y="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0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2016000" y="1386360"/>
            <a:ext cx="179784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ХХХ-ХХ</a:t>
            </a:r>
            <a:endParaRPr lang="ru-RU" sz="2600" b="0" strike="noStrike" spc="-1">
              <a:latin typeface="Arial" panose="020B0604020202020204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1440000" y="2103480"/>
            <a:ext cx="25898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личный</a:t>
            </a:r>
            <a:r>
              <a:rPr lang="en-US" sz="2800" b="0" strike="noStrike" spc="-1">
                <a:solidFill>
                  <a:srgbClr val="CE181E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2800" b="0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шифр</a:t>
            </a:r>
            <a:endParaRPr lang="ru-RU" sz="2800" b="0" strike="noStrike" spc="-1">
              <a:latin typeface="Arial" panose="020B0604020202020204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4608000" y="1800000"/>
            <a:ext cx="860400" cy="428400"/>
          </a:xfrm>
          <a:custGeom>
            <a:avLst/>
            <a:gdLst/>
            <a:ahLst/>
            <a:cxnLst/>
            <a:rect l="l" t="t" r="r" b="b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0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75" name="CustomShape 7"/>
          <p:cNvSpPr/>
          <p:nvPr/>
        </p:nvSpPr>
        <p:spPr>
          <a:xfrm>
            <a:off x="660960" y="3168000"/>
            <a:ext cx="9068400" cy="23044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Каждый участник перед началом испытаний получает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 электронной почте,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указанной в форме записи на </a:t>
            </a:r>
            <a:r>
              <a:rPr lang="ru-RU" sz="1600" b="1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Вступительное испытание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, личный шифр,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под которым он проходит творческие испытания по рисунку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 объемно-пространственой композиции.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Для подписи заданий по рисунку и объемно-пространственой композиции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каждый участник пользуется одним и тем же личным шифром. 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975492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4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5904360" y="1101600"/>
            <a:ext cx="3382560" cy="1897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0"/>
          <p:cNvSpPr/>
          <p:nvPr/>
        </p:nvSpPr>
        <p:spPr>
          <a:xfrm rot="10800000">
            <a:off x="5920920" y="1101600"/>
            <a:ext cx="3341160" cy="120492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11"/>
          <p:cNvSpPr/>
          <p:nvPr/>
        </p:nvSpPr>
        <p:spPr>
          <a:xfrm>
            <a:off x="6766560" y="1397880"/>
            <a:ext cx="1658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376092"/>
                </a:solidFill>
                <a:latin typeface="Arial" panose="020B0604020202020204"/>
                <a:ea typeface="DejaVu Sans"/>
              </a:rPr>
              <a:t>e-mail</a:t>
            </a:r>
            <a:endParaRPr lang="ru-RU" sz="2800" b="0" strike="noStrike" spc="-1">
              <a:latin typeface="Arial" panose="020B0604020202020204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6670800" y="2355480"/>
            <a:ext cx="1837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376092"/>
                </a:solidFill>
                <a:latin typeface="Arial" panose="020B0604020202020204"/>
                <a:ea typeface="DejaVu Sans"/>
              </a:rPr>
              <a:t>участника</a:t>
            </a:r>
            <a:endParaRPr lang="ru-RU" sz="2800" b="0" strike="noStrike" spc="-1">
              <a:latin typeface="Arial" panose="020B0604020202020204"/>
            </a:endParaRPr>
          </a:p>
        </p:txBody>
      </p:sp>
      <p:sp>
        <p:nvSpPr>
          <p:cNvPr id="181" name="Line 13"/>
          <p:cNvSpPr/>
          <p:nvPr/>
        </p:nvSpPr>
        <p:spPr>
          <a:xfrm>
            <a:off x="0" y="819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19805" y="1091201"/>
            <a:ext cx="8847360" cy="3693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50000"/>
              </a:lnSpc>
            </a:pP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07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июля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 в 1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8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:00 (по московскому времени) заканчивается приём 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документов по направлению Дизайн архитектурной среды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sz="2000" b="1" strike="noStrike" spc="-1">
              <a:solidFill>
                <a:srgbClr val="CE181E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Полученный личный шифр подтверждает Ваше  участие в </a:t>
            </a:r>
            <a:r>
              <a:rPr lang="ru-RU" alt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Вступительном испытании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b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br>
              <a:rPr lang="ru-RU" sz="2000" b="0" i="1" u="sng" strike="noStrike" spc="-1">
                <a:solidFill>
                  <a:srgbClr val="0000FF"/>
                </a:solidFill>
                <a:uFillTx/>
                <a:latin typeface="Arial" panose="020B0604020202020204"/>
                <a:ea typeface="DejaVu Sans"/>
                <a:hlinkClick r:id="rId1"/>
              </a:rPr>
            </a:br>
            <a:br>
              <a:rPr lang="ru-RU" sz="2000" b="0" i="1" u="sng" strike="noStrike" spc="-1">
                <a:solidFill>
                  <a:srgbClr val="0000FF"/>
                </a:solidFill>
                <a:uFillTx/>
                <a:latin typeface="Arial" panose="020B0604020202020204"/>
                <a:ea typeface="DejaVu Sans"/>
                <a:hlinkClick r:id="rId1"/>
              </a:rPr>
            </a:b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9756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5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190880" y="337320"/>
            <a:ext cx="906804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Участникам необходимо прибыть в главное здание СПбПУ Петра Великого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 аудитории 314, где будет проходить испытание по рисунку,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получить номер постановки и приступить к выполнению работы.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88" name="CustomShape 2"/>
          <p:cNvSpPr/>
          <p:nvPr/>
        </p:nvSpPr>
        <p:spPr>
          <a:xfrm rot="7800">
            <a:off x="1218960" y="2122920"/>
            <a:ext cx="7918920" cy="33413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15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1-й день, 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11</a:t>
            </a: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.0</a:t>
            </a:r>
            <a:r>
              <a:rPr lang="ru-RU" alt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7</a:t>
            </a: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.2022, 10:00 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– начало работы над заданием по рисунку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Время выполнения задания –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5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академических часов (3 ч. 45 мин. 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астрономических часах).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Выполненную работу необходимо сдать до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14:00.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Общая продолжительность творческого испытания по рисунку: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10:00 – 14:00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9756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6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90" name="Line 4"/>
          <p:cNvSpPr/>
          <p:nvPr/>
        </p:nvSpPr>
        <p:spPr>
          <a:xfrm>
            <a:off x="360" y="173304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40000" y="276840"/>
            <a:ext cx="9068040" cy="80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 творческом испытании по рисунку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участникам предлагается выполнить с натуры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рисунок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натюрморта, составленный из 3-4 предметов несложной формы. </a:t>
            </a:r>
            <a:b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endParaRPr lang="ru-RU" sz="1600" b="0" strike="noStrike" spc="-1">
              <a:latin typeface="Arial" panose="020B0604020202020204"/>
            </a:endParaRPr>
          </a:p>
        </p:txBody>
      </p:sp>
      <p:pic>
        <p:nvPicPr>
          <p:cNvPr id="192" name="Рисунок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000" y="1467000"/>
            <a:ext cx="2950560" cy="385740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616360" y="1467000"/>
            <a:ext cx="2806920" cy="385956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9756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7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95" name="Line 3"/>
          <p:cNvSpPr/>
          <p:nvPr/>
        </p:nvSpPr>
        <p:spPr>
          <a:xfrm>
            <a:off x="-1080" y="1143000"/>
            <a:ext cx="10080000" cy="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10200" y="269280"/>
            <a:ext cx="9068040" cy="558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Рисунок может быть как тональным, с проработкой светотени, так и линейным, </a:t>
            </a:r>
            <a:b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со сквозной прорисовкой контуров и условной передачей объемов. </a:t>
            </a:r>
            <a:endParaRPr lang="ru-RU" sz="1600" b="0" strike="noStrike" spc="-1">
              <a:latin typeface="Arial" panose="020B0604020202020204"/>
            </a:endParaRPr>
          </a:p>
        </p:txBody>
      </p:sp>
      <p:pic>
        <p:nvPicPr>
          <p:cNvPr id="197" name="Рисунок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00" y="1431000"/>
            <a:ext cx="3238560" cy="378216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439600" y="1431000"/>
            <a:ext cx="3092040" cy="375948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9756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8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00" name="Line 3"/>
          <p:cNvSpPr/>
          <p:nvPr/>
        </p:nvSpPr>
        <p:spPr>
          <a:xfrm>
            <a:off x="360" y="110196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26520" y="251640"/>
            <a:ext cx="957240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  <a:spcAft>
                <a:spcPts val="565"/>
              </a:spcAf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Материалы для выполнения задания по рисунку: 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565"/>
              </a:spcAf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бумага формата А2, карандаши простые (графитные).</a:t>
            </a:r>
            <a:endParaRPr lang="ru-RU" sz="1600" b="0" strike="noStrike" spc="-1">
              <a:latin typeface="Arial" panose="020B0604020202020204"/>
            </a:endParaRPr>
          </a:p>
        </p:txBody>
      </p:sp>
      <p:pic>
        <p:nvPicPr>
          <p:cNvPr id="202" name="Рисунок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00" y="1431000"/>
            <a:ext cx="2938680" cy="381456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72360" y="1431000"/>
            <a:ext cx="3187080" cy="381456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9756000" y="5328000"/>
            <a:ext cx="501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215968"/>
                </a:solidFill>
                <a:latin typeface="Arial" panose="020B0604020202020204"/>
                <a:ea typeface="DejaVu Sans"/>
              </a:rPr>
              <a:t>9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05" name="Line 3"/>
          <p:cNvSpPr/>
          <p:nvPr/>
        </p:nvSpPr>
        <p:spPr>
          <a:xfrm>
            <a:off x="720" y="1080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5135</Words>
  <Application>WPS Presentation</Application>
  <PresentationFormat/>
  <Paragraphs>153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Arial</vt:lpstr>
      <vt:lpstr>Symbol</vt:lpstr>
      <vt:lpstr>DejaVu Sans</vt:lpstr>
      <vt:lpstr>Calibri</vt:lpstr>
      <vt:lpstr>Microsoft YaHei</vt:lpstr>
      <vt:lpstr>TimesNewRomanPSMT</vt:lpstr>
      <vt:lpstr>Arial Unicode MS</vt:lpstr>
      <vt:lpstr>Times New Roman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semmy</cp:lastModifiedBy>
  <cp:revision>164</cp:revision>
  <dcterms:created xsi:type="dcterms:W3CDTF">2020-07-05T18:47:00Z</dcterms:created>
  <dcterms:modified xsi:type="dcterms:W3CDTF">2022-06-14T13:38:16Z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  <property fmtid="{D5CDD505-2E9C-101B-9397-08002B2CF9AE}" pid="12" name="ICV">
    <vt:lpwstr>424E29F5AFAF48968E06A41CB1E2F628</vt:lpwstr>
  </property>
  <property fmtid="{D5CDD505-2E9C-101B-9397-08002B2CF9AE}" pid="13" name="KSOProductBuildVer">
    <vt:lpwstr>1033-11.2.0.10451</vt:lpwstr>
  </property>
</Properties>
</file>