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6" r:id="rId4"/>
    <p:sldId id="277" r:id="rId5"/>
    <p:sldId id="280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300" r:id="rId14"/>
    <p:sldId id="266" r:id="rId15"/>
    <p:sldId id="267" r:id="rId16"/>
    <p:sldId id="268" r:id="rId17"/>
    <p:sldId id="269" r:id="rId18"/>
    <p:sldId id="301" r:id="rId19"/>
    <p:sldId id="272" r:id="rId20"/>
    <p:sldId id="273" r:id="rId21"/>
    <p:sldId id="274" r:id="rId22"/>
    <p:sldId id="275" r:id="rId23"/>
    <p:sldId id="302" r:id="rId24"/>
  </p:sldIdLst>
  <p:sldSz cx="10080625" cy="5670550"/>
  <p:notesSz cx="7559675" cy="1069149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ксарин Юрий Анатольевич" initials="АЮ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4" y="402"/>
      </p:cViewPr>
      <p:guideLst>
        <p:guide orient="horz" pos="1786"/>
        <p:guide pos="31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 panose="020B0604020202020204"/>
              </a:rPr>
              <a:t>Для правки текста заглавия щёлкните мышью</a:t>
            </a:r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3200" b="0" strike="noStrike" spc="-1">
                <a:latin typeface="Arial" panose="020B0604020202020204"/>
              </a:rPr>
              <a:t>Для правки структуры щёлкните мышью</a:t>
            </a:r>
            <a:endParaRPr lang="en-US" sz="3200" b="0" strike="noStrike" spc="-1"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US" sz="2800" b="0" strike="noStrike" spc="-1">
                <a:latin typeface="Arial" panose="020B0604020202020204"/>
              </a:rPr>
              <a:t>Второй уровень структуры</a:t>
            </a:r>
            <a:endParaRPr lang="en-US" sz="2800" b="0" strike="noStrike" spc="-1"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400" b="0" strike="noStrike" spc="-1">
                <a:latin typeface="Arial" panose="020B0604020202020204"/>
              </a:rPr>
              <a:t>Третий уровень структуры</a:t>
            </a:r>
            <a:endParaRPr lang="en-US" sz="2400" b="0" strike="noStrike" spc="-1"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US" sz="2000" b="0" strike="noStrike" spc="-1">
                <a:latin typeface="Arial" panose="020B0604020202020204"/>
              </a:rPr>
              <a:t>Четвёртый уровень структуры</a:t>
            </a:r>
            <a:endParaRPr lang="en-US" sz="2000" b="0" strike="noStrike" spc="-1"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latin typeface="Arial" panose="020B0604020202020204"/>
              </a:rPr>
              <a:t>Пятый уровень структуры</a:t>
            </a:r>
            <a:endParaRPr lang="en-US" sz="2000" b="0" strike="noStrike" spc="-1"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latin typeface="Arial" panose="020B0604020202020204"/>
              </a:rPr>
              <a:t>Шестой уровень структуры</a:t>
            </a:r>
            <a:endParaRPr lang="en-US" sz="2000" b="0" strike="noStrike" spc="-1"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latin typeface="Arial" panose="020B0604020202020204"/>
              </a:rPr>
              <a:t>Седьмой уровень структуры</a:t>
            </a:r>
            <a:endParaRPr lang="en-US" sz="2000" b="0" strike="noStrike" spc="-1"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 panose="020B0604020202020204"/>
              </a:rPr>
              <a:t>Для правки текста заглавия щёлкните мышью</a:t>
            </a:r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3200" b="0" strike="noStrike" spc="-1">
                <a:latin typeface="Arial" panose="020B0604020202020204"/>
              </a:rPr>
              <a:t>Для правки структуры щёлкните мышью</a:t>
            </a:r>
            <a:endParaRPr lang="en-US" sz="3200" b="0" strike="noStrike" spc="-1"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US" sz="2800" b="0" strike="noStrike" spc="-1">
                <a:latin typeface="Arial" panose="020B0604020202020204"/>
              </a:rPr>
              <a:t>Второй уровень структуры</a:t>
            </a:r>
            <a:endParaRPr lang="en-US" sz="2800" b="0" strike="noStrike" spc="-1"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400" b="0" strike="noStrike" spc="-1">
                <a:latin typeface="Arial" panose="020B0604020202020204"/>
              </a:rPr>
              <a:t>Третий уровень структуры</a:t>
            </a:r>
            <a:endParaRPr lang="en-US" sz="2400" b="0" strike="noStrike" spc="-1"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US" sz="2000" b="0" strike="noStrike" spc="-1">
                <a:latin typeface="Arial" panose="020B0604020202020204"/>
              </a:rPr>
              <a:t>Четвёртый уровень структуры</a:t>
            </a:r>
            <a:endParaRPr lang="en-US" sz="2000" b="0" strike="noStrike" spc="-1"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latin typeface="Arial" panose="020B0604020202020204"/>
              </a:rPr>
              <a:t>Пятый уровень структуры</a:t>
            </a:r>
            <a:endParaRPr lang="en-US" sz="2000" b="0" strike="noStrike" spc="-1"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latin typeface="Arial" panose="020B0604020202020204"/>
              </a:rPr>
              <a:t>Шестой уровень структуры</a:t>
            </a:r>
            <a:endParaRPr lang="en-US" sz="2000" b="0" strike="noStrike" spc="-1"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latin typeface="Arial" panose="020B0604020202020204"/>
              </a:rPr>
              <a:t>Седьмой уровень структуры</a:t>
            </a:r>
            <a:endParaRPr lang="en-US" sz="2000" b="0" strike="noStrike" spc="-1"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hyperlink" Target="https://design.spbstu.ru/zadanie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76000" y="888994"/>
            <a:ext cx="9069840" cy="21215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ea typeface="DejaVu Sans"/>
              </a:rPr>
              <a:t>Инструкция по прохождению </a:t>
            </a:r>
            <a:r>
              <a:rPr lang="ru-RU" altLang="en-US" sz="2400" b="1" strike="noStrike" spc="-1" dirty="0">
                <a:solidFill>
                  <a:srgbClr val="000000"/>
                </a:solidFill>
                <a:ea typeface="DejaVu Sans"/>
              </a:rPr>
              <a:t>В</a:t>
            </a:r>
            <a:r>
              <a:rPr lang="ru-RU" altLang="en-US" sz="2400" b="1" spc="-1">
                <a:solidFill>
                  <a:srgbClr val="000000"/>
                </a:solidFill>
                <a:latin typeface="Arial" panose="020B0604020202020204"/>
                <a:ea typeface="DejaVu Sans"/>
                <a:sym typeface="+mn-ea"/>
              </a:rPr>
              <a:t>ступительного испытания</a:t>
            </a:r>
            <a:br>
              <a:rPr sz="2400" dirty="0"/>
            </a:br>
            <a:r>
              <a:rPr lang="en-US" sz="2400" b="1" strike="noStrike" spc="-1" dirty="0">
                <a:solidFill>
                  <a:srgbClr val="000000"/>
                </a:solidFill>
                <a:ea typeface="DejaVu Sans"/>
              </a:rPr>
              <a:t>по рисунку, живописи и композиции</a:t>
            </a:r>
            <a:br>
              <a:rPr sz="2400" dirty="0"/>
            </a:br>
            <a:r>
              <a:rPr lang="en-US" sz="2400" b="1" strike="noStrike" spc="-1" dirty="0">
                <a:solidFill>
                  <a:srgbClr val="000000"/>
                </a:solidFill>
                <a:ea typeface="DejaVu Sans"/>
              </a:rPr>
              <a:t> в очном формате</a:t>
            </a:r>
            <a:br>
              <a:rPr sz="2400" dirty="0"/>
            </a:b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по образовательной программе высшего образования - программе бакалавриата, </a:t>
            </a:r>
            <a:endParaRPr lang="en-US" sz="1600" b="0" strike="noStrike" spc="-1" dirty="0">
              <a:solidFill>
                <a:srgbClr val="000000"/>
              </a:solidFill>
              <a:latin typeface="Arial" panose="020B0604020202020204"/>
              <a:ea typeface="DejaVu Sans"/>
            </a:endParaRPr>
          </a:p>
          <a:p>
            <a:pPr algn="ctr">
              <a:lnSpc>
                <a:spcPct val="115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направление подготовки</a:t>
            </a:r>
            <a:br>
              <a:rPr sz="1600" dirty="0"/>
            </a:b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 54.03.01 «Дизайн»</a:t>
            </a:r>
            <a:endParaRPr lang="en-US" sz="1600" b="0" strike="noStrike" spc="-1" dirty="0">
              <a:latin typeface="Arial" panose="020B0604020202020204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504000" y="218160"/>
            <a:ext cx="906984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Федеральное государственное автономное образовательное учреждение высшего образования</a:t>
            </a:r>
            <a:endParaRPr lang="en-US" sz="14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 «Санкт-Петербургский политехнический университет Петра Великого» </a:t>
            </a:r>
            <a:endParaRPr lang="en-US" sz="1400" b="0" strike="noStrike" spc="-1" dirty="0">
              <a:latin typeface="Arial" panose="020B0604020202020204"/>
            </a:endParaRPr>
          </a:p>
        </p:txBody>
      </p:sp>
      <p:sp>
        <p:nvSpPr>
          <p:cNvPr id="78" name="Line 3"/>
          <p:cNvSpPr/>
          <p:nvPr/>
        </p:nvSpPr>
        <p:spPr>
          <a:xfrm>
            <a:off x="0" y="3240000"/>
            <a:ext cx="10080000" cy="3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Line 4"/>
          <p:cNvSpPr/>
          <p:nvPr/>
        </p:nvSpPr>
        <p:spPr>
          <a:xfrm>
            <a:off x="0" y="3240000"/>
            <a:ext cx="10080000" cy="360"/>
          </a:xfrm>
          <a:prstGeom prst="line">
            <a:avLst/>
          </a:prstGeom>
          <a:ln w="3600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Line 5"/>
          <p:cNvSpPr/>
          <p:nvPr/>
        </p:nvSpPr>
        <p:spPr>
          <a:xfrm>
            <a:off x="0" y="3312000"/>
            <a:ext cx="10080000" cy="3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6"/>
          <p:cNvSpPr/>
          <p:nvPr/>
        </p:nvSpPr>
        <p:spPr>
          <a:xfrm>
            <a:off x="0" y="3312000"/>
            <a:ext cx="10080000" cy="2374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2" name="Рисунок 81"/>
          <p:cNvPicPr/>
          <p:nvPr/>
        </p:nvPicPr>
        <p:blipFill>
          <a:blip r:embed="rId1"/>
          <a:stretch>
            <a:fillRect/>
          </a:stretch>
        </p:blipFill>
        <p:spPr>
          <a:xfrm>
            <a:off x="858960" y="3663720"/>
            <a:ext cx="1402200" cy="1734480"/>
          </a:xfrm>
          <a:prstGeom prst="rect">
            <a:avLst/>
          </a:prstGeom>
          <a:ln>
            <a:noFill/>
          </a:ln>
        </p:spPr>
      </p:pic>
      <p:pic>
        <p:nvPicPr>
          <p:cNvPr id="83" name="Рисунок 82"/>
          <p:cNvPicPr/>
          <p:nvPr/>
        </p:nvPicPr>
        <p:blipFill>
          <a:blip r:embed="rId2"/>
          <a:stretch>
            <a:fillRect/>
          </a:stretch>
        </p:blipFill>
        <p:spPr>
          <a:xfrm>
            <a:off x="3240000" y="3672000"/>
            <a:ext cx="1294200" cy="1734480"/>
          </a:xfrm>
          <a:prstGeom prst="rect">
            <a:avLst/>
          </a:prstGeom>
          <a:ln>
            <a:noFill/>
          </a:ln>
        </p:spPr>
      </p:pic>
      <p:pic>
        <p:nvPicPr>
          <p:cNvPr id="84" name="Рисунок 83"/>
          <p:cNvPicPr/>
          <p:nvPr/>
        </p:nvPicPr>
        <p:blipFill>
          <a:blip r:embed="rId3"/>
          <a:stretch>
            <a:fillRect/>
          </a:stretch>
        </p:blipFill>
        <p:spPr>
          <a:xfrm>
            <a:off x="5472000" y="3672000"/>
            <a:ext cx="3814200" cy="172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575816" y="311253"/>
            <a:ext cx="9289032" cy="54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После </a:t>
            </a:r>
            <a:r>
              <a:rPr lang="en-US" sz="1600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выполнения задания </a:t>
            </a: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участникам необходимо сдать свою работу по рисунку сотруднику, </a:t>
            </a:r>
            <a:r>
              <a:rPr lang="ru-RU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ответственному</a:t>
            </a:r>
            <a:r>
              <a:rPr lang="ru-RU" sz="1600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за</a:t>
            </a:r>
            <a:r>
              <a:rPr lang="ru-RU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проведение испытаний по рисунку</a:t>
            </a: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. </a:t>
            </a:r>
            <a:endParaRPr lang="en-US" sz="1600" b="0" strike="noStrike" spc="-1" dirty="0">
              <a:latin typeface="Arial" panose="020B0604020202020204"/>
            </a:endParaRPr>
          </a:p>
        </p:txBody>
      </p:sp>
      <p:pic>
        <p:nvPicPr>
          <p:cNvPr id="118" name="Рисунок 117"/>
          <p:cNvPicPr/>
          <p:nvPr/>
        </p:nvPicPr>
        <p:blipFill>
          <a:blip r:embed="rId1"/>
          <a:stretch>
            <a:fillRect/>
          </a:stretch>
        </p:blipFill>
        <p:spPr>
          <a:xfrm>
            <a:off x="1582376" y="1368000"/>
            <a:ext cx="2235600" cy="2878200"/>
          </a:xfrm>
          <a:prstGeom prst="rect">
            <a:avLst/>
          </a:prstGeom>
          <a:ln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4645232" y="2704679"/>
            <a:ext cx="1150200" cy="430200"/>
          </a:xfrm>
          <a:custGeom>
            <a:avLst/>
            <a:gdLst/>
            <a:ahLst/>
            <a:cxnLst/>
            <a:rect l="l" t="t" r="r" b="b"/>
            <a:pathLst>
              <a:path w="3202" h="1202">
                <a:moveTo>
                  <a:pt x="0" y="300"/>
                </a:moveTo>
                <a:lnTo>
                  <a:pt x="2400" y="300"/>
                </a:lnTo>
                <a:lnTo>
                  <a:pt x="2400" y="0"/>
                </a:lnTo>
                <a:lnTo>
                  <a:pt x="3201" y="600"/>
                </a:lnTo>
                <a:lnTo>
                  <a:pt x="2400" y="1201"/>
                </a:lnTo>
                <a:lnTo>
                  <a:pt x="2400" y="900"/>
                </a:lnTo>
                <a:lnTo>
                  <a:pt x="0" y="900"/>
                </a:lnTo>
                <a:lnTo>
                  <a:pt x="0" y="300"/>
                </a:lnTo>
              </a:path>
            </a:pathLst>
          </a:custGeom>
          <a:solidFill>
            <a:srgbClr val="CCCCCC"/>
          </a:solidFill>
          <a:ln>
            <a:solidFill>
              <a:srgbClr val="1C1C1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3"/>
          <p:cNvSpPr/>
          <p:nvPr/>
        </p:nvSpPr>
        <p:spPr>
          <a:xfrm>
            <a:off x="809184" y="4657318"/>
            <a:ext cx="8462256" cy="3499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тоговые работы сдаются для оценивания в конце каждого испытания.</a:t>
            </a:r>
            <a:endParaRPr lang="en-US" sz="1600" b="0" strike="noStrike" spc="-1" dirty="0">
              <a:latin typeface="Arial" panose="020B0604020202020204"/>
            </a:endParaRPr>
          </a:p>
        </p:txBody>
      </p:sp>
      <p:sp>
        <p:nvSpPr>
          <p:cNvPr id="122" name="CustomShape 4"/>
          <p:cNvSpPr/>
          <p:nvPr/>
        </p:nvSpPr>
        <p:spPr>
          <a:xfrm>
            <a:off x="2499692" y="1377430"/>
            <a:ext cx="1510168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CE181E"/>
                </a:solidFill>
                <a:latin typeface="Arial" panose="020B0604020202020204"/>
                <a:ea typeface="DejaVu Sans"/>
              </a:rPr>
              <a:t>ХХ/ХХХ_ХХХ</a:t>
            </a:r>
            <a:endParaRPr lang="en-US" sz="1200" b="0" strike="noStrike" spc="-1" dirty="0">
              <a:latin typeface="Arial" panose="020B0604020202020204"/>
            </a:endParaRPr>
          </a:p>
        </p:txBody>
      </p:sp>
      <p:sp>
        <p:nvSpPr>
          <p:cNvPr id="123" name="CustomShape 5"/>
          <p:cNvSpPr/>
          <p:nvPr/>
        </p:nvSpPr>
        <p:spPr>
          <a:xfrm>
            <a:off x="3830760" y="1398240"/>
            <a:ext cx="358200" cy="214200"/>
          </a:xfrm>
          <a:custGeom>
            <a:avLst/>
            <a:gdLst/>
            <a:ahLst/>
            <a:cxnLst/>
            <a:rect l="l" t="t" r="r" b="b"/>
            <a:pathLst>
              <a:path w="1002" h="602">
                <a:moveTo>
                  <a:pt x="1001" y="150"/>
                </a:moveTo>
                <a:lnTo>
                  <a:pt x="251" y="150"/>
                </a:lnTo>
                <a:lnTo>
                  <a:pt x="251" y="0"/>
                </a:lnTo>
                <a:lnTo>
                  <a:pt x="0" y="300"/>
                </a:lnTo>
                <a:lnTo>
                  <a:pt x="251" y="601"/>
                </a:lnTo>
                <a:lnTo>
                  <a:pt x="251" y="450"/>
                </a:lnTo>
                <a:lnTo>
                  <a:pt x="1001" y="450"/>
                </a:lnTo>
                <a:lnTo>
                  <a:pt x="1001" y="150"/>
                </a:lnTo>
              </a:path>
            </a:pathLst>
          </a:custGeom>
          <a:solidFill>
            <a:srgbClr val="FF4000"/>
          </a:solidFill>
          <a:ln>
            <a:solidFill>
              <a:srgbClr val="DDDDD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6"/>
          <p:cNvSpPr/>
          <p:nvPr/>
        </p:nvSpPr>
        <p:spPr>
          <a:xfrm>
            <a:off x="4176000" y="1258200"/>
            <a:ext cx="251820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CE181E"/>
                </a:solidFill>
                <a:latin typeface="Arial" panose="020B0604020202020204"/>
                <a:ea typeface="DejaVu Sans"/>
              </a:rPr>
              <a:t>Шифр в правом верхнем</a:t>
            </a:r>
            <a:endParaRPr lang="en-US" sz="16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CE181E"/>
                </a:solidFill>
                <a:latin typeface="Arial" panose="020B0604020202020204"/>
                <a:ea typeface="DejaVu Sans"/>
              </a:rPr>
              <a:t> углу работы</a:t>
            </a:r>
            <a:endParaRPr lang="en-US" sz="1600" b="0" strike="noStrike" spc="-1" dirty="0">
              <a:latin typeface="Arial" panose="020B0604020202020204"/>
            </a:endParaRPr>
          </a:p>
        </p:txBody>
      </p:sp>
      <p:sp>
        <p:nvSpPr>
          <p:cNvPr id="125" name="CustomShape 7"/>
          <p:cNvSpPr/>
          <p:nvPr/>
        </p:nvSpPr>
        <p:spPr>
          <a:xfrm>
            <a:off x="9555915" y="5297945"/>
            <a:ext cx="50328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ea typeface="DejaVu Sans"/>
              </a:rPr>
              <a:t>10</a:t>
            </a:r>
            <a:endParaRPr lang="en-US" sz="2000" b="0" strike="noStrike" spc="-1" dirty="0">
              <a:solidFill>
                <a:schemeClr val="accent5">
                  <a:lumMod val="50000"/>
                </a:schemeClr>
              </a:solidFill>
              <a:latin typeface="Arial" panose="020B0604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6456" y="2767454"/>
            <a:ext cx="178993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14-00</a:t>
            </a:r>
            <a:r>
              <a:rPr lang="ru-RU" dirty="0"/>
              <a:t> – завершение испытания по рисунку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505392" y="312279"/>
            <a:ext cx="9069840" cy="25120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000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Участникам </a:t>
            </a:r>
            <a:r>
              <a:rPr lang="en-US" sz="20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необходимо прибыть в главное задание СПбПУ Петра Великого к аудитории 3</a:t>
            </a:r>
            <a:r>
              <a:rPr lang="ru-RU" altLang="en-US" sz="20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01</a:t>
            </a:r>
            <a:r>
              <a:rPr lang="en-US" sz="20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, где будет проходить испытание по </a:t>
            </a:r>
            <a:r>
              <a:rPr lang="ru-RU" altLang="en-US" sz="20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композиции</a:t>
            </a:r>
            <a:r>
              <a:rPr lang="en-US" sz="20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, </a:t>
            </a:r>
            <a:r>
              <a:rPr lang="en-US" sz="2000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получить </a:t>
            </a:r>
            <a:r>
              <a:rPr lang="ru-RU" altLang="en-US" sz="2000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задание </a:t>
            </a:r>
            <a:r>
              <a:rPr lang="en-US" sz="20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и приступить к выполнению работы.</a:t>
            </a:r>
            <a:endParaRPr lang="en-US" sz="2000" b="0" strike="noStrike" spc="-1" dirty="0">
              <a:solidFill>
                <a:srgbClr val="000000"/>
              </a:solidFill>
              <a:latin typeface="Arial" panose="020B0604020202020204"/>
              <a:ea typeface="DejaVu Sans"/>
            </a:endParaRPr>
          </a:p>
          <a:p>
            <a:pPr algn="ctr">
              <a:lnSpc>
                <a:spcPct val="115000"/>
              </a:lnSpc>
            </a:pPr>
            <a:endParaRPr lang="en-US" sz="2000" b="0" strike="noStrike" spc="-1" dirty="0">
              <a:solidFill>
                <a:srgbClr val="000000"/>
              </a:solidFill>
              <a:latin typeface="Arial" panose="020B0604020202020204"/>
              <a:ea typeface="DejaVu Sans"/>
            </a:endParaRPr>
          </a:p>
          <a:p>
            <a:pPr algn="ctr">
              <a:lnSpc>
                <a:spcPct val="115000"/>
              </a:lnSpc>
            </a:pPr>
            <a:r>
              <a:rPr lang="ru-RU" sz="1400" b="0" i="0" dirty="0">
                <a:solidFill>
                  <a:srgbClr val="000000"/>
                </a:solidFill>
                <a:effectLst/>
                <a:latin typeface="+mj-lt"/>
              </a:rPr>
              <a:t>Допуск на вступительное испытание осуществляется</a:t>
            </a:r>
            <a:br>
              <a:rPr lang="ru-RU" sz="14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+mj-lt"/>
              </a:rPr>
              <a:t>на основании результатов предварительного просмотра творческих работ.</a:t>
            </a:r>
            <a:br>
              <a:rPr lang="ru-RU" sz="14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+mj-lt"/>
              </a:rPr>
              <a:t>Посторонние лица на испытания не допускаются.</a:t>
            </a:r>
            <a:r>
              <a:rPr lang="ru-RU" sz="1400" dirty="0">
                <a:latin typeface="+mj-lt"/>
              </a:rPr>
              <a:t> </a:t>
            </a:r>
            <a:endParaRPr lang="ru-RU" sz="1400" dirty="0">
              <a:latin typeface="+mj-lt"/>
            </a:endParaRPr>
          </a:p>
          <a:p>
            <a:pPr algn="ctr">
              <a:lnSpc>
                <a:spcPct val="115000"/>
              </a:lnSpc>
            </a:pPr>
            <a:endParaRPr lang="en-US" sz="2000" b="0" strike="noStrike" spc="-1" dirty="0">
              <a:latin typeface="Arial" panose="020B0604020202020204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505460" y="2882900"/>
            <a:ext cx="8495665" cy="26695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en-US" sz="24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2</a:t>
            </a:r>
            <a:r>
              <a:rPr lang="en-US" sz="24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-й день, </a:t>
            </a:r>
            <a:r>
              <a:rPr lang="ru-RU" altLang="en-US" sz="24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12.07</a:t>
            </a:r>
            <a:r>
              <a:rPr lang="en-US" sz="24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.2022, 10:00 </a:t>
            </a:r>
            <a:r>
              <a:rPr lang="en-US" sz="24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– начало работы над заданием по </a:t>
            </a:r>
            <a:r>
              <a:rPr lang="ru-RU" altLang="en-US" sz="24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композиции</a:t>
            </a: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Время выполнения задания – </a:t>
            </a:r>
            <a:r>
              <a:rPr lang="ru-RU" alt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3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академических час</a:t>
            </a:r>
            <a:r>
              <a:rPr lang="ru-RU" alt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а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(</a:t>
            </a:r>
            <a:r>
              <a:rPr lang="ru-RU" alt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2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ч.</a:t>
            </a:r>
            <a:r>
              <a:rPr lang="ru-RU" alt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1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5 мин. </a:t>
            </a:r>
            <a:r>
              <a:rPr lang="ru-RU" sz="1600" b="1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в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  астрономических часах).</a:t>
            </a:r>
            <a:endParaRPr lang="en-US" sz="1600" b="1" strike="noStrike" spc="-1" dirty="0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Выполненную работу необходимо сдать до 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1</a:t>
            </a:r>
            <a:r>
              <a:rPr lang="ru-RU" alt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2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:</a:t>
            </a:r>
            <a:r>
              <a:rPr lang="ru-RU" alt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3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0.</a:t>
            </a:r>
            <a:endParaRPr lang="en-US" sz="1600" b="1" strike="noStrike" spc="-1" dirty="0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endParaRPr lang="en-US" sz="1600" b="0" strike="noStrike" spc="-1" dirty="0">
              <a:solidFill>
                <a:srgbClr val="000000"/>
              </a:solidFill>
              <a:latin typeface="Arial" panose="020B0604020202020204"/>
              <a:ea typeface="Microsoft YaHei" panose="020B0503020204020204" charset="-122"/>
            </a:endParaRPr>
          </a:p>
          <a:p>
            <a:pPr>
              <a:lnSpc>
                <a:spcPct val="115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Общая продолжительность вступительного испытания по </a:t>
            </a:r>
            <a:r>
              <a:rPr lang="ru-RU" alt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композиции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: 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10:00 – 1</a:t>
            </a:r>
            <a:r>
              <a:rPr lang="ru-RU" alt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2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:</a:t>
            </a:r>
            <a:r>
              <a:rPr lang="ru-RU" alt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3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0</a:t>
            </a: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.</a:t>
            </a:r>
            <a:endParaRPr lang="en-US" sz="1600" b="0" strike="noStrike" spc="-1" dirty="0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endParaRPr lang="en-US" sz="1800" b="0" strike="noStrike" spc="-1" dirty="0">
              <a:latin typeface="Arial" panose="020B0604020202020204"/>
            </a:endParaRPr>
          </a:p>
        </p:txBody>
      </p:sp>
      <p:sp>
        <p:nvSpPr>
          <p:cNvPr id="104" name="CustomShape 4"/>
          <p:cNvSpPr/>
          <p:nvPr/>
        </p:nvSpPr>
        <p:spPr>
          <a:xfrm>
            <a:off x="9684245" y="5328000"/>
            <a:ext cx="503280" cy="39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en-US" sz="2000" b="1" strike="noStrike" spc="-1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</a:rPr>
              <a:t>11</a:t>
            </a:r>
            <a:endParaRPr lang="ru-RU" altLang="en-US" sz="2000" b="1" strike="noStrike" spc="-1" dirty="0">
              <a:solidFill>
                <a:schemeClr val="accent5">
                  <a:lumMod val="50000"/>
                </a:schemeClr>
              </a:solidFill>
              <a:latin typeface="Arial" panose="020B0604020202020204"/>
            </a:endParaRPr>
          </a:p>
        </p:txBody>
      </p:sp>
      <p:sp>
        <p:nvSpPr>
          <p:cNvPr id="6" name="Line 4"/>
          <p:cNvSpPr/>
          <p:nvPr/>
        </p:nvSpPr>
        <p:spPr>
          <a:xfrm>
            <a:off x="95357" y="2757470"/>
            <a:ext cx="10080000" cy="360"/>
          </a:xfrm>
          <a:prstGeom prst="line">
            <a:avLst/>
          </a:prstGeom>
          <a:ln w="3600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515830" y="314995"/>
            <a:ext cx="9069840" cy="11326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На творческом испытании по композиции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участникам предлагается выполнить композицию</a:t>
            </a:r>
            <a:br>
              <a:rPr sz="1600" dirty="0"/>
            </a:b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на заданную тему с использованием заданных геометрических объектов и букв. </a:t>
            </a:r>
            <a:br>
              <a:rPr sz="1600" dirty="0"/>
            </a:b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Композицию необходимо представить в двух решениях – чёрно-белом и колористическом</a:t>
            </a:r>
            <a:br>
              <a:rPr sz="1600" dirty="0"/>
            </a:b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(количество цветов – не более пяти).</a:t>
            </a:r>
            <a:endParaRPr lang="en-US" sz="1600" b="0" strike="noStrike" spc="-1" dirty="0">
              <a:latin typeface="Arial" panose="020B0604020202020204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1977480" y="5039640"/>
            <a:ext cx="2270160" cy="28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Черно-белая композиция</a:t>
            </a:r>
            <a:endParaRPr lang="en-US" sz="1300" b="0" strike="noStrike" spc="-1">
              <a:latin typeface="Arial" panose="020B0604020202020204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5662440" y="5028120"/>
            <a:ext cx="2401200" cy="28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Колористическое решение</a:t>
            </a:r>
            <a:endParaRPr lang="en-US" sz="1300" b="0" strike="noStrike" spc="-1">
              <a:latin typeface="Arial" panose="020B0604020202020204"/>
            </a:endParaRPr>
          </a:p>
        </p:txBody>
      </p:sp>
      <p:sp>
        <p:nvSpPr>
          <p:cNvPr id="134" name="CustomShape 5"/>
          <p:cNvSpPr/>
          <p:nvPr/>
        </p:nvSpPr>
        <p:spPr>
          <a:xfrm>
            <a:off x="9612720" y="5297040"/>
            <a:ext cx="503280" cy="39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ea typeface="DejaVu Sans"/>
              </a:rPr>
              <a:t>1</a:t>
            </a:r>
            <a:r>
              <a:rPr lang="ru-RU" altLang="en-US" sz="2000" b="1" strike="noStrike" spc="-1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ea typeface="DejaVu Sans"/>
              </a:rPr>
              <a:t>2</a:t>
            </a:r>
            <a:endParaRPr lang="ru-RU" altLang="en-US" sz="2000" b="1" strike="noStrike" spc="-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DejaVu Sans"/>
            </a:endParaRPr>
          </a:p>
        </p:txBody>
      </p:sp>
      <p:pic>
        <p:nvPicPr>
          <p:cNvPr id="135" name="Рисунок 134"/>
          <p:cNvPicPr/>
          <p:nvPr/>
        </p:nvPicPr>
        <p:blipFill>
          <a:blip r:embed="rId1"/>
          <a:stretch>
            <a:fillRect/>
          </a:stretch>
        </p:blipFill>
        <p:spPr>
          <a:xfrm>
            <a:off x="1630800" y="2403226"/>
            <a:ext cx="2761440" cy="2708414"/>
          </a:xfrm>
          <a:prstGeom prst="rect">
            <a:avLst/>
          </a:prstGeom>
          <a:ln>
            <a:noFill/>
          </a:ln>
        </p:spPr>
      </p:pic>
      <p:pic>
        <p:nvPicPr>
          <p:cNvPr id="136" name="Рисунок 135"/>
          <p:cNvPicPr/>
          <p:nvPr/>
        </p:nvPicPr>
        <p:blipFill>
          <a:blip r:embed="rId2"/>
          <a:stretch>
            <a:fillRect/>
          </a:stretch>
        </p:blipFill>
        <p:spPr>
          <a:xfrm>
            <a:off x="5291280" y="2403226"/>
            <a:ext cx="2917384" cy="2708413"/>
          </a:xfrm>
          <a:prstGeom prst="rect">
            <a:avLst/>
          </a:prstGeom>
          <a:ln>
            <a:noFill/>
          </a:ln>
        </p:spPr>
      </p:pic>
      <p:pic>
        <p:nvPicPr>
          <p:cNvPr id="137" name="Рисунок 136"/>
          <p:cNvPicPr/>
          <p:nvPr/>
        </p:nvPicPr>
        <p:blipFill>
          <a:blip r:embed="rId3"/>
          <a:stretch>
            <a:fillRect/>
          </a:stretch>
        </p:blipFill>
        <p:spPr>
          <a:xfrm>
            <a:off x="2678227" y="1807066"/>
            <a:ext cx="4391640" cy="596160"/>
          </a:xfrm>
          <a:prstGeom prst="rect">
            <a:avLst/>
          </a:prstGeom>
          <a:ln>
            <a:noFill/>
          </a:ln>
        </p:spPr>
      </p:pic>
      <p:sp>
        <p:nvSpPr>
          <p:cNvPr id="10" name="Line 4"/>
          <p:cNvSpPr/>
          <p:nvPr/>
        </p:nvSpPr>
        <p:spPr>
          <a:xfrm>
            <a:off x="-5615" y="1611139"/>
            <a:ext cx="10080000" cy="360"/>
          </a:xfrm>
          <a:prstGeom prst="line">
            <a:avLst/>
          </a:prstGeom>
          <a:ln w="3600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4450" y="106680"/>
            <a:ext cx="9659620" cy="19799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4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Задание по композиции</a:t>
            </a:r>
            <a:r>
              <a:rPr lang="en-US" sz="14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выполня</a:t>
            </a:r>
            <a:r>
              <a:rPr lang="ru-RU" altLang="en-US" sz="14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ется таким образом:</a:t>
            </a:r>
            <a:endParaRPr lang="ru-RU" altLang="en-US" sz="1400" b="0" strike="noStrike" spc="-1" dirty="0">
              <a:solidFill>
                <a:srgbClr val="000000"/>
              </a:solidFill>
              <a:latin typeface="Arial" panose="020B0604020202020204"/>
              <a:ea typeface="Microsoft YaHei" panose="020B0503020204020204" charset="-122"/>
            </a:endParaRPr>
          </a:p>
          <a:p>
            <a:pPr algn="ctr">
              <a:lnSpc>
                <a:spcPct val="115000"/>
              </a:lnSpc>
            </a:pPr>
            <a:endParaRPr lang="ru-RU" altLang="en-US" sz="1400" b="0" strike="noStrike" spc="-1" dirty="0">
              <a:solidFill>
                <a:srgbClr val="000000"/>
              </a:solidFill>
              <a:latin typeface="Arial" panose="020B0604020202020204"/>
              <a:ea typeface="Microsoft YaHei" panose="020B0503020204020204" charset="-122"/>
            </a:endParaRPr>
          </a:p>
          <a:p>
            <a:pPr algn="ctr">
              <a:lnSpc>
                <a:spcPct val="115000"/>
              </a:lnSpc>
            </a:pPr>
            <a:r>
              <a:rPr lang="ru-RU" altLang="en-US" sz="14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Черно-белое</a:t>
            </a:r>
            <a:r>
              <a:rPr lang="ru-RU" altLang="en-US" sz="14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решение выполняется </a:t>
            </a:r>
            <a:r>
              <a:rPr lang="ru-RU" altLang="en-US" sz="14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исключительно </a:t>
            </a:r>
            <a:r>
              <a:rPr lang="ru-RU" altLang="en-US" sz="14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в технике традиционной, ручной графики.</a:t>
            </a:r>
            <a:endParaRPr lang="ru-RU" altLang="en-US" sz="1400" b="0" strike="noStrike" spc="-1" dirty="0">
              <a:solidFill>
                <a:srgbClr val="000000"/>
              </a:solidFill>
              <a:latin typeface="Arial" panose="020B0604020202020204"/>
              <a:ea typeface="Microsoft YaHei" panose="020B0503020204020204" charset="-122"/>
            </a:endParaRPr>
          </a:p>
          <a:p>
            <a:pPr algn="ctr">
              <a:lnSpc>
                <a:spcPct val="115000"/>
              </a:lnSpc>
            </a:pPr>
            <a:r>
              <a:rPr lang="ru-RU" altLang="en-US" sz="14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Колористическое </a:t>
            </a:r>
            <a:r>
              <a:rPr lang="ru-RU" altLang="en-US" sz="14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решение может быть выполнено в</a:t>
            </a:r>
            <a:r>
              <a:rPr lang="en-US" sz="14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технике традиционной </a:t>
            </a:r>
            <a:r>
              <a:rPr lang="ru-RU" altLang="en-US" sz="14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или</a:t>
            </a:r>
            <a:r>
              <a:rPr lang="en-US" sz="14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компьютерной графики.</a:t>
            </a:r>
            <a:endParaRPr lang="en-US" sz="1400" b="0" strike="noStrike" spc="-1" dirty="0">
              <a:solidFill>
                <a:srgbClr val="000000"/>
              </a:solidFill>
              <a:latin typeface="Arial" panose="020B0604020202020204"/>
              <a:ea typeface="Microsoft YaHei" panose="020B0503020204020204" charset="-122"/>
            </a:endParaRPr>
          </a:p>
          <a:p>
            <a:pPr algn="ctr">
              <a:lnSpc>
                <a:spcPct val="115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endParaRPr lang="en-US" sz="1400" b="0" strike="noStrike" spc="-1" dirty="0">
              <a:solidFill>
                <a:srgbClr val="000000"/>
              </a:solidFill>
              <a:latin typeface="Arial" panose="020B0604020202020204"/>
              <a:ea typeface="Microsoft YaHei" panose="020B0503020204020204" charset="-122"/>
            </a:endParaRPr>
          </a:p>
          <a:p>
            <a:pPr algn="ctr">
              <a:lnSpc>
                <a:spcPct val="115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Материалы для выполнения задания в технике традиционной графики: цветные карандаши, фломастеры, аппликация. Формат бумаги – А3,  два квадрата 15 на 15 см, расположение листа горизонтальное.</a:t>
            </a:r>
            <a:endParaRPr lang="en-US" sz="1400" b="0" strike="noStrike" spc="-1" dirty="0">
              <a:solidFill>
                <a:srgbClr val="000000"/>
              </a:solidFill>
              <a:latin typeface="Arial" panose="020B0604020202020204"/>
              <a:ea typeface="Microsoft YaHei" panose="020B0503020204020204" charset="-122"/>
            </a:endParaRPr>
          </a:p>
          <a:p>
            <a:pPr algn="ctr">
              <a:lnSpc>
                <a:spcPct val="115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endParaRPr lang="en-US" sz="1400" b="0" strike="noStrike" spc="-1" dirty="0">
              <a:latin typeface="Arial" panose="020B0604020202020204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1919405" y="5183150"/>
            <a:ext cx="2256480" cy="28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Черно-белая композиция</a:t>
            </a:r>
            <a:endParaRPr lang="en-US" sz="1300" b="0" strike="noStrike" spc="-1">
              <a:latin typeface="Arial" panose="020B0604020202020204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5976245" y="5187110"/>
            <a:ext cx="2231640" cy="28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Колористическое</a:t>
            </a:r>
            <a:r>
              <a:rPr lang="en-US" sz="12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 решение</a:t>
            </a:r>
            <a:endParaRPr lang="en-US" sz="1200" b="0" strike="noStrike" spc="-1">
              <a:latin typeface="Arial" panose="020B0604020202020204"/>
            </a:endParaRPr>
          </a:p>
        </p:txBody>
      </p:sp>
      <p:sp>
        <p:nvSpPr>
          <p:cNvPr id="142" name="CustomShape 5"/>
          <p:cNvSpPr/>
          <p:nvPr/>
        </p:nvSpPr>
        <p:spPr>
          <a:xfrm>
            <a:off x="9612720" y="5297040"/>
            <a:ext cx="503280" cy="39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ea typeface="DejaVu Sans"/>
              </a:rPr>
              <a:t>1</a:t>
            </a:r>
            <a:r>
              <a:rPr lang="ru-RU" altLang="en-US" sz="2000" b="1" strike="noStrike" spc="-1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ea typeface="DejaVu Sans"/>
              </a:rPr>
              <a:t>3</a:t>
            </a:r>
            <a:endParaRPr lang="ru-RU" altLang="en-US" sz="2000" b="1" strike="noStrike" spc="-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DejaVu Sans"/>
            </a:endParaRPr>
          </a:p>
        </p:txBody>
      </p:sp>
      <p:pic>
        <p:nvPicPr>
          <p:cNvPr id="143" name="Рисунок 142"/>
          <p:cNvPicPr/>
          <p:nvPr/>
        </p:nvPicPr>
        <p:blipFill>
          <a:blip r:embed="rId1"/>
          <a:stretch>
            <a:fillRect/>
          </a:stretch>
        </p:blipFill>
        <p:spPr>
          <a:xfrm>
            <a:off x="1656000" y="2690752"/>
            <a:ext cx="2664232" cy="2492397"/>
          </a:xfrm>
          <a:prstGeom prst="rect">
            <a:avLst/>
          </a:prstGeom>
          <a:ln>
            <a:noFill/>
          </a:ln>
        </p:spPr>
      </p:pic>
      <p:pic>
        <p:nvPicPr>
          <p:cNvPr id="144" name="Рисунок 143"/>
          <p:cNvPicPr/>
          <p:nvPr/>
        </p:nvPicPr>
        <p:blipFill>
          <a:blip r:embed="rId2"/>
          <a:stretch>
            <a:fillRect/>
          </a:stretch>
        </p:blipFill>
        <p:spPr>
          <a:xfrm>
            <a:off x="5688000" y="2690752"/>
            <a:ext cx="2664680" cy="2531998"/>
          </a:xfrm>
          <a:prstGeom prst="rect">
            <a:avLst/>
          </a:prstGeom>
          <a:ln>
            <a:noFill/>
          </a:ln>
        </p:spPr>
      </p:pic>
      <p:pic>
        <p:nvPicPr>
          <p:cNvPr id="145" name="Рисунок 144"/>
          <p:cNvPicPr/>
          <p:nvPr/>
        </p:nvPicPr>
        <p:blipFill>
          <a:blip r:embed="rId3"/>
          <a:stretch>
            <a:fillRect/>
          </a:stretch>
        </p:blipFill>
        <p:spPr>
          <a:xfrm>
            <a:off x="3096000" y="2114183"/>
            <a:ext cx="3599640" cy="575640"/>
          </a:xfrm>
          <a:prstGeom prst="rect">
            <a:avLst/>
          </a:prstGeom>
          <a:ln>
            <a:noFill/>
          </a:ln>
        </p:spPr>
      </p:pic>
      <p:sp>
        <p:nvSpPr>
          <p:cNvPr id="10" name="Line 4"/>
          <p:cNvSpPr/>
          <p:nvPr/>
        </p:nvSpPr>
        <p:spPr>
          <a:xfrm>
            <a:off x="0" y="2079195"/>
            <a:ext cx="10080000" cy="360"/>
          </a:xfrm>
          <a:prstGeom prst="line">
            <a:avLst/>
          </a:prstGeom>
          <a:ln w="3600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359792" y="242987"/>
            <a:ext cx="9361040" cy="11326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Выполнение задания по композиции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в технике компьютерной графики предусматривает использование любых графических компьютерных программ по выбору участника.</a:t>
            </a:r>
            <a:br>
              <a:rPr sz="1600" dirty="0"/>
            </a:b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Файлы могут быть сохранены в форматах JPG, PDF, PNG, TIFF, Word, PowеrPoint, Ai </a:t>
            </a:r>
            <a:br>
              <a:rPr sz="1600" dirty="0"/>
            </a:b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или других форматах, пригодных для прочтения стандартным набором программ Windows.</a:t>
            </a:r>
            <a:endParaRPr lang="en-US" sz="1600" b="0" strike="noStrike" spc="-1" dirty="0">
              <a:latin typeface="Arial" panose="020B0604020202020204"/>
            </a:endParaRPr>
          </a:p>
        </p:txBody>
      </p:sp>
      <p:pic>
        <p:nvPicPr>
          <p:cNvPr id="147" name="Рисунок 146"/>
          <p:cNvPicPr/>
          <p:nvPr/>
        </p:nvPicPr>
        <p:blipFill>
          <a:blip r:embed="rId1"/>
          <a:stretch>
            <a:fillRect/>
          </a:stretch>
        </p:blipFill>
        <p:spPr>
          <a:xfrm>
            <a:off x="1080000" y="1944000"/>
            <a:ext cx="7846560" cy="3454560"/>
          </a:xfrm>
          <a:prstGeom prst="rect">
            <a:avLst/>
          </a:prstGeom>
          <a:ln>
            <a:noFill/>
          </a:ln>
        </p:spPr>
      </p:pic>
      <p:pic>
        <p:nvPicPr>
          <p:cNvPr id="148" name="Рисунок 147"/>
          <p:cNvPicPr/>
          <p:nvPr/>
        </p:nvPicPr>
        <p:blipFill>
          <a:blip r:embed="rId2"/>
          <a:stretch>
            <a:fillRect/>
          </a:stretch>
        </p:blipFill>
        <p:spPr>
          <a:xfrm>
            <a:off x="3420492" y="1692720"/>
            <a:ext cx="3239640" cy="502560"/>
          </a:xfrm>
          <a:prstGeom prst="rect">
            <a:avLst/>
          </a:prstGeom>
          <a:ln>
            <a:noFill/>
          </a:ln>
        </p:spPr>
      </p:pic>
      <p:sp>
        <p:nvSpPr>
          <p:cNvPr id="150" name="CustomShape 3"/>
          <p:cNvSpPr/>
          <p:nvPr/>
        </p:nvSpPr>
        <p:spPr>
          <a:xfrm>
            <a:off x="1810080" y="5139000"/>
            <a:ext cx="2113560" cy="28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Черно-белая композиция</a:t>
            </a:r>
            <a:endParaRPr lang="en-US" sz="1300" b="0" strike="noStrike" spc="-1">
              <a:latin typeface="Arial" panose="020B0604020202020204"/>
            </a:endParaRPr>
          </a:p>
        </p:txBody>
      </p:sp>
      <p:sp>
        <p:nvSpPr>
          <p:cNvPr id="151" name="CustomShape 4"/>
          <p:cNvSpPr/>
          <p:nvPr/>
        </p:nvSpPr>
        <p:spPr>
          <a:xfrm>
            <a:off x="6048000" y="5112360"/>
            <a:ext cx="2303640" cy="28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Колористическое решение</a:t>
            </a:r>
            <a:endParaRPr lang="en-US" sz="1300" b="0" strike="noStrike" spc="-1">
              <a:latin typeface="Arial" panose="020B0604020202020204"/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9612720" y="5297040"/>
            <a:ext cx="503280" cy="39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ea typeface="DejaVu Sans"/>
              </a:rPr>
              <a:t>1</a:t>
            </a:r>
            <a:r>
              <a:rPr lang="ru-RU" altLang="en-US" sz="2000" b="1" strike="noStrike" spc="-1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ea typeface="DejaVu Sans"/>
              </a:rPr>
              <a:t>4</a:t>
            </a:r>
            <a:endParaRPr lang="ru-RU" altLang="en-US" sz="2000" b="1" strike="noStrike" spc="-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DejaVu Sans"/>
            </a:endParaRPr>
          </a:p>
        </p:txBody>
      </p:sp>
      <p:sp>
        <p:nvSpPr>
          <p:cNvPr id="9" name="Line 4"/>
          <p:cNvSpPr/>
          <p:nvPr/>
        </p:nvSpPr>
        <p:spPr>
          <a:xfrm>
            <a:off x="2616" y="1512000"/>
            <a:ext cx="10080000" cy="360"/>
          </a:xfrm>
          <a:prstGeom prst="line">
            <a:avLst/>
          </a:prstGeom>
          <a:ln w="3600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2"/>
          <p:cNvSpPr/>
          <p:nvPr/>
        </p:nvSpPr>
        <p:spPr>
          <a:xfrm>
            <a:off x="4464000" y="2520360"/>
            <a:ext cx="1150200" cy="430200"/>
          </a:xfrm>
          <a:custGeom>
            <a:avLst/>
            <a:gdLst/>
            <a:ahLst/>
            <a:cxnLst/>
            <a:rect l="l" t="t" r="r" b="b"/>
            <a:pathLst>
              <a:path w="3202" h="1202">
                <a:moveTo>
                  <a:pt x="0" y="300"/>
                </a:moveTo>
                <a:lnTo>
                  <a:pt x="2400" y="300"/>
                </a:lnTo>
                <a:lnTo>
                  <a:pt x="2400" y="0"/>
                </a:lnTo>
                <a:lnTo>
                  <a:pt x="3201" y="600"/>
                </a:lnTo>
                <a:lnTo>
                  <a:pt x="2400" y="1201"/>
                </a:lnTo>
                <a:lnTo>
                  <a:pt x="2400" y="900"/>
                </a:lnTo>
                <a:lnTo>
                  <a:pt x="0" y="900"/>
                </a:lnTo>
                <a:lnTo>
                  <a:pt x="0" y="300"/>
                </a:lnTo>
              </a:path>
            </a:pathLst>
          </a:custGeom>
          <a:solidFill>
            <a:srgbClr val="CCCCCC"/>
          </a:solidFill>
          <a:ln>
            <a:solidFill>
              <a:srgbClr val="1C1C1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6" name="Рисунок 155"/>
          <p:cNvPicPr/>
          <p:nvPr/>
        </p:nvPicPr>
        <p:blipFill>
          <a:blip r:embed="rId1"/>
          <a:stretch>
            <a:fillRect/>
          </a:stretch>
        </p:blipFill>
        <p:spPr>
          <a:xfrm>
            <a:off x="827489" y="648000"/>
            <a:ext cx="3123720" cy="2302560"/>
          </a:xfrm>
          <a:prstGeom prst="rect">
            <a:avLst/>
          </a:prstGeom>
          <a:ln>
            <a:noFill/>
          </a:ln>
        </p:spPr>
      </p:pic>
      <p:sp>
        <p:nvSpPr>
          <p:cNvPr id="157" name="CustomShape 3"/>
          <p:cNvSpPr/>
          <p:nvPr/>
        </p:nvSpPr>
        <p:spPr>
          <a:xfrm rot="18567000" flipV="1">
            <a:off x="3508569" y="501985"/>
            <a:ext cx="444600" cy="204848"/>
          </a:xfrm>
          <a:custGeom>
            <a:avLst/>
            <a:gdLst/>
            <a:ahLst/>
            <a:cxnLst/>
            <a:rect l="l" t="t" r="r" b="b"/>
            <a:pathLst>
              <a:path w="1002" h="602">
                <a:moveTo>
                  <a:pt x="1001" y="150"/>
                </a:moveTo>
                <a:lnTo>
                  <a:pt x="251" y="150"/>
                </a:lnTo>
                <a:lnTo>
                  <a:pt x="251" y="0"/>
                </a:lnTo>
                <a:lnTo>
                  <a:pt x="0" y="300"/>
                </a:lnTo>
                <a:lnTo>
                  <a:pt x="251" y="601"/>
                </a:lnTo>
                <a:lnTo>
                  <a:pt x="251" y="450"/>
                </a:lnTo>
                <a:lnTo>
                  <a:pt x="1001" y="450"/>
                </a:lnTo>
                <a:lnTo>
                  <a:pt x="1001" y="150"/>
                </a:lnTo>
              </a:path>
            </a:pathLst>
          </a:custGeom>
          <a:solidFill>
            <a:srgbClr val="FF4000"/>
          </a:solidFill>
          <a:ln>
            <a:solidFill>
              <a:srgbClr val="DDDDD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4"/>
          <p:cNvSpPr/>
          <p:nvPr/>
        </p:nvSpPr>
        <p:spPr>
          <a:xfrm>
            <a:off x="4023180" y="255011"/>
            <a:ext cx="251820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CE181E"/>
                </a:solidFill>
                <a:latin typeface="Arial" panose="020B0604020202020204"/>
                <a:ea typeface="DejaVu Sans"/>
              </a:rPr>
              <a:t>Шифр в правом верхнем</a:t>
            </a:r>
            <a:endParaRPr lang="en-US" sz="16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CE181E"/>
                </a:solidFill>
                <a:latin typeface="Arial" panose="020B0604020202020204"/>
                <a:ea typeface="DejaVu Sans"/>
              </a:rPr>
              <a:t> углу работы</a:t>
            </a:r>
            <a:endParaRPr lang="en-US" sz="1600" b="0" strike="noStrike" spc="-1" dirty="0">
              <a:latin typeface="Arial" panose="020B0604020202020204"/>
            </a:endParaRPr>
          </a:p>
        </p:txBody>
      </p:sp>
      <p:sp>
        <p:nvSpPr>
          <p:cNvPr id="159" name="CustomShape 5"/>
          <p:cNvSpPr/>
          <p:nvPr/>
        </p:nvSpPr>
        <p:spPr>
          <a:xfrm>
            <a:off x="719832" y="3680142"/>
            <a:ext cx="9631972" cy="1781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en-US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В конце </a:t>
            </a:r>
            <a:r>
              <a:rPr lang="en-US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творческого испытания участникам необходимо:</a:t>
            </a:r>
            <a:endParaRPr lang="en-US" b="0" strike="noStrike" spc="-1" dirty="0">
              <a:solidFill>
                <a:srgbClr val="000000"/>
              </a:solidFill>
              <a:latin typeface="Arial" panose="020B0604020202020204"/>
              <a:ea typeface="Microsoft YaHei" panose="020B0503020204020204" charset="-122"/>
            </a:endParaRPr>
          </a:p>
          <a:p>
            <a:r>
              <a:rPr lang="en-US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 1. Сдать свою работу ответственному сотруднику</a:t>
            </a:r>
            <a:r>
              <a:rPr lang="ru-RU" altLang="en-US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по</a:t>
            </a:r>
            <a:r>
              <a:rPr lang="en-US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ru-RU" altLang="en-US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Вступительному испытанию</a:t>
            </a:r>
            <a:r>
              <a:rPr lang="en-US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.</a:t>
            </a:r>
            <a:endParaRPr lang="en-US" b="0" strike="noStrike" spc="-1" dirty="0">
              <a:solidFill>
                <a:srgbClr val="000000"/>
              </a:solidFill>
              <a:latin typeface="Arial" panose="020B0604020202020204"/>
              <a:ea typeface="Microsoft YaHei" panose="020B0503020204020204" charset="-122"/>
            </a:endParaRPr>
          </a:p>
          <a:p>
            <a:r>
              <a:rPr lang="en-US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 2.</a:t>
            </a:r>
            <a:r>
              <a:rPr lang="en-US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Для тех, кто цветовое решение выполнял на компьютере, сохранить результат выполнения задания по композиции</a:t>
            </a:r>
            <a:r>
              <a:rPr lang="ru-RU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в папке «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Вступительное испытание 2022</a:t>
            </a:r>
            <a:r>
              <a:rPr lang="ru-RU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» на рабочем столе.</a:t>
            </a:r>
            <a:endParaRPr lang="en-US" b="0" strike="noStrike" spc="-1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/>
              <a:ea typeface="Microsoft YaHei" panose="020B0503020204020204" charset="-122"/>
            </a:endParaRPr>
          </a:p>
          <a:p>
            <a:pPr algn="ctr">
              <a:lnSpc>
                <a:spcPct val="100000"/>
              </a:lnSpc>
            </a:pPr>
            <a:endParaRPr lang="en-US" sz="2000" b="0" strike="noStrike" spc="-1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160" name="CustomShape 6"/>
          <p:cNvSpPr/>
          <p:nvPr/>
        </p:nvSpPr>
        <p:spPr>
          <a:xfrm>
            <a:off x="9612720" y="5297040"/>
            <a:ext cx="503280" cy="39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ea typeface="DejaVu Sans"/>
              </a:rPr>
              <a:t>1</a:t>
            </a:r>
            <a:r>
              <a:rPr lang="ru-RU" altLang="en-US" sz="2000" b="1" strike="noStrike" spc="-1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ea typeface="DejaVu Sans"/>
              </a:rPr>
              <a:t>5</a:t>
            </a:r>
            <a:endParaRPr lang="ru-RU" altLang="en-US" sz="2000" b="1" strike="noStrike" spc="-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DejaVu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75720" y="2144685"/>
            <a:ext cx="2780904" cy="13811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Работы на бумаге сдаются ответственному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сотруднику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5785" y="412257"/>
            <a:ext cx="2780905" cy="1498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Компьютерное цветовое решение сохраняется на компьютере в папке «Вступительное испытание 2022»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505392" y="489444"/>
            <a:ext cx="9069840" cy="21577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000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Участникам </a:t>
            </a:r>
            <a:r>
              <a:rPr lang="en-US" sz="20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необходимо прибыть в главное задание СПбПУ Петра Великого к аудитории 314, где будет проходить испытание по </a:t>
            </a:r>
            <a:r>
              <a:rPr lang="ru-RU" altLang="en-US" sz="20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живописи</a:t>
            </a:r>
            <a:r>
              <a:rPr lang="en-US" sz="20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, </a:t>
            </a:r>
            <a:r>
              <a:rPr lang="en-US" sz="2000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получить номер постановки</a:t>
            </a:r>
            <a:r>
              <a:rPr lang="ru-RU" altLang="en-US" sz="2000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и приступить к выполнению работы.</a:t>
            </a:r>
            <a:endParaRPr lang="en-US" sz="2000" b="0" strike="noStrike" spc="-1" dirty="0">
              <a:solidFill>
                <a:srgbClr val="000000"/>
              </a:solidFill>
              <a:latin typeface="Arial" panose="020B0604020202020204"/>
              <a:ea typeface="DejaVu Sans"/>
            </a:endParaRPr>
          </a:p>
          <a:p>
            <a:pPr algn="ctr">
              <a:lnSpc>
                <a:spcPct val="115000"/>
              </a:lnSpc>
            </a:pPr>
            <a:r>
              <a:rPr lang="ru-RU" sz="1400" b="0" i="0" dirty="0">
                <a:solidFill>
                  <a:srgbClr val="000000"/>
                </a:solidFill>
                <a:effectLst/>
                <a:latin typeface="+mj-lt"/>
              </a:rPr>
              <a:t>Допуск на вступительное испытание осуществляется</a:t>
            </a:r>
            <a:br>
              <a:rPr lang="ru-RU" sz="14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+mj-lt"/>
              </a:rPr>
              <a:t>на основании результатов предварительного просмотра творческих работ.</a:t>
            </a:r>
            <a:br>
              <a:rPr lang="ru-RU" sz="14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+mj-lt"/>
              </a:rPr>
              <a:t>Посторонние лица на испытания не допускаются.</a:t>
            </a:r>
            <a:r>
              <a:rPr lang="ru-RU" sz="1400" dirty="0">
                <a:latin typeface="+mj-lt"/>
              </a:rPr>
              <a:t> </a:t>
            </a:r>
            <a:endParaRPr lang="ru-RU" sz="1400" dirty="0">
              <a:latin typeface="+mj-lt"/>
            </a:endParaRPr>
          </a:p>
          <a:p>
            <a:pPr algn="ctr">
              <a:lnSpc>
                <a:spcPct val="115000"/>
              </a:lnSpc>
            </a:pPr>
            <a:endParaRPr lang="en-US" sz="2000" b="0" strike="noStrike" spc="-1" dirty="0">
              <a:latin typeface="Arial" panose="020B0604020202020204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864870" y="2882900"/>
            <a:ext cx="8458835" cy="26695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en-US" sz="24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3</a:t>
            </a:r>
            <a:r>
              <a:rPr lang="en-US" sz="24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-й день, </a:t>
            </a:r>
            <a:r>
              <a:rPr lang="ru-RU" altLang="en-US" sz="24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14.07</a:t>
            </a:r>
            <a:r>
              <a:rPr lang="en-US" sz="24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.2022, 10:00 </a:t>
            </a:r>
            <a:r>
              <a:rPr lang="en-US" sz="24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– начало работы над заданием по </a:t>
            </a:r>
            <a:r>
              <a:rPr lang="ru-RU" altLang="en-US" sz="24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живописи.</a:t>
            </a: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Время выполнения задания – 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5</a:t>
            </a: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академических часов (3 ч.45 мин. </a:t>
            </a:r>
            <a:r>
              <a:rPr lang="ru-RU" sz="1600" b="1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в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  астрономических часах).</a:t>
            </a:r>
            <a:endParaRPr lang="en-US" sz="1600" b="1" strike="noStrike" spc="-1" dirty="0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Выполненную работу необходимо сдать до 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14:00.</a:t>
            </a:r>
            <a:endParaRPr lang="en-US" sz="1600" b="1" strike="noStrike" spc="-1" dirty="0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endParaRPr lang="en-US" sz="1600" b="0" strike="noStrike" spc="-1" dirty="0">
              <a:solidFill>
                <a:srgbClr val="000000"/>
              </a:solidFill>
              <a:latin typeface="Arial" panose="020B0604020202020204"/>
              <a:ea typeface="Microsoft YaHei" panose="020B0503020204020204" charset="-122"/>
            </a:endParaRPr>
          </a:p>
          <a:p>
            <a:pPr>
              <a:lnSpc>
                <a:spcPct val="115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Общая продолжительность вступительного испытания по </a:t>
            </a:r>
            <a:r>
              <a:rPr lang="ru-RU" alt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живописи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: 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10:00 – 14:00</a:t>
            </a: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.</a:t>
            </a:r>
            <a:endParaRPr lang="en-US" sz="1600" b="0" strike="noStrike" spc="-1" dirty="0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endParaRPr lang="en-US" sz="1800" b="0" strike="noStrike" spc="-1" dirty="0">
              <a:latin typeface="Arial" panose="020B0604020202020204"/>
            </a:endParaRPr>
          </a:p>
        </p:txBody>
      </p:sp>
      <p:sp>
        <p:nvSpPr>
          <p:cNvPr id="104" name="CustomShape 4"/>
          <p:cNvSpPr/>
          <p:nvPr/>
        </p:nvSpPr>
        <p:spPr>
          <a:xfrm>
            <a:off x="9612490" y="5328000"/>
            <a:ext cx="503280" cy="39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en-US" sz="2000" b="1" strike="noStrike" spc="-1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ea typeface="DejaVu Sans"/>
              </a:rPr>
              <a:t>1</a:t>
            </a:r>
            <a:r>
              <a:rPr lang="en-US" sz="2000" b="1" strike="noStrike" spc="-1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ea typeface="DejaVu Sans"/>
              </a:rPr>
              <a:t>6</a:t>
            </a:r>
            <a:endParaRPr lang="en-US" sz="2000" b="0" strike="noStrike" spc="-1" dirty="0">
              <a:solidFill>
                <a:schemeClr val="accent5">
                  <a:lumMod val="50000"/>
                </a:schemeClr>
              </a:solidFill>
              <a:latin typeface="Arial" panose="020B0604020202020204"/>
            </a:endParaRPr>
          </a:p>
        </p:txBody>
      </p:sp>
      <p:sp>
        <p:nvSpPr>
          <p:cNvPr id="6" name="Line 4"/>
          <p:cNvSpPr/>
          <p:nvPr/>
        </p:nvSpPr>
        <p:spPr>
          <a:xfrm>
            <a:off x="95357" y="2757470"/>
            <a:ext cx="10080000" cy="360"/>
          </a:xfrm>
          <a:prstGeom prst="line">
            <a:avLst/>
          </a:prstGeom>
          <a:ln w="3600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505440" y="416129"/>
            <a:ext cx="9069840" cy="8253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На творческом испытании по живописи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участникам предоставляются </a:t>
            </a:r>
            <a:r>
              <a:rPr lang="en-US" sz="1600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м</a:t>
            </a: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ольберты, планшеты, табуреты и банки для воды, </a:t>
            </a:r>
            <a:r>
              <a:rPr lang="en-US" sz="1600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п</a:t>
            </a: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остановки натюрмортов из 3-4 предметов. </a:t>
            </a:r>
            <a:br>
              <a:rPr sz="1600" dirty="0"/>
            </a:b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Необходимо выполнить один из предоставленных натюрмортов акварелью или гуашью.</a:t>
            </a:r>
            <a:endParaRPr lang="en-US" sz="1600" b="0" strike="noStrike" spc="-1" dirty="0">
              <a:latin typeface="Arial" panose="020B0604020202020204"/>
            </a:endParaRPr>
          </a:p>
        </p:txBody>
      </p:sp>
      <p:pic>
        <p:nvPicPr>
          <p:cNvPr id="169" name="Рисунок 168"/>
          <p:cNvPicPr/>
          <p:nvPr/>
        </p:nvPicPr>
        <p:blipFill>
          <a:blip r:embed="rId1"/>
          <a:stretch>
            <a:fillRect/>
          </a:stretch>
        </p:blipFill>
        <p:spPr>
          <a:xfrm>
            <a:off x="547840" y="1827163"/>
            <a:ext cx="2404240" cy="3239224"/>
          </a:xfrm>
          <a:prstGeom prst="rect">
            <a:avLst/>
          </a:prstGeom>
          <a:ln>
            <a:noFill/>
          </a:ln>
        </p:spPr>
      </p:pic>
      <p:pic>
        <p:nvPicPr>
          <p:cNvPr id="170" name="Рисунок 169"/>
          <p:cNvPicPr/>
          <p:nvPr/>
        </p:nvPicPr>
        <p:blipFill>
          <a:blip r:embed="rId2"/>
          <a:stretch>
            <a:fillRect/>
          </a:stretch>
        </p:blipFill>
        <p:spPr>
          <a:xfrm>
            <a:off x="3711808" y="1827162"/>
            <a:ext cx="2408624" cy="3243705"/>
          </a:xfrm>
          <a:prstGeom prst="rect">
            <a:avLst/>
          </a:prstGeom>
          <a:ln>
            <a:noFill/>
          </a:ln>
        </p:spPr>
      </p:pic>
      <p:pic>
        <p:nvPicPr>
          <p:cNvPr id="171" name="Рисунок 170"/>
          <p:cNvPicPr/>
          <p:nvPr/>
        </p:nvPicPr>
        <p:blipFill>
          <a:blip r:embed="rId3"/>
          <a:stretch>
            <a:fillRect/>
          </a:stretch>
        </p:blipFill>
        <p:spPr>
          <a:xfrm>
            <a:off x="6933128" y="1827163"/>
            <a:ext cx="2427664" cy="3239224"/>
          </a:xfrm>
          <a:prstGeom prst="rect">
            <a:avLst/>
          </a:prstGeom>
          <a:ln>
            <a:noFill/>
          </a:ln>
        </p:spPr>
      </p:pic>
      <p:sp>
        <p:nvSpPr>
          <p:cNvPr id="172" name="CustomShape 2"/>
          <p:cNvSpPr/>
          <p:nvPr/>
        </p:nvSpPr>
        <p:spPr>
          <a:xfrm>
            <a:off x="654120" y="5184000"/>
            <a:ext cx="2297960" cy="2909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Фотография натюрморта</a:t>
            </a:r>
            <a:endParaRPr lang="en-US" sz="1300" b="0" strike="noStrike" spc="-1" dirty="0">
              <a:latin typeface="Arial" panose="020B0604020202020204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4574880" y="5197320"/>
            <a:ext cx="1113504" cy="2909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Акварель</a:t>
            </a:r>
            <a:endParaRPr lang="en-US" sz="1300" b="0" strike="noStrike" spc="-1" dirty="0">
              <a:latin typeface="Arial" panose="020B0604020202020204"/>
            </a:endParaRPr>
          </a:p>
        </p:txBody>
      </p:sp>
      <p:sp>
        <p:nvSpPr>
          <p:cNvPr id="174" name="CustomShape 4"/>
          <p:cNvSpPr/>
          <p:nvPr/>
        </p:nvSpPr>
        <p:spPr>
          <a:xfrm>
            <a:off x="7848000" y="5184000"/>
            <a:ext cx="864720" cy="2909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 dirty="0">
                <a:latin typeface="Arial" panose="020B0604020202020204"/>
              </a:rPr>
              <a:t>Гуашь</a:t>
            </a:r>
            <a:endParaRPr lang="en-US" sz="1300" b="0" strike="noStrike" spc="-1" dirty="0">
              <a:latin typeface="Arial" panose="020B0604020202020204"/>
            </a:endParaRPr>
          </a:p>
        </p:txBody>
      </p:sp>
      <p:sp>
        <p:nvSpPr>
          <p:cNvPr id="175" name="CustomShape 5"/>
          <p:cNvSpPr/>
          <p:nvPr/>
        </p:nvSpPr>
        <p:spPr>
          <a:xfrm>
            <a:off x="9612720" y="5297040"/>
            <a:ext cx="503280" cy="39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ea typeface="DejaVu Sans"/>
              </a:rPr>
              <a:t>1</a:t>
            </a:r>
            <a:r>
              <a:rPr lang="ru-RU" altLang="en-US" sz="2000" b="1" strike="noStrike" spc="-1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ea typeface="DejaVu Sans"/>
              </a:rPr>
              <a:t>7</a:t>
            </a:r>
            <a:endParaRPr lang="ru-RU" altLang="en-US" sz="2000" b="1" strike="noStrike" spc="-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DejaVu Sans"/>
            </a:endParaRPr>
          </a:p>
        </p:txBody>
      </p:sp>
      <p:sp>
        <p:nvSpPr>
          <p:cNvPr id="10" name="Line 4"/>
          <p:cNvSpPr/>
          <p:nvPr/>
        </p:nvSpPr>
        <p:spPr>
          <a:xfrm>
            <a:off x="-5239" y="1611139"/>
            <a:ext cx="10080000" cy="360"/>
          </a:xfrm>
          <a:prstGeom prst="line">
            <a:avLst/>
          </a:prstGeom>
          <a:ln w="3600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293367" y="459011"/>
            <a:ext cx="9647871" cy="657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Материалы для выполнения задания по живописи:</a:t>
            </a: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endParaRPr lang="en-US" sz="1600" b="0" strike="noStrike" spc="-1" dirty="0">
              <a:solidFill>
                <a:srgbClr val="000000"/>
              </a:solidFill>
              <a:latin typeface="Arial" panose="020B0604020202020204"/>
              <a:ea typeface="Microsoft YaHei" panose="020B0503020204020204" charset="-122"/>
            </a:endParaRPr>
          </a:p>
          <a:p>
            <a:pPr algn="ctr">
              <a:lnSpc>
                <a:spcPct val="115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бумага (формат А2), кисти, краски (гуашь, акварель).</a:t>
            </a:r>
            <a:endParaRPr lang="en-US" sz="1600" b="0" strike="noStrike" spc="-1" dirty="0">
              <a:latin typeface="Arial" panose="020B0604020202020204"/>
            </a:endParaRPr>
          </a:p>
        </p:txBody>
      </p:sp>
      <p:pic>
        <p:nvPicPr>
          <p:cNvPr id="177" name="Рисунок 176"/>
          <p:cNvPicPr/>
          <p:nvPr/>
        </p:nvPicPr>
        <p:blipFill>
          <a:blip r:embed="rId1"/>
          <a:stretch>
            <a:fillRect/>
          </a:stretch>
        </p:blipFill>
        <p:spPr>
          <a:xfrm>
            <a:off x="1542752" y="1755155"/>
            <a:ext cx="2849488" cy="3492197"/>
          </a:xfrm>
          <a:prstGeom prst="rect">
            <a:avLst/>
          </a:prstGeom>
          <a:ln>
            <a:noFill/>
          </a:ln>
        </p:spPr>
      </p:pic>
      <p:pic>
        <p:nvPicPr>
          <p:cNvPr id="178" name="Рисунок 177"/>
          <p:cNvPicPr/>
          <p:nvPr/>
        </p:nvPicPr>
        <p:blipFill>
          <a:blip r:embed="rId2"/>
          <a:stretch>
            <a:fillRect/>
          </a:stretch>
        </p:blipFill>
        <p:spPr>
          <a:xfrm>
            <a:off x="5616376" y="1755155"/>
            <a:ext cx="2880320" cy="3492196"/>
          </a:xfrm>
          <a:prstGeom prst="rect">
            <a:avLst/>
          </a:prstGeom>
          <a:ln>
            <a:noFill/>
          </a:ln>
        </p:spPr>
      </p:pic>
      <p:sp>
        <p:nvSpPr>
          <p:cNvPr id="179" name="CustomShape 2"/>
          <p:cNvSpPr/>
          <p:nvPr/>
        </p:nvSpPr>
        <p:spPr>
          <a:xfrm>
            <a:off x="9612720" y="5297040"/>
            <a:ext cx="503280" cy="39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ea typeface="DejaVu Sans"/>
              </a:rPr>
              <a:t>1</a:t>
            </a:r>
            <a:r>
              <a:rPr lang="ru-RU" altLang="en-US" sz="2000" b="1" strike="noStrike" spc="-1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ea typeface="DejaVu Sans"/>
              </a:rPr>
              <a:t>8</a:t>
            </a:r>
            <a:endParaRPr lang="ru-RU" altLang="en-US" sz="2000" b="1" strike="noStrike" spc="-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DejaVu Sans"/>
            </a:endParaRPr>
          </a:p>
        </p:txBody>
      </p:sp>
      <p:sp>
        <p:nvSpPr>
          <p:cNvPr id="6" name="Line 4"/>
          <p:cNvSpPr/>
          <p:nvPr/>
        </p:nvSpPr>
        <p:spPr>
          <a:xfrm>
            <a:off x="17893" y="1435137"/>
            <a:ext cx="10080000" cy="360"/>
          </a:xfrm>
          <a:prstGeom prst="line">
            <a:avLst/>
          </a:prstGeom>
          <a:ln w="3600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1511920" y="191719"/>
            <a:ext cx="7415280" cy="6330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Учитывая формат, живописное решение может носить как реалистичный, </a:t>
            </a:r>
            <a:endParaRPr lang="en-US" sz="1600" b="0" strike="noStrike" spc="-1" dirty="0">
              <a:latin typeface="Arial" panose="020B0604020202020204"/>
            </a:endParaRPr>
          </a:p>
          <a:p>
            <a:pPr algn="ctr">
              <a:lnSpc>
                <a:spcPct val="115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так и обобщенно-условный, декоративный характер (линия, пятно).</a:t>
            </a:r>
            <a:endParaRPr lang="en-US" sz="1600" b="0" strike="noStrike" spc="-1" dirty="0">
              <a:latin typeface="Arial" panose="020B0604020202020204"/>
            </a:endParaRPr>
          </a:p>
        </p:txBody>
      </p:sp>
      <p:pic>
        <p:nvPicPr>
          <p:cNvPr id="181" name="Рисунок 180"/>
          <p:cNvPicPr/>
          <p:nvPr/>
        </p:nvPicPr>
        <p:blipFill>
          <a:blip r:embed="rId1"/>
          <a:stretch>
            <a:fillRect/>
          </a:stretch>
        </p:blipFill>
        <p:spPr>
          <a:xfrm>
            <a:off x="1507917" y="1406026"/>
            <a:ext cx="3139088" cy="3572125"/>
          </a:xfrm>
          <a:prstGeom prst="rect">
            <a:avLst/>
          </a:prstGeom>
          <a:ln>
            <a:noFill/>
          </a:ln>
        </p:spPr>
      </p:pic>
      <p:pic>
        <p:nvPicPr>
          <p:cNvPr id="182" name="Рисунок 181"/>
          <p:cNvPicPr/>
          <p:nvPr/>
        </p:nvPicPr>
        <p:blipFill>
          <a:blip r:embed="rId2"/>
          <a:stretch>
            <a:fillRect/>
          </a:stretch>
        </p:blipFill>
        <p:spPr>
          <a:xfrm>
            <a:off x="5762757" y="1406027"/>
            <a:ext cx="2988704" cy="3599685"/>
          </a:xfrm>
          <a:prstGeom prst="rect">
            <a:avLst/>
          </a:prstGeom>
          <a:ln>
            <a:noFill/>
          </a:ln>
        </p:spPr>
      </p:pic>
      <p:sp>
        <p:nvSpPr>
          <p:cNvPr id="183" name="CustomShape 2"/>
          <p:cNvSpPr/>
          <p:nvPr/>
        </p:nvSpPr>
        <p:spPr>
          <a:xfrm>
            <a:off x="9612720" y="5297040"/>
            <a:ext cx="503280" cy="39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en-US" sz="2000" b="1" strike="noStrike" spc="-1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</a:rPr>
              <a:t>19</a:t>
            </a:r>
            <a:endParaRPr lang="ru-RU" altLang="en-US" sz="2000" b="1" strike="noStrike" spc="-1" dirty="0">
              <a:solidFill>
                <a:schemeClr val="accent5">
                  <a:lumMod val="50000"/>
                </a:schemeClr>
              </a:solidFill>
              <a:latin typeface="Arial" panose="020B0604020202020204"/>
            </a:endParaRPr>
          </a:p>
        </p:txBody>
      </p:sp>
      <p:sp>
        <p:nvSpPr>
          <p:cNvPr id="6" name="Line 4"/>
          <p:cNvSpPr/>
          <p:nvPr/>
        </p:nvSpPr>
        <p:spPr>
          <a:xfrm>
            <a:off x="50141" y="1107083"/>
            <a:ext cx="10080000" cy="360"/>
          </a:xfrm>
          <a:prstGeom prst="line">
            <a:avLst/>
          </a:prstGeom>
          <a:ln w="3600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080135" y="1218565"/>
            <a:ext cx="7992745" cy="343027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en-US" sz="2800" b="0" strike="noStrike">
                <a:solidFill>
                  <a:srgbClr val="000000"/>
                </a:solidFill>
                <a:latin typeface="Arial" panose="020B0604020202020204"/>
                <a:ea typeface="DejaVu Sans"/>
                <a:sym typeface="+mn-ea"/>
              </a:rPr>
              <a:t>Вступительное испытание</a:t>
            </a:r>
            <a:r>
              <a:rPr lang="ru-RU" sz="28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проводится </a:t>
            </a:r>
            <a:br>
              <a:rPr lang="ru-RU" sz="2800" dirty="0"/>
            </a:br>
            <a:r>
              <a:rPr lang="ru-RU" sz="28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в течение трех дней: </a:t>
            </a:r>
            <a:endParaRPr lang="ru-RU" sz="2800" b="0" strike="noStrike" spc="-1" dirty="0">
              <a:solidFill>
                <a:srgbClr val="000000"/>
              </a:solidFill>
              <a:latin typeface="Arial" panose="020B0604020202020204"/>
              <a:ea typeface="Microsoft YaHei" panose="020B0503020204020204" charset="-122"/>
            </a:endParaRPr>
          </a:p>
          <a:p>
            <a:pPr algn="ctr">
              <a:lnSpc>
                <a:spcPct val="100000"/>
              </a:lnSpc>
            </a:pPr>
            <a:br>
              <a:rPr lang="ru-RU" sz="2800" dirty="0"/>
            </a:br>
            <a:r>
              <a:rPr lang="ru-RU" sz="28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1-й день, 11.07.2022 – рисунок </a:t>
            </a:r>
            <a:br>
              <a:rPr lang="ru-RU" sz="2800" dirty="0"/>
            </a:br>
            <a:endParaRPr lang="ru-RU" sz="2800" dirty="0"/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2-й день, 12.07.2022 – композиция</a:t>
            </a:r>
            <a:endParaRPr lang="ru-RU" sz="2800" b="0" strike="noStrike" spc="-1" dirty="0">
              <a:solidFill>
                <a:srgbClr val="000000"/>
              </a:solidFill>
              <a:latin typeface="Arial" panose="020B0604020202020204"/>
              <a:ea typeface="Microsoft YaHei" panose="020B0503020204020204" charset="-122"/>
            </a:endParaRPr>
          </a:p>
          <a:p>
            <a:pPr algn="ctr">
              <a:lnSpc>
                <a:spcPct val="100000"/>
              </a:lnSpc>
            </a:pPr>
            <a:endParaRPr lang="ru-RU" sz="2800" dirty="0"/>
          </a:p>
          <a:p>
            <a:pPr algn="ctr">
              <a:lnSpc>
                <a:spcPct val="100000"/>
              </a:lnSpc>
            </a:pPr>
            <a:r>
              <a:rPr lang="ru-RU" sz="2800" dirty="0"/>
              <a:t>3-й день, </a:t>
            </a:r>
            <a:r>
              <a:rPr lang="ru-RU" sz="2800" b="0" strike="noStrike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  <a:sym typeface="+mn-ea"/>
              </a:rPr>
              <a:t>14.07.2022 – живопись</a:t>
            </a:r>
            <a:endParaRPr lang="ru-RU" sz="2800" dirty="0"/>
          </a:p>
        </p:txBody>
      </p:sp>
      <p:sp>
        <p:nvSpPr>
          <p:cNvPr id="4" name="CustomShape 2"/>
          <p:cNvSpPr/>
          <p:nvPr/>
        </p:nvSpPr>
        <p:spPr>
          <a:xfrm>
            <a:off x="9684720" y="5297040"/>
            <a:ext cx="5022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215968"/>
                </a:solidFill>
                <a:latin typeface="Arial" panose="020B0604020202020204"/>
                <a:ea typeface="DejaVu Sans"/>
              </a:rPr>
              <a:t> 2</a:t>
            </a:r>
            <a:endParaRPr lang="ru-RU" sz="20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504000" y="329499"/>
            <a:ext cx="9069840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До окончания времени, отведённого на творческое испытание, участникам нужно сдать свою работу с выполненным заданием </a:t>
            </a:r>
            <a:r>
              <a:rPr lang="ru-RU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сотруднику, ответственному за проведение испытания по живописи.</a:t>
            </a:r>
            <a:endParaRPr lang="en-US" sz="1600" b="0" strike="noStrike" spc="-1" dirty="0">
              <a:solidFill>
                <a:srgbClr val="000000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4030680" y="3086461"/>
            <a:ext cx="1150200" cy="430200"/>
          </a:xfrm>
          <a:custGeom>
            <a:avLst/>
            <a:gdLst/>
            <a:ahLst/>
            <a:cxnLst/>
            <a:rect l="l" t="t" r="r" b="b"/>
            <a:pathLst>
              <a:path w="3202" h="1202">
                <a:moveTo>
                  <a:pt x="0" y="300"/>
                </a:moveTo>
                <a:lnTo>
                  <a:pt x="2400" y="300"/>
                </a:lnTo>
                <a:lnTo>
                  <a:pt x="2400" y="0"/>
                </a:lnTo>
                <a:lnTo>
                  <a:pt x="3201" y="600"/>
                </a:lnTo>
                <a:lnTo>
                  <a:pt x="2400" y="1201"/>
                </a:lnTo>
                <a:lnTo>
                  <a:pt x="2400" y="900"/>
                </a:lnTo>
                <a:lnTo>
                  <a:pt x="0" y="900"/>
                </a:lnTo>
                <a:lnTo>
                  <a:pt x="0" y="300"/>
                </a:lnTo>
              </a:path>
            </a:pathLst>
          </a:custGeom>
          <a:solidFill>
            <a:srgbClr val="CCCCCC"/>
          </a:solidFill>
          <a:ln>
            <a:solidFill>
              <a:srgbClr val="1C1C1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7" name="Рисунок 186"/>
          <p:cNvPicPr/>
          <p:nvPr/>
        </p:nvPicPr>
        <p:blipFill>
          <a:blip r:embed="rId1"/>
          <a:stretch>
            <a:fillRect/>
          </a:stretch>
        </p:blipFill>
        <p:spPr>
          <a:xfrm>
            <a:off x="1655936" y="1863416"/>
            <a:ext cx="2232184" cy="2753356"/>
          </a:xfrm>
          <a:prstGeom prst="rect">
            <a:avLst/>
          </a:prstGeom>
          <a:ln>
            <a:noFill/>
          </a:ln>
        </p:spPr>
      </p:pic>
      <p:sp>
        <p:nvSpPr>
          <p:cNvPr id="188" name="CustomShape 3"/>
          <p:cNvSpPr/>
          <p:nvPr/>
        </p:nvSpPr>
        <p:spPr>
          <a:xfrm>
            <a:off x="3023040" y="1844101"/>
            <a:ext cx="863280" cy="28836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4"/>
          <p:cNvSpPr/>
          <p:nvPr/>
        </p:nvSpPr>
        <p:spPr>
          <a:xfrm>
            <a:off x="2983620" y="1858203"/>
            <a:ext cx="1083600" cy="2601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spc="-1" dirty="0">
                <a:solidFill>
                  <a:srgbClr val="CE181E"/>
                </a:solidFill>
                <a:latin typeface="Arial" panose="020B0604020202020204"/>
                <a:ea typeface="DejaVu Sans"/>
              </a:rPr>
              <a:t>XX/</a:t>
            </a:r>
            <a:r>
              <a:rPr lang="en-US" sz="1100" b="0" strike="noStrike" spc="-1" dirty="0">
                <a:solidFill>
                  <a:srgbClr val="CE181E"/>
                </a:solidFill>
                <a:latin typeface="Arial" panose="020B0604020202020204"/>
                <a:ea typeface="DejaVu Sans"/>
              </a:rPr>
              <a:t>ХХХ</a:t>
            </a:r>
            <a:r>
              <a:rPr lang="en-US" sz="1100" b="0" strike="noStrike" spc="-1" dirty="0">
                <a:solidFill>
                  <a:srgbClr val="CE181E"/>
                </a:solidFill>
                <a:latin typeface="Arial" panose="020B0604020202020204"/>
                <a:ea typeface="DejaVu Sans"/>
              </a:rPr>
              <a:t>_</a:t>
            </a:r>
            <a:r>
              <a:rPr lang="en-US" sz="1100" b="0" strike="noStrike" spc="-1" dirty="0">
                <a:solidFill>
                  <a:srgbClr val="CE181E"/>
                </a:solidFill>
                <a:latin typeface="Arial" panose="020B0604020202020204"/>
                <a:ea typeface="DejaVu Sans"/>
              </a:rPr>
              <a:t>ХХ</a:t>
            </a:r>
            <a:endParaRPr lang="en-US" sz="1100" b="0" strike="noStrike" spc="-1" dirty="0">
              <a:latin typeface="Arial" panose="020B0604020202020204"/>
            </a:endParaRPr>
          </a:p>
        </p:txBody>
      </p:sp>
      <p:sp>
        <p:nvSpPr>
          <p:cNvPr id="190" name="CustomShape 5"/>
          <p:cNvSpPr/>
          <p:nvPr/>
        </p:nvSpPr>
        <p:spPr>
          <a:xfrm>
            <a:off x="3888120" y="1847451"/>
            <a:ext cx="358200" cy="214200"/>
          </a:xfrm>
          <a:custGeom>
            <a:avLst/>
            <a:gdLst/>
            <a:ahLst/>
            <a:cxnLst/>
            <a:rect l="l" t="t" r="r" b="b"/>
            <a:pathLst>
              <a:path w="1002" h="602">
                <a:moveTo>
                  <a:pt x="1001" y="150"/>
                </a:moveTo>
                <a:lnTo>
                  <a:pt x="251" y="150"/>
                </a:lnTo>
                <a:lnTo>
                  <a:pt x="251" y="0"/>
                </a:lnTo>
                <a:lnTo>
                  <a:pt x="0" y="300"/>
                </a:lnTo>
                <a:lnTo>
                  <a:pt x="251" y="601"/>
                </a:lnTo>
                <a:lnTo>
                  <a:pt x="251" y="450"/>
                </a:lnTo>
                <a:lnTo>
                  <a:pt x="1001" y="450"/>
                </a:lnTo>
                <a:lnTo>
                  <a:pt x="1001" y="150"/>
                </a:lnTo>
              </a:path>
            </a:pathLst>
          </a:custGeom>
          <a:solidFill>
            <a:srgbClr val="FF4000"/>
          </a:solidFill>
          <a:ln>
            <a:solidFill>
              <a:srgbClr val="DDDDD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6"/>
          <p:cNvSpPr/>
          <p:nvPr/>
        </p:nvSpPr>
        <p:spPr>
          <a:xfrm>
            <a:off x="4355076" y="1744513"/>
            <a:ext cx="251820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CE181E"/>
                </a:solidFill>
                <a:latin typeface="Arial" panose="020B0604020202020204"/>
                <a:ea typeface="DejaVu Sans"/>
              </a:rPr>
              <a:t>Шифр в правом верхнем</a:t>
            </a:r>
            <a:endParaRPr lang="en-US" sz="16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CE181E"/>
                </a:solidFill>
                <a:latin typeface="Arial" panose="020B0604020202020204"/>
                <a:ea typeface="DejaVu Sans"/>
              </a:rPr>
              <a:t>углу работы</a:t>
            </a:r>
            <a:endParaRPr lang="en-US" sz="1600" b="0" strike="noStrike" spc="-1" dirty="0">
              <a:latin typeface="Arial" panose="020B0604020202020204"/>
            </a:endParaRPr>
          </a:p>
        </p:txBody>
      </p:sp>
      <p:sp>
        <p:nvSpPr>
          <p:cNvPr id="193" name="CustomShape 8"/>
          <p:cNvSpPr/>
          <p:nvPr/>
        </p:nvSpPr>
        <p:spPr>
          <a:xfrm>
            <a:off x="9612720" y="5297040"/>
            <a:ext cx="503280" cy="39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ea typeface="DejaVu Sans"/>
              </a:rPr>
              <a:t>2</a:t>
            </a:r>
            <a:r>
              <a:rPr lang="ru-RU" altLang="en-US" sz="2000" b="1" strike="noStrike" spc="-1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ea typeface="DejaVu Sans"/>
              </a:rPr>
              <a:t>0</a:t>
            </a:r>
            <a:endParaRPr lang="ru-RU" altLang="en-US" sz="2000" b="1" strike="noStrike" spc="-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DejaVu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4448" y="3324296"/>
            <a:ext cx="30196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14:00</a:t>
            </a:r>
            <a:r>
              <a:rPr lang="ru-RU" dirty="0"/>
              <a:t> – завершение испытания по живописи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487045" y="339725"/>
            <a:ext cx="9161780" cy="404749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p>
            <a:pPr algn="ctr">
              <a:lnSpc>
                <a:spcPct val="115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К испытаниям в </a:t>
            </a:r>
            <a:r>
              <a:rPr lang="en-US" sz="1600" b="1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резервный день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, 1</a:t>
            </a:r>
            <a:r>
              <a:rPr lang="ru-RU" alt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5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.07.202</a:t>
            </a:r>
            <a:r>
              <a:rPr lang="ru-RU" alt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2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,</a:t>
            </a:r>
            <a:r>
              <a:rPr lang="ru-RU" alt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 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допускаются абитуриенты, пропустившие испытания </a:t>
            </a:r>
            <a:r>
              <a:rPr lang="ru-RU" alt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11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.07.202</a:t>
            </a:r>
            <a:r>
              <a:rPr lang="ru-RU" alt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2,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 </a:t>
            </a:r>
            <a:r>
              <a:rPr lang="en-US" sz="1600" b="1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и</a:t>
            </a:r>
            <a:r>
              <a:rPr lang="ru-RU" altLang="en-US" sz="1600" b="1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ли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 </a:t>
            </a:r>
            <a:r>
              <a:rPr lang="ru-RU" alt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12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.07.202</a:t>
            </a:r>
            <a:r>
              <a:rPr lang="ru-RU" alt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2 </a:t>
            </a:r>
            <a:r>
              <a:rPr lang="ru-RU" altLang="en-US" sz="1600" b="1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или </a:t>
            </a:r>
            <a:r>
              <a:rPr lang="ru-RU" alt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14.07.2022 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по </a:t>
            </a:r>
            <a:r>
              <a:rPr lang="en-US" sz="1600" b="1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уважительной причине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 panose="020B0604020202020204"/>
              <a:ea typeface="DejaVu Sans"/>
            </a:endParaRPr>
          </a:p>
          <a:p>
            <a:pPr algn="ctr">
              <a:lnSpc>
                <a:spcPct val="115000"/>
              </a:lnSpc>
            </a:pPr>
            <a:endParaRPr lang="en-US" sz="1600" b="0" strike="noStrike" spc="-1">
              <a:solidFill>
                <a:srgbClr val="000000"/>
              </a:solidFill>
              <a:latin typeface="Arial" panose="020B0604020202020204"/>
              <a:ea typeface="DejaVu Sans"/>
            </a:endParaRPr>
          </a:p>
          <a:p>
            <a:pPr algn="ctr">
              <a:lnSpc>
                <a:spcPct val="115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Результаты каждого испытания оцениваются в соответствии с утвержденными </a:t>
            </a:r>
            <a:r>
              <a:rPr lang="en-US" sz="1600" spc="-1">
                <a:solidFill>
                  <a:srgbClr val="000000"/>
                </a:solidFill>
                <a:latin typeface="Arial" panose="020B0604020202020204"/>
                <a:ea typeface="DejaVu Sans"/>
                <a:sym typeface="+mn-ea"/>
              </a:rPr>
              <a:t>критериями</a:t>
            </a:r>
            <a:r>
              <a:rPr lang="ru-RU" altLang="en-US" sz="1600" spc="-1">
                <a:solidFill>
                  <a:srgbClr val="000000"/>
                </a:solidFill>
                <a:latin typeface="Arial" panose="020B0604020202020204"/>
                <a:ea typeface="DejaVu Sans"/>
                <a:sym typeface="+mn-ea"/>
              </a:rPr>
              <a:t> 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в </a:t>
            </a:r>
            <a:r>
              <a:rPr lang="ru-RU" alt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программе </a:t>
            </a:r>
            <a:r>
              <a:rPr lang="ru-RU" sz="1600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  <a:sym typeface="+mn-ea"/>
              </a:rPr>
              <a:t>Вступительного испытания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. Результирующая оценка подсчитывается по </a:t>
            </a:r>
            <a:r>
              <a:rPr lang="en-US" sz="1600" b="1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100-бальной шкале 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как сумма баллов по </a:t>
            </a:r>
            <a:r>
              <a:rPr lang="ru-RU" alt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двум </a:t>
            </a: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дисциплинам из расчета:</a:t>
            </a:r>
            <a:endParaRPr lang="ru-RU" sz="1600" b="0" strike="noStrike" spc="-1">
              <a:latin typeface="Arial" panose="020B0604020202020204"/>
            </a:endParaRPr>
          </a:p>
          <a:p>
            <a:pPr algn="ctr">
              <a:lnSpc>
                <a:spcPct val="115000"/>
              </a:lnSpc>
            </a:pPr>
            <a:r>
              <a:rPr lang="en-US" sz="1600" b="1" spc="-1" dirty="0">
                <a:latin typeface="Arial" panose="020B0604020202020204"/>
                <a:sym typeface="+mn-ea"/>
              </a:rPr>
              <a:t>40 баллов – рисунок</a:t>
            </a:r>
            <a:endParaRPr lang="en-US" sz="1600" b="1" spc="-1" dirty="0">
              <a:latin typeface="Arial" panose="020B0604020202020204"/>
            </a:endParaRPr>
          </a:p>
          <a:p>
            <a:pPr algn="ctr">
              <a:lnSpc>
                <a:spcPct val="115000"/>
              </a:lnSpc>
            </a:pPr>
            <a:r>
              <a:rPr lang="en-US" sz="1600" b="1" spc="-1" dirty="0">
                <a:latin typeface="Arial" panose="020B0604020202020204"/>
                <a:sym typeface="+mn-ea"/>
              </a:rPr>
              <a:t>30 баллов – живопись</a:t>
            </a:r>
            <a:endParaRPr lang="en-US" sz="1600" b="1" strike="noStrike" spc="-1" dirty="0">
              <a:latin typeface="Arial" panose="020B0604020202020204"/>
            </a:endParaRPr>
          </a:p>
          <a:p>
            <a:pPr algn="ctr">
              <a:lnSpc>
                <a:spcPct val="115000"/>
              </a:lnSpc>
            </a:pPr>
            <a:r>
              <a:rPr lang="en-US" sz="1600" b="1" spc="-1" dirty="0">
                <a:latin typeface="Arial" panose="020B0604020202020204"/>
                <a:sym typeface="+mn-ea"/>
              </a:rPr>
              <a:t>30 баллов – композиция</a:t>
            </a:r>
            <a:r>
              <a:rPr lang="ru-RU" sz="1600" dirty="0">
                <a:solidFill>
                  <a:srgbClr val="000000"/>
                </a:solidFill>
                <a:effectLst/>
                <a:latin typeface="TimesNewRomanPSMT"/>
                <a:sym typeface="+mn-ea"/>
              </a:rPr>
              <a:t> </a:t>
            </a:r>
            <a:endParaRPr lang="ru-RU" sz="1600" b="0" i="0" dirty="0">
              <a:solidFill>
                <a:srgbClr val="000000"/>
              </a:solidFill>
              <a:effectLst/>
              <a:latin typeface="TimesNewRomanPSMT"/>
            </a:endParaRPr>
          </a:p>
          <a:p>
            <a:pPr algn="ctr">
              <a:lnSpc>
                <a:spcPct val="115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Работы, выполненные во время испытаний, не возвращаются. </a:t>
            </a:r>
            <a:endParaRPr lang="ru-RU" sz="1600" b="0" strike="noStrike" spc="-1">
              <a:solidFill>
                <a:srgbClr val="000000"/>
              </a:solidFill>
              <a:latin typeface="Arial" panose="020B0604020202020204"/>
              <a:ea typeface="DejaVu Sans"/>
            </a:endParaRPr>
          </a:p>
          <a:p>
            <a:pPr algn="ctr">
              <a:lnSpc>
                <a:spcPct val="115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  <a:t>Фотографирование работ во время проведения испытаний запрещено. </a:t>
            </a:r>
            <a:br>
              <a:rPr lang="ru-RU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</a:br>
            <a:br>
              <a:rPr lang="ru-RU" sz="16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rPr>
            </a:br>
            <a:endParaRPr lang="ru-RU" sz="1600" b="0" strike="noStrike" spc="-1">
              <a:latin typeface="Arial" panose="020B0604020202020204"/>
            </a:endParaRPr>
          </a:p>
          <a:p>
            <a:pPr algn="ctr">
              <a:lnSpc>
                <a:spcPct val="115000"/>
              </a:lnSpc>
            </a:pPr>
            <a:endParaRPr lang="ru-RU" sz="1600" b="0" strike="noStrike" spc="-1">
              <a:latin typeface="Arial" panose="020B0604020202020204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785165" y="3555610"/>
            <a:ext cx="8510040" cy="18586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15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Оценки с указанием количества баллов выставляются </a:t>
            </a:r>
            <a:r>
              <a:rPr lang="ru-RU" altLang="en-US" sz="20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предметной </a:t>
            </a: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комиссией ВШДиА в течение трех дней после окончания испытани</a:t>
            </a:r>
            <a:r>
              <a:rPr lang="ru-RU" altLang="en-US" sz="20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я</a:t>
            </a: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.</a:t>
            </a:r>
            <a:endParaRPr lang="ru-RU" sz="2000" b="0" strike="noStrike" spc="-1">
              <a:latin typeface="Arial" panose="020B0604020202020204"/>
            </a:endParaRPr>
          </a:p>
          <a:p>
            <a:pPr algn="ctr">
              <a:lnSpc>
                <a:spcPct val="115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endParaRPr lang="ru-RU" sz="2000" b="0" strike="noStrike" spc="-1">
              <a:latin typeface="Arial" panose="020B0604020202020204"/>
            </a:endParaRPr>
          </a:p>
          <a:p>
            <a:pPr algn="ctr">
              <a:lnSpc>
                <a:spcPct val="115000"/>
              </a:lnSpc>
            </a:pPr>
            <a:r>
              <a:rPr lang="ru-RU" sz="2000" b="0" strike="noStrike" spc="-1">
                <a:latin typeface="Arial" panose="020B0604020202020204"/>
              </a:rPr>
              <a:t>Работы расшифровываются, список результатов испытаний</a:t>
            </a:r>
            <a:endParaRPr lang="ru-RU" sz="2000" b="0" strike="noStrike" spc="-1">
              <a:latin typeface="Arial" panose="020B0604020202020204"/>
            </a:endParaRPr>
          </a:p>
          <a:p>
            <a:pPr algn="ctr">
              <a:lnSpc>
                <a:spcPct val="115000"/>
              </a:lnSpc>
            </a:pPr>
            <a:r>
              <a:rPr lang="ru-RU" sz="2000" b="0" strike="noStrike" spc="-1">
                <a:latin typeface="Arial" panose="020B0604020202020204"/>
              </a:rPr>
              <a:t>размещается на сайте Приемной комиссии ФГАОУ ВО СПбПУ.</a:t>
            </a:r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9648720" y="5297040"/>
            <a:ext cx="501480" cy="396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ru-RU" sz="2000" b="1" strike="noStrike" spc="-1">
                <a:latin typeface="Arial" panose="020B0604020202020204"/>
              </a:rPr>
              <a:t>21</a:t>
            </a:r>
            <a:endParaRPr lang="ru-RU" sz="2000" b="1" strike="noStrike" spc="-1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87640" y="468000"/>
            <a:ext cx="9432000" cy="4454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2"/>
          <p:cNvSpPr/>
          <p:nvPr/>
        </p:nvSpPr>
        <p:spPr>
          <a:xfrm>
            <a:off x="504000" y="1611000"/>
            <a:ext cx="9070920" cy="260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15000"/>
              </a:lnSpc>
              <a:spcBef>
                <a:spcPts val="285"/>
              </a:spcBef>
              <a:spcAft>
                <a:spcPts val="285"/>
              </a:spcAft>
            </a:pPr>
            <a:r>
              <a:rPr lang="ru-RU" sz="24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Допуск на </a:t>
            </a:r>
            <a:r>
              <a:rPr lang="ru-RU" altLang="en-US" sz="2400">
                <a:solidFill>
                  <a:srgbClr val="000000"/>
                </a:solidFill>
                <a:latin typeface="Arial" panose="020B0604020202020204"/>
                <a:ea typeface="DejaVu Sans"/>
                <a:sym typeface="+mn-ea"/>
              </a:rPr>
              <a:t>Вступительное испытание</a:t>
            </a:r>
            <a:r>
              <a:rPr lang="ru-RU" sz="24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 </a:t>
            </a:r>
            <a:endParaRPr lang="ru-RU" sz="24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осуществляется на основании результатов предварительного просмотра 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творческих работ, которые отправляются участниками по электронной почте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en-US" altLang="ru-RU" sz="1800" b="0" strike="noStrike" spc="-1" dirty="0">
                <a:solidFill>
                  <a:srgbClr val="2A6099"/>
                </a:solidFill>
                <a:latin typeface="Arial" panose="020B0604020202020204"/>
                <a:ea typeface="DejaVu Sans"/>
              </a:rPr>
              <a:t>art</a:t>
            </a:r>
            <a:r>
              <a:rPr lang="ru-RU" sz="1800" b="0" strike="noStrike" spc="-1" dirty="0">
                <a:solidFill>
                  <a:srgbClr val="2A6099"/>
                </a:solidFill>
                <a:latin typeface="Arial" panose="020B0604020202020204"/>
                <a:ea typeface="DejaVu Sans"/>
              </a:rPr>
              <a:t>exam@spbstu.ru </a:t>
            </a: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Для испытания по рисунку и живописи участник маркирует шифром листы бумаги размером 420 x 594мм (формат А2). По композиции маркируется шифром формат листа А3. Листы бумаги приносят участники </a:t>
            </a:r>
            <a:r>
              <a:rPr lang="ru-RU" altLang="en-US">
                <a:solidFill>
                  <a:srgbClr val="000000"/>
                </a:solidFill>
                <a:latin typeface="Arial" panose="020B0604020202020204"/>
                <a:ea typeface="DejaVu Sans"/>
                <a:sym typeface="+mn-ea"/>
              </a:rPr>
              <a:t>Вступительного испытания</a:t>
            </a:r>
            <a:r>
              <a:rPr lang="ru-RU" sz="18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. </a:t>
            </a:r>
            <a:br>
              <a:rPr dirty="0"/>
            </a:br>
            <a:br>
              <a:rPr dirty="0"/>
            </a:br>
            <a:endParaRPr lang="ru-RU" sz="1800" b="0" strike="noStrike" spc="-1" dirty="0">
              <a:latin typeface="Arial" panose="020B0604020202020204"/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3960000" y="2304000"/>
            <a:ext cx="2149560" cy="120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4"/>
          <p:cNvSpPr/>
          <p:nvPr/>
        </p:nvSpPr>
        <p:spPr>
          <a:xfrm rot="10800000">
            <a:off x="3970080" y="2304000"/>
            <a:ext cx="2123280" cy="765720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5"/>
          <p:cNvSpPr/>
          <p:nvPr/>
        </p:nvSpPr>
        <p:spPr>
          <a:xfrm>
            <a:off x="9684720" y="5297040"/>
            <a:ext cx="5022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215968"/>
                </a:solidFill>
                <a:latin typeface="Arial" panose="020B0604020202020204"/>
                <a:ea typeface="DejaVu Sans"/>
              </a:rPr>
              <a:t> 3</a:t>
            </a:r>
            <a:endParaRPr lang="ru-RU" sz="20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04180" y="282253"/>
            <a:ext cx="906984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Личный шифр участника</a:t>
            </a:r>
            <a:endParaRPr lang="en-US" sz="2400" b="1" strike="noStrike" spc="-1" dirty="0">
              <a:latin typeface="Arial" panose="020B0604020202020204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2592000" y="1296000"/>
            <a:ext cx="178920" cy="3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3"/>
          <p:cNvSpPr/>
          <p:nvPr/>
        </p:nvSpPr>
        <p:spPr>
          <a:xfrm>
            <a:off x="1152000" y="1152000"/>
            <a:ext cx="3148200" cy="1798200"/>
          </a:xfrm>
          <a:custGeom>
            <a:avLst/>
            <a:gdLst/>
            <a:ahLst/>
            <a:cxnLst/>
            <a:rect l="l" t="t" r="r" b="b"/>
            <a:pathLst>
              <a:path w="8752" h="5002">
                <a:moveTo>
                  <a:pt x="833" y="0"/>
                </a:moveTo>
                <a:cubicBezTo>
                  <a:pt x="416" y="0"/>
                  <a:pt x="0" y="416"/>
                  <a:pt x="0" y="833"/>
                </a:cubicBezTo>
                <a:lnTo>
                  <a:pt x="0" y="4167"/>
                </a:lnTo>
                <a:cubicBezTo>
                  <a:pt x="0" y="4584"/>
                  <a:pt x="416" y="5001"/>
                  <a:pt x="833" y="5001"/>
                </a:cubicBezTo>
                <a:lnTo>
                  <a:pt x="7917" y="5001"/>
                </a:lnTo>
                <a:cubicBezTo>
                  <a:pt x="8334" y="5001"/>
                  <a:pt x="8751" y="4584"/>
                  <a:pt x="8751" y="4167"/>
                </a:cubicBezTo>
                <a:lnTo>
                  <a:pt x="8751" y="833"/>
                </a:lnTo>
                <a:cubicBezTo>
                  <a:pt x="8751" y="416"/>
                  <a:pt x="8334" y="0"/>
                  <a:pt x="7917" y="0"/>
                </a:cubicBezTo>
                <a:lnTo>
                  <a:pt x="833" y="0"/>
                </a:ln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0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4"/>
          <p:cNvSpPr/>
          <p:nvPr/>
        </p:nvSpPr>
        <p:spPr>
          <a:xfrm>
            <a:off x="2016000" y="1386360"/>
            <a:ext cx="1799640" cy="490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600" b="0" strike="noStrike" spc="-1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ea typeface="DejaVu Sans"/>
              </a:rPr>
              <a:t>ХХХ-ХХ</a:t>
            </a:r>
            <a:endParaRPr lang="en-US" sz="2600" b="0" strike="noStrike" spc="-1" dirty="0">
              <a:solidFill>
                <a:schemeClr val="accent5">
                  <a:lumMod val="50000"/>
                </a:schemeClr>
              </a:solidFill>
              <a:latin typeface="Arial" panose="020B0604020202020204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1440000" y="2103480"/>
            <a:ext cx="259164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ea typeface="DejaVu Sans"/>
              </a:rPr>
              <a:t>личный</a:t>
            </a:r>
            <a:r>
              <a:rPr lang="en-US" sz="2800" b="0" strike="noStrike" spc="-1" dirty="0">
                <a:solidFill>
                  <a:srgbClr val="CE181E"/>
                </a:solidFill>
                <a:latin typeface="Arial" panose="020B0604020202020204"/>
                <a:ea typeface="DejaVu Sans"/>
              </a:rPr>
              <a:t> </a:t>
            </a:r>
            <a:r>
              <a:rPr lang="en-US" sz="2800" b="0" strike="noStrike" spc="-1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ea typeface="DejaVu Sans"/>
              </a:rPr>
              <a:t>шифр</a:t>
            </a:r>
            <a:endParaRPr lang="en-US" sz="2800" b="0" strike="noStrike" spc="-1" dirty="0">
              <a:solidFill>
                <a:schemeClr val="accent5">
                  <a:lumMod val="50000"/>
                </a:schemeClr>
              </a:solidFill>
              <a:latin typeface="Arial" panose="020B0604020202020204"/>
            </a:endParaRPr>
          </a:p>
        </p:txBody>
      </p:sp>
      <p:sp>
        <p:nvSpPr>
          <p:cNvPr id="91" name="CustomShape 6"/>
          <p:cNvSpPr/>
          <p:nvPr/>
        </p:nvSpPr>
        <p:spPr>
          <a:xfrm>
            <a:off x="4608000" y="1800000"/>
            <a:ext cx="862200" cy="430200"/>
          </a:xfrm>
          <a:custGeom>
            <a:avLst/>
            <a:gdLst/>
            <a:ahLst/>
            <a:cxnLst/>
            <a:rect l="l" t="t" r="r" b="b"/>
            <a:pathLst>
              <a:path w="2402" h="1202">
                <a:moveTo>
                  <a:pt x="0" y="300"/>
                </a:moveTo>
                <a:lnTo>
                  <a:pt x="1800" y="300"/>
                </a:lnTo>
                <a:lnTo>
                  <a:pt x="1800" y="0"/>
                </a:lnTo>
                <a:lnTo>
                  <a:pt x="2401" y="600"/>
                </a:lnTo>
                <a:lnTo>
                  <a:pt x="1800" y="1201"/>
                </a:lnTo>
                <a:lnTo>
                  <a:pt x="1800" y="900"/>
                </a:lnTo>
                <a:lnTo>
                  <a:pt x="0" y="900"/>
                </a:lnTo>
                <a:lnTo>
                  <a:pt x="0" y="300"/>
                </a:ln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0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7"/>
          <p:cNvSpPr/>
          <p:nvPr/>
        </p:nvSpPr>
        <p:spPr>
          <a:xfrm>
            <a:off x="660924" y="3312000"/>
            <a:ext cx="9070200" cy="193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Каждый участник перед началом испытаний получает  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по электронной почте,</a:t>
            </a:r>
            <a:endParaRPr lang="en-US" sz="1600" b="0" strike="noStrike" spc="-1" dirty="0">
              <a:latin typeface="Arial" panose="020B0604020202020204"/>
            </a:endParaRPr>
          </a:p>
          <a:p>
            <a:pPr algn="ctr">
              <a:lnSpc>
                <a:spcPct val="15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указанной в форме записи на </a:t>
            </a:r>
            <a:r>
              <a:rPr lang="ru-RU" sz="1600" b="1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  <a:sym typeface="+mn-ea"/>
              </a:rPr>
              <a:t>Вступительное испытание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, личный шифр,</a:t>
            </a: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endParaRPr lang="en-US" sz="1600" b="0" strike="noStrike" spc="-1" dirty="0">
              <a:latin typeface="Arial" panose="020B0604020202020204"/>
            </a:endParaRPr>
          </a:p>
          <a:p>
            <a:pPr algn="ctr">
              <a:lnSpc>
                <a:spcPct val="15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под которым он проходит творческие испытания по рисунку, живописи и композиции.</a:t>
            </a:r>
            <a:endParaRPr lang="en-US" sz="1600" b="0" strike="noStrike" spc="-1" dirty="0">
              <a:latin typeface="Arial" panose="020B0604020202020204"/>
            </a:endParaRPr>
          </a:p>
          <a:p>
            <a:pPr algn="ctr">
              <a:lnSpc>
                <a:spcPct val="15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Для подписи заданий по живописи, рисунку и композиции каждый участник</a:t>
            </a:r>
            <a:endParaRPr lang="en-US" sz="1600" b="0" strike="noStrike" spc="-1" dirty="0">
              <a:latin typeface="Arial" panose="020B0604020202020204"/>
            </a:endParaRPr>
          </a:p>
          <a:p>
            <a:pPr algn="ctr">
              <a:lnSpc>
                <a:spcPct val="15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пользуется одним и тем же личным шифром. </a:t>
            </a:r>
            <a:endParaRPr lang="en-US" sz="1600" b="0" strike="noStrike" spc="-1" dirty="0">
              <a:latin typeface="Arial" panose="020B0604020202020204"/>
            </a:endParaRPr>
          </a:p>
        </p:txBody>
      </p:sp>
      <p:sp>
        <p:nvSpPr>
          <p:cNvPr id="93" name="CustomShape 8"/>
          <p:cNvSpPr/>
          <p:nvPr/>
        </p:nvSpPr>
        <p:spPr>
          <a:xfrm>
            <a:off x="9730910" y="5293217"/>
            <a:ext cx="567983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ea typeface="DejaVu Sans"/>
              </a:rPr>
              <a:t>4</a:t>
            </a:r>
            <a:endParaRPr lang="en-US" sz="2000" b="0" strike="noStrike" spc="-1" dirty="0">
              <a:solidFill>
                <a:schemeClr val="accent5">
                  <a:lumMod val="50000"/>
                </a:schemeClr>
              </a:solidFill>
              <a:latin typeface="Arial" panose="020B060402020202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04408" y="1101450"/>
            <a:ext cx="3384376" cy="1899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извлечение 2"/>
          <p:cNvSpPr/>
          <p:nvPr/>
        </p:nvSpPr>
        <p:spPr>
          <a:xfrm rot="10800000">
            <a:off x="5919291" y="1101450"/>
            <a:ext cx="3342926" cy="1206860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66687" y="1398054"/>
            <a:ext cx="1659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e-mail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0114" y="2355562"/>
            <a:ext cx="1861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участника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Line 4"/>
          <p:cNvSpPr/>
          <p:nvPr/>
        </p:nvSpPr>
        <p:spPr>
          <a:xfrm>
            <a:off x="0" y="819051"/>
            <a:ext cx="10080000" cy="360"/>
          </a:xfrm>
          <a:prstGeom prst="line">
            <a:avLst/>
          </a:prstGeom>
          <a:ln w="3600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2"/>
          <p:cNvSpPr/>
          <p:nvPr/>
        </p:nvSpPr>
        <p:spPr>
          <a:xfrm>
            <a:off x="9756000" y="5328000"/>
            <a:ext cx="50328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ea typeface="DejaVu Sans"/>
              </a:rPr>
              <a:t>5</a:t>
            </a:r>
            <a:endParaRPr lang="en-US" sz="2000" b="0" strike="noStrike" spc="-1" dirty="0">
              <a:solidFill>
                <a:schemeClr val="accent5">
                  <a:lumMod val="50000"/>
                </a:schemeClr>
              </a:solidFill>
              <a:latin typeface="Arial" panose="020B0604020202020204"/>
            </a:endParaRPr>
          </a:p>
        </p:txBody>
      </p:sp>
      <p:sp>
        <p:nvSpPr>
          <p:cNvPr id="182" name="CustomShape 1"/>
          <p:cNvSpPr/>
          <p:nvPr/>
        </p:nvSpPr>
        <p:spPr>
          <a:xfrm>
            <a:off x="719805" y="1162956"/>
            <a:ext cx="8847360" cy="3693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>
            <a:spAutoFit/>
          </a:bodyPr>
          <a:p>
            <a:pPr algn="ctr">
              <a:lnSpc>
                <a:spcPct val="150000"/>
              </a:lnSpc>
            </a:pPr>
            <a:r>
              <a:rPr lang="ru-RU" altLang="en-US" sz="2000" b="1" strike="noStrike" spc="-1">
                <a:solidFill>
                  <a:srgbClr val="CE181E"/>
                </a:solidFill>
                <a:latin typeface="Arial" panose="020B0604020202020204"/>
                <a:ea typeface="Microsoft YaHei" panose="020B0503020204020204" charset="-122"/>
              </a:rPr>
              <a:t>07</a:t>
            </a:r>
            <a:r>
              <a:rPr lang="en-US" sz="2000" b="1" strike="noStrike" spc="-1">
                <a:solidFill>
                  <a:srgbClr val="CE181E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ru-RU" altLang="en-US" sz="2000" b="1" strike="noStrike" spc="-1">
                <a:solidFill>
                  <a:srgbClr val="CE181E"/>
                </a:solidFill>
                <a:latin typeface="Arial" panose="020B0604020202020204"/>
                <a:ea typeface="Microsoft YaHei" panose="020B0503020204020204" charset="-122"/>
              </a:rPr>
              <a:t>июля</a:t>
            </a:r>
            <a:r>
              <a:rPr lang="en-US" sz="2000" b="1" strike="noStrike" spc="-1">
                <a:solidFill>
                  <a:srgbClr val="CE181E"/>
                </a:solidFill>
                <a:latin typeface="Arial" panose="020B0604020202020204"/>
                <a:ea typeface="Microsoft YaHei" panose="020B0503020204020204" charset="-122"/>
              </a:rPr>
              <a:t> в 1</a:t>
            </a:r>
            <a:r>
              <a:rPr lang="ru-RU" altLang="en-US" sz="2000" b="1" strike="noStrike" spc="-1">
                <a:solidFill>
                  <a:srgbClr val="CE181E"/>
                </a:solidFill>
                <a:latin typeface="Arial" panose="020B0604020202020204"/>
                <a:ea typeface="Microsoft YaHei" panose="020B0503020204020204" charset="-122"/>
              </a:rPr>
              <a:t>8</a:t>
            </a:r>
            <a:r>
              <a:rPr lang="en-US" sz="2000" b="1" strike="noStrike" spc="-1">
                <a:solidFill>
                  <a:srgbClr val="CE181E"/>
                </a:solidFill>
                <a:latin typeface="Arial" panose="020B0604020202020204"/>
                <a:ea typeface="Microsoft YaHei" panose="020B0503020204020204" charset="-122"/>
              </a:rPr>
              <a:t>:00 (по московскому времени) заканчивается приём </a:t>
            </a:r>
            <a:r>
              <a:rPr lang="ru-RU" altLang="en-US" sz="2000" b="1" strike="noStrike" spc="-1">
                <a:solidFill>
                  <a:srgbClr val="CE181E"/>
                </a:solidFill>
                <a:latin typeface="Arial" panose="020B0604020202020204"/>
                <a:ea typeface="Microsoft YaHei" panose="020B0503020204020204" charset="-122"/>
              </a:rPr>
              <a:t>документов по направлению Дизайн</a:t>
            </a:r>
            <a:r>
              <a:rPr lang="en-US" sz="2000" b="1" strike="noStrike" spc="-1">
                <a:solidFill>
                  <a:srgbClr val="CE181E"/>
                </a:solidFill>
                <a:latin typeface="Arial" panose="020B0604020202020204"/>
                <a:ea typeface="Microsoft YaHei" panose="020B0503020204020204" charset="-122"/>
              </a:rPr>
              <a:t>.</a:t>
            </a:r>
            <a:endParaRPr lang="en-US" sz="2000" b="1" strike="noStrike" spc="-1">
              <a:solidFill>
                <a:srgbClr val="CE181E"/>
              </a:solidFill>
              <a:latin typeface="Arial" panose="020B0604020202020204"/>
              <a:ea typeface="Microsoft YaHei" panose="020B0503020204020204" charset="-122"/>
            </a:endParaRPr>
          </a:p>
          <a:p>
            <a:pPr algn="ctr">
              <a:lnSpc>
                <a:spcPct val="150000"/>
              </a:lnSpc>
            </a:pPr>
            <a:endParaRPr lang="ru-RU" sz="2000" b="0" strike="noStrike" spc="-1">
              <a:latin typeface="Arial" panose="020B0604020202020204"/>
            </a:endParaRPr>
          </a:p>
          <a:p>
            <a:pPr algn="ctr">
              <a:lnSpc>
                <a:spcPct val="15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Полученный личный шифр подтверждает Ваше  участие в </a:t>
            </a:r>
            <a:r>
              <a:rPr lang="ru-RU" altLang="en-US" sz="20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Вступительном испытании</a:t>
            </a: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.</a:t>
            </a:r>
            <a:b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</a:br>
            <a:br>
              <a:rPr lang="ru-RU" sz="2000" b="0" i="1" u="sng" strike="noStrike" spc="-1">
                <a:solidFill>
                  <a:srgbClr val="0000FF"/>
                </a:solidFill>
                <a:uFillTx/>
                <a:latin typeface="Arial" panose="020B0604020202020204"/>
                <a:ea typeface="DejaVu Sans"/>
                <a:hlinkClick r:id="rId1"/>
              </a:rPr>
            </a:br>
            <a:br>
              <a:rPr lang="ru-RU" sz="2000" b="0" i="1" u="sng" strike="noStrike" spc="-1">
                <a:solidFill>
                  <a:srgbClr val="0000FF"/>
                </a:solidFill>
                <a:uFillTx/>
                <a:latin typeface="Arial" panose="020B0604020202020204"/>
                <a:ea typeface="DejaVu Sans"/>
                <a:hlinkClick r:id="rId1"/>
              </a:rPr>
            </a:br>
            <a:endParaRPr lang="ru-RU" sz="20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505392" y="326847"/>
            <a:ext cx="9069840" cy="24829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000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Участникам </a:t>
            </a:r>
            <a:r>
              <a:rPr lang="en-US" sz="20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необходимо прибыть в главное задание СПбПУ Петра Великого к аудитории 314, где будет проходить испытание по рисунку, </a:t>
            </a:r>
            <a:r>
              <a:rPr lang="en-US" sz="2000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получить номер постановки</a:t>
            </a:r>
            <a:endParaRPr lang="en-US" sz="2000" b="0" strike="noStrike" spc="-1" dirty="0">
              <a:latin typeface="Arial" panose="020B0604020202020204"/>
            </a:endParaRPr>
          </a:p>
          <a:p>
            <a:pPr algn="ctr">
              <a:lnSpc>
                <a:spcPct val="115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и приступить к выполнению работы.</a:t>
            </a:r>
            <a:endParaRPr lang="en-US" sz="2000" b="0" strike="noStrike" spc="-1" dirty="0">
              <a:solidFill>
                <a:srgbClr val="000000"/>
              </a:solidFill>
              <a:latin typeface="Arial" panose="020B0604020202020204"/>
              <a:ea typeface="DejaVu Sans"/>
            </a:endParaRPr>
          </a:p>
          <a:p>
            <a:pPr algn="ctr">
              <a:lnSpc>
                <a:spcPct val="115000"/>
              </a:lnSpc>
            </a:pPr>
            <a:r>
              <a:rPr lang="ru-RU" sz="1400" b="0" i="0" dirty="0">
                <a:solidFill>
                  <a:srgbClr val="000000"/>
                </a:solidFill>
                <a:effectLst/>
                <a:latin typeface="+mj-lt"/>
              </a:rPr>
              <a:t>Допуск на вступительное испытание осуществляется</a:t>
            </a:r>
            <a:br>
              <a:rPr lang="ru-RU" sz="14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+mj-lt"/>
              </a:rPr>
              <a:t>на основании результатов предварительного просмотра творческих работ.</a:t>
            </a:r>
            <a:br>
              <a:rPr lang="ru-RU" sz="14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+mj-lt"/>
              </a:rPr>
              <a:t>Посторонние лица на испытания не допускаются.</a:t>
            </a:r>
            <a:r>
              <a:rPr lang="ru-RU" sz="1400" dirty="0">
                <a:latin typeface="+mj-lt"/>
              </a:rPr>
              <a:t> </a:t>
            </a:r>
            <a:endParaRPr lang="ru-RU" sz="1400" dirty="0">
              <a:latin typeface="+mj-lt"/>
            </a:endParaRPr>
          </a:p>
          <a:p>
            <a:pPr algn="ctr">
              <a:lnSpc>
                <a:spcPct val="115000"/>
              </a:lnSpc>
            </a:pPr>
            <a:endParaRPr lang="en-US" sz="2000" b="0" strike="noStrike" spc="-1" dirty="0">
              <a:latin typeface="Arial" panose="020B0604020202020204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1079872" y="2883143"/>
            <a:ext cx="7920880" cy="26695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1-й день, </a:t>
            </a:r>
            <a:r>
              <a:rPr lang="ru-RU" altLang="en-US" sz="24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11.07</a:t>
            </a:r>
            <a:r>
              <a:rPr lang="en-US" sz="24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.2022, 10:00 </a:t>
            </a:r>
            <a:r>
              <a:rPr lang="en-US" sz="24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– начало работы над заданием по рисунку</a:t>
            </a: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Время выполнения задания – 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5</a:t>
            </a: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академических часов (3 ч.45 мин. </a:t>
            </a:r>
            <a:r>
              <a:rPr lang="ru-RU" sz="1600" b="1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в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  астрономических часах).</a:t>
            </a:r>
            <a:endParaRPr lang="en-US" sz="1600" b="1" strike="noStrike" spc="-1" dirty="0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Выполненную работу необходимо сдать до 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14:00.</a:t>
            </a:r>
            <a:endParaRPr lang="en-US" sz="1600" b="1" strike="noStrike" spc="-1" dirty="0">
              <a:solidFill>
                <a:srgbClr val="000000"/>
              </a:solidFill>
              <a:latin typeface="Arial" panose="020B0604020202020204"/>
              <a:ea typeface="Microsoft YaHei" panose="020B0503020204020204" charset="-122"/>
            </a:endParaRPr>
          </a:p>
          <a:p>
            <a:pPr>
              <a:lnSpc>
                <a:spcPct val="115000"/>
              </a:lnSpc>
            </a:pPr>
            <a:endParaRPr lang="en-US" sz="1600" b="1" strike="noStrike" spc="-1" dirty="0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Общая продолжительность вступительного испытания по рисунку: 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10:00 – 14:00</a:t>
            </a: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.</a:t>
            </a:r>
            <a:endParaRPr lang="en-US" sz="1600" b="0" strike="noStrike" spc="-1" dirty="0">
              <a:latin typeface="Arial" panose="020B0604020202020204"/>
            </a:endParaRPr>
          </a:p>
          <a:p>
            <a:pPr>
              <a:lnSpc>
                <a:spcPct val="115000"/>
              </a:lnSpc>
            </a:pPr>
            <a:endParaRPr lang="en-US" sz="1800" b="0" strike="noStrike" spc="-1" dirty="0">
              <a:latin typeface="Arial" panose="020B0604020202020204"/>
            </a:endParaRPr>
          </a:p>
        </p:txBody>
      </p:sp>
      <p:sp>
        <p:nvSpPr>
          <p:cNvPr id="104" name="CustomShape 4"/>
          <p:cNvSpPr/>
          <p:nvPr/>
        </p:nvSpPr>
        <p:spPr>
          <a:xfrm>
            <a:off x="9756000" y="5328000"/>
            <a:ext cx="50328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ea typeface="DejaVu Sans"/>
              </a:rPr>
              <a:t>6</a:t>
            </a:r>
            <a:endParaRPr lang="en-US" sz="2000" b="0" strike="noStrike" spc="-1" dirty="0">
              <a:solidFill>
                <a:schemeClr val="accent5">
                  <a:lumMod val="50000"/>
                </a:schemeClr>
              </a:solidFill>
              <a:latin typeface="Arial" panose="020B0604020202020204"/>
            </a:endParaRPr>
          </a:p>
        </p:txBody>
      </p:sp>
      <p:sp>
        <p:nvSpPr>
          <p:cNvPr id="6" name="Line 4"/>
          <p:cNvSpPr/>
          <p:nvPr/>
        </p:nvSpPr>
        <p:spPr>
          <a:xfrm>
            <a:off x="95357" y="2757470"/>
            <a:ext cx="10080000" cy="360"/>
          </a:xfrm>
          <a:prstGeom prst="line">
            <a:avLst/>
          </a:prstGeom>
          <a:ln w="3600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504000" y="418816"/>
            <a:ext cx="9069840" cy="8253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На </a:t>
            </a:r>
            <a:r>
              <a:rPr lang="en-US" sz="1600" b="1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творческом испытании 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по рисунку</a:t>
            </a: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участникам предлагается выполнить с натуры 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рисунок</a:t>
            </a: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натюрморта, составленный из 3-4 предметов несложной формы. </a:t>
            </a:r>
            <a:br>
              <a:rPr sz="1600" dirty="0"/>
            </a:br>
            <a:endParaRPr lang="en-US" sz="1600" b="0" strike="noStrike" spc="-1" dirty="0">
              <a:latin typeface="Arial" panose="020B0604020202020204"/>
            </a:endParaRPr>
          </a:p>
        </p:txBody>
      </p:sp>
      <p:pic>
        <p:nvPicPr>
          <p:cNvPr id="106" name="Рисунок 105"/>
          <p:cNvPicPr/>
          <p:nvPr/>
        </p:nvPicPr>
        <p:blipFill>
          <a:blip r:embed="rId1"/>
          <a:stretch>
            <a:fillRect/>
          </a:stretch>
        </p:blipFill>
        <p:spPr>
          <a:xfrm>
            <a:off x="1655936" y="1611139"/>
            <a:ext cx="2952248" cy="3859061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5616376" y="1611140"/>
            <a:ext cx="2808664" cy="3861414"/>
          </a:xfrm>
          <a:prstGeom prst="rect">
            <a:avLst/>
          </a:prstGeom>
          <a:ln>
            <a:noFill/>
          </a:ln>
        </p:spPr>
      </p:pic>
      <p:sp>
        <p:nvSpPr>
          <p:cNvPr id="108" name="CustomShape 2"/>
          <p:cNvSpPr/>
          <p:nvPr/>
        </p:nvSpPr>
        <p:spPr>
          <a:xfrm>
            <a:off x="9756000" y="5328000"/>
            <a:ext cx="50328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ea typeface="DejaVu Sans"/>
              </a:rPr>
              <a:t>7</a:t>
            </a:r>
            <a:endParaRPr lang="en-US" sz="2000" b="0" strike="noStrike" spc="-1" dirty="0">
              <a:solidFill>
                <a:schemeClr val="accent5">
                  <a:lumMod val="5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Line 2"/>
          <p:cNvSpPr/>
          <p:nvPr/>
        </p:nvSpPr>
        <p:spPr>
          <a:xfrm>
            <a:off x="-1394" y="1395115"/>
            <a:ext cx="10080625" cy="0"/>
          </a:xfrm>
          <a:prstGeom prst="line">
            <a:avLst/>
          </a:prstGeom>
          <a:ln w="3600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610274" y="459011"/>
            <a:ext cx="9069840" cy="54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Рисунок может быть как тональным, с проработкой светотени, так и линейным, </a:t>
            </a:r>
            <a:br>
              <a:rPr sz="1600" dirty="0"/>
            </a:b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со сквозной прорисовкой контуров и условной передачей объемов. </a:t>
            </a:r>
            <a:endParaRPr lang="en-US" sz="1600" b="0" strike="noStrike" spc="-1" dirty="0">
              <a:latin typeface="Arial" panose="020B0604020202020204"/>
            </a:endParaRPr>
          </a:p>
        </p:txBody>
      </p:sp>
      <p:pic>
        <p:nvPicPr>
          <p:cNvPr id="110" name="Рисунок 109"/>
          <p:cNvPicPr/>
          <p:nvPr/>
        </p:nvPicPr>
        <p:blipFill>
          <a:blip r:embed="rId1"/>
          <a:stretch>
            <a:fillRect/>
          </a:stretch>
        </p:blipFill>
        <p:spPr>
          <a:xfrm>
            <a:off x="1295896" y="1539131"/>
            <a:ext cx="3240360" cy="3783952"/>
          </a:xfrm>
          <a:prstGeom prst="rect">
            <a:avLst/>
          </a:prstGeom>
          <a:ln>
            <a:noFill/>
          </a:ln>
        </p:spPr>
      </p:pic>
      <p:pic>
        <p:nvPicPr>
          <p:cNvPr id="111" name="Рисунок 110"/>
          <p:cNvPicPr/>
          <p:nvPr/>
        </p:nvPicPr>
        <p:blipFill>
          <a:blip r:embed="rId2"/>
          <a:stretch>
            <a:fillRect/>
          </a:stretch>
        </p:blipFill>
        <p:spPr>
          <a:xfrm>
            <a:off x="5439564" y="1539131"/>
            <a:ext cx="3093800" cy="3761208"/>
          </a:xfrm>
          <a:prstGeom prst="rect">
            <a:avLst/>
          </a:prstGeom>
          <a:ln>
            <a:noFill/>
          </a:ln>
        </p:spPr>
      </p:pic>
      <p:sp>
        <p:nvSpPr>
          <p:cNvPr id="112" name="CustomShape 2"/>
          <p:cNvSpPr/>
          <p:nvPr/>
        </p:nvSpPr>
        <p:spPr>
          <a:xfrm>
            <a:off x="9756000" y="5328000"/>
            <a:ext cx="50328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ea typeface="DejaVu Sans"/>
              </a:rPr>
              <a:t>8</a:t>
            </a:r>
            <a:endParaRPr lang="en-US" sz="2000" b="0" strike="noStrike" spc="-1" dirty="0">
              <a:solidFill>
                <a:schemeClr val="accent5">
                  <a:lumMod val="50000"/>
                </a:schemeClr>
              </a:solidFill>
              <a:latin typeface="Arial" panose="020B0604020202020204"/>
            </a:endParaRPr>
          </a:p>
        </p:txBody>
      </p:sp>
      <p:sp>
        <p:nvSpPr>
          <p:cNvPr id="6" name="Line 4"/>
          <p:cNvSpPr/>
          <p:nvPr/>
        </p:nvSpPr>
        <p:spPr>
          <a:xfrm>
            <a:off x="625" y="1390308"/>
            <a:ext cx="10080000" cy="360"/>
          </a:xfrm>
          <a:prstGeom prst="line">
            <a:avLst/>
          </a:prstGeom>
          <a:ln w="3600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253212" y="242988"/>
            <a:ext cx="95742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Материалы для выполнения задания по рисунку: </a:t>
            </a:r>
            <a:endParaRPr lang="en-US" sz="1600" b="0" strike="noStrike" spc="-1" dirty="0">
              <a:solidFill>
                <a:srgbClr val="000000"/>
              </a:solidFill>
              <a:latin typeface="Arial" panose="020B0604020202020204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бумага формата А2, карандаши простые (графитные).</a:t>
            </a:r>
            <a:endParaRPr lang="en-US" sz="1600" b="0" strike="noStrike" spc="-1" dirty="0">
              <a:latin typeface="Arial" panose="020B0604020202020204"/>
            </a:endParaRPr>
          </a:p>
        </p:txBody>
      </p:sp>
      <p:pic>
        <p:nvPicPr>
          <p:cNvPr id="114" name="Рисунок 113"/>
          <p:cNvPicPr/>
          <p:nvPr/>
        </p:nvPicPr>
        <p:blipFill>
          <a:blip r:embed="rId1"/>
          <a:stretch>
            <a:fillRect/>
          </a:stretch>
        </p:blipFill>
        <p:spPr>
          <a:xfrm>
            <a:off x="1583928" y="1401103"/>
            <a:ext cx="2940536" cy="3816423"/>
          </a:xfrm>
          <a:prstGeom prst="rect">
            <a:avLst/>
          </a:prstGeom>
          <a:ln>
            <a:noFill/>
          </a:ln>
        </p:spPr>
      </p:pic>
      <p:pic>
        <p:nvPicPr>
          <p:cNvPr id="115" name="Рисунок 114"/>
          <p:cNvPicPr/>
          <p:nvPr/>
        </p:nvPicPr>
        <p:blipFill>
          <a:blip r:embed="rId2"/>
          <a:stretch>
            <a:fillRect/>
          </a:stretch>
        </p:blipFill>
        <p:spPr>
          <a:xfrm>
            <a:off x="5526969" y="1401103"/>
            <a:ext cx="3188856" cy="3816423"/>
          </a:xfrm>
          <a:prstGeom prst="rect">
            <a:avLst/>
          </a:prstGeom>
          <a:ln>
            <a:noFill/>
          </a:ln>
        </p:spPr>
      </p:pic>
      <p:sp>
        <p:nvSpPr>
          <p:cNvPr id="116" name="CustomShape 2"/>
          <p:cNvSpPr/>
          <p:nvPr/>
        </p:nvSpPr>
        <p:spPr>
          <a:xfrm>
            <a:off x="9756000" y="5328000"/>
            <a:ext cx="50328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ea typeface="DejaVu Sans"/>
              </a:rPr>
              <a:t>9</a:t>
            </a:r>
            <a:endParaRPr lang="en-US" sz="2000" b="0" strike="noStrike" spc="-1" dirty="0">
              <a:solidFill>
                <a:schemeClr val="accent5">
                  <a:lumMod val="50000"/>
                </a:schemeClr>
              </a:solidFill>
              <a:latin typeface="Arial" panose="020B0604020202020204"/>
            </a:endParaRPr>
          </a:p>
        </p:txBody>
      </p:sp>
      <p:sp>
        <p:nvSpPr>
          <p:cNvPr id="6" name="Line 4"/>
          <p:cNvSpPr/>
          <p:nvPr/>
        </p:nvSpPr>
        <p:spPr>
          <a:xfrm>
            <a:off x="625" y="1218544"/>
            <a:ext cx="10080000" cy="360"/>
          </a:xfrm>
          <a:prstGeom prst="line">
            <a:avLst/>
          </a:prstGeom>
          <a:ln w="3600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7251</Words>
  <Application>WPS Presentation</Application>
  <PresentationFormat>Произвольный</PresentationFormat>
  <Paragraphs>213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SimSun</vt:lpstr>
      <vt:lpstr>Wingdings</vt:lpstr>
      <vt:lpstr>Arial</vt:lpstr>
      <vt:lpstr>Symbol</vt:lpstr>
      <vt:lpstr>DejaVu Sans</vt:lpstr>
      <vt:lpstr>Calibri</vt:lpstr>
      <vt:lpstr>Microsoft YaHei</vt:lpstr>
      <vt:lpstr>Arial Unicode MS</vt:lpstr>
      <vt:lpstr>TimesNewRomanPSMT</vt:lpstr>
      <vt:lpstr>Times New Roman</vt:lpstr>
      <vt:lpstr>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semmy</cp:lastModifiedBy>
  <cp:revision>156</cp:revision>
  <dcterms:created xsi:type="dcterms:W3CDTF">2020-07-05T18:47:00Z</dcterms:created>
  <dcterms:modified xsi:type="dcterms:W3CDTF">2022-06-14T13:35:51Z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4F1622920BEB4C5496E971A8D53B47ED</vt:lpwstr>
  </property>
  <property fmtid="{D5CDD505-2E9C-101B-9397-08002B2CF9AE}" pid="3" name="KSOProductBuildVer">
    <vt:lpwstr>1033-11.2.0.10451</vt:lpwstr>
  </property>
</Properties>
</file>