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74" r:id="rId10"/>
    <p:sldId id="293" r:id="rId11"/>
    <p:sldId id="273" r:id="rId12"/>
    <p:sldId id="282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F1E58-C34B-45C9-BB33-5372020F166E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CC3A7-0470-4A97-8882-31EC783FC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8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CC3A7-0470-4A97-8882-31EC783FC77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6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A8C1-AF1B-414E-BDD6-FBACEBFF7178}" type="datetime1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Команды 5/100: глобальная конкурентоспособность российских университетов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69511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er68.ru/?nimg=6781.800x800&amp;img_big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48" y="332656"/>
            <a:ext cx="1738324" cy="110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 flipH="1">
            <a:off x="477888" y="5638800"/>
            <a:ext cx="8208912" cy="0"/>
          </a:xfrm>
          <a:prstGeom prst="line">
            <a:avLst/>
          </a:prstGeom>
          <a:ln w="19050">
            <a:solidFill>
              <a:srgbClr val="025B3A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2195736" y="1700808"/>
            <a:ext cx="4968553" cy="0"/>
          </a:xfrm>
          <a:prstGeom prst="line">
            <a:avLst/>
          </a:prstGeom>
          <a:ln w="9525">
            <a:solidFill>
              <a:srgbClr val="025B3A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46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2593-BD1D-4149-9EE8-4F1095DD1F10}" type="datetime1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Команды 5/100: глобальная конкурентоспособность российских университетов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2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85FF-E41A-4D8C-91E3-9CC78EC99600}" type="datetime1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Команды 5/100: глобальная конкурентоспособность российских университетов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5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226C-F36C-40F3-8E5E-5510807517A4}" type="datetime1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Команды 5/100: глобальная конкурентоспособность российских университетов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78049" cy="66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5976"/>
            <a:ext cx="438744" cy="380598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 flipH="1">
            <a:off x="467544" y="6237312"/>
            <a:ext cx="8208912" cy="0"/>
          </a:xfrm>
          <a:prstGeom prst="line">
            <a:avLst/>
          </a:prstGeom>
          <a:ln w="19050">
            <a:solidFill>
              <a:srgbClr val="025B3A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H="1">
            <a:off x="906288" y="1506555"/>
            <a:ext cx="7344815" cy="0"/>
          </a:xfrm>
          <a:prstGeom prst="line">
            <a:avLst/>
          </a:prstGeom>
          <a:ln w="9525">
            <a:solidFill>
              <a:srgbClr val="025B3A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19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701E-0ADD-41DA-9A2E-668337A87DAE}" type="datetime1">
              <a:rPr lang="ru-RU" smtClean="0"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Команды 5/100: глобальная конкурентоспособность российских университетов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40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A953-DD4C-426D-A51D-B35CCB2F044E}" type="datetime1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Команды 5/100: глобальная конкурентоспособность российских университетов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6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DF43-32B0-4DD8-8AE6-1FC3BE6C9E16}" type="datetime1">
              <a:rPr lang="ru-RU" smtClean="0"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Команды 5/100: глобальная конкурентоспособность российских университетов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7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E1A7-00ED-47AA-8D6B-9D2DE4D2F2E5}" type="datetime1">
              <a:rPr lang="ru-RU" smtClean="0"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Команды 5/100: глобальная конкурентоспособность российских университетов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3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101C-49C2-45E5-9355-6DFFD4AA5925}" type="datetime1">
              <a:rPr lang="ru-RU" smtClean="0"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Команды 5/100: глобальная конкурентоспособность российских университетов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7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5020-C105-4BDC-88AC-2BCBBD79BCD4}" type="datetime1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Команды 5/100: глобальная конкурентоспособность российских университетов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5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66D5-326E-414D-B308-167A5A239B55}" type="datetime1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Команды 5/100: глобальная конкурентоспособность российских университетов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4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EBBD5-AB10-4AB1-9976-5DA1BAA13E95}" type="datetime1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63688" y="6356350"/>
            <a:ext cx="5976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Команды 5/100: глобальная конкурентоспособность российских университетов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CF827-CB31-45C5-834E-3A4F1B83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61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Команды 5/100: глобальная конкурентоспособность российских университетов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848872" cy="2567136"/>
          </a:xfrm>
        </p:spPr>
        <p:txBody>
          <a:bodyPr>
            <a:normAutofit fontScale="92500"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Образовательная программа для управленческих команд 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вузов программы 5/100</a:t>
            </a:r>
          </a:p>
          <a:p>
            <a:endParaRPr lang="ru-RU" sz="2000" dirty="0"/>
          </a:p>
          <a:p>
            <a:r>
              <a:rPr lang="ru-RU" sz="2000" dirty="0" smtClean="0">
                <a:solidFill>
                  <a:schemeClr val="tx1"/>
                </a:solidFill>
              </a:rPr>
              <a:t>Головин Н.М., </a:t>
            </a:r>
            <a:r>
              <a:rPr lang="ru-RU" sz="2000" b="1" dirty="0" smtClean="0">
                <a:solidFill>
                  <a:schemeClr val="tx1"/>
                </a:solidFill>
              </a:rPr>
              <a:t>Ицыксон </a:t>
            </a:r>
            <a:r>
              <a:rPr lang="ru-RU" sz="2000" b="1" dirty="0">
                <a:solidFill>
                  <a:schemeClr val="tx1"/>
                </a:solidFill>
              </a:rPr>
              <a:t>В</a:t>
            </a:r>
            <a:r>
              <a:rPr lang="ru-RU" sz="2000" b="1" dirty="0" smtClean="0">
                <a:solidFill>
                  <a:schemeClr val="tx1"/>
                </a:solidFill>
              </a:rPr>
              <a:t>.М., </a:t>
            </a:r>
            <a:r>
              <a:rPr lang="ru-RU" sz="2000" dirty="0" smtClean="0">
                <a:solidFill>
                  <a:schemeClr val="tx1"/>
                </a:solidFill>
              </a:rPr>
              <a:t>Леонова О.В., </a:t>
            </a:r>
            <a:r>
              <a:rPr lang="ru-RU" sz="2000" b="1" dirty="0" err="1" smtClean="0">
                <a:solidFill>
                  <a:schemeClr val="tx1"/>
                </a:solidFill>
              </a:rPr>
              <a:t>Салкуцан</a:t>
            </a:r>
            <a:r>
              <a:rPr lang="ru-RU" sz="2000" b="1" dirty="0" smtClean="0">
                <a:solidFill>
                  <a:schemeClr val="tx1"/>
                </a:solidFill>
              </a:rPr>
              <a:t> С.В.</a:t>
            </a:r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ru-RU" sz="2000" b="1" dirty="0" err="1" smtClean="0">
                <a:solidFill>
                  <a:schemeClr val="tx1"/>
                </a:solidFill>
              </a:rPr>
              <a:t>Сколково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</a:rPr>
              <a:t>02-06.12.2013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Лучшие практики университетов </a:t>
            </a:r>
            <a:r>
              <a:rPr lang="en-US" dirty="0" smtClean="0"/>
              <a:t>TOP-15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Команды 5/100: глобальная конкурентоспособность российских университетов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9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Лучшие практики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университетов </a:t>
            </a:r>
            <a:r>
              <a:rPr lang="en-US" dirty="0" smtClean="0"/>
              <a:t>TOP</a:t>
            </a:r>
            <a:r>
              <a:rPr lang="ru-RU" dirty="0" smtClean="0"/>
              <a:t>-15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400" b="1" dirty="0" smtClean="0"/>
              <a:t>Стимулирующие </a:t>
            </a:r>
            <a:r>
              <a:rPr lang="ru-RU" sz="2400" b="1" dirty="0"/>
              <a:t>выплаты за </a:t>
            </a:r>
            <a:r>
              <a:rPr lang="ru-RU" sz="2400" b="1" dirty="0" smtClean="0"/>
              <a:t>публикации</a:t>
            </a:r>
          </a:p>
          <a:p>
            <a:pPr lvl="1"/>
            <a:r>
              <a:rPr lang="ru-RU" sz="2000" dirty="0" smtClean="0"/>
              <a:t>КФУ. </a:t>
            </a:r>
            <a:r>
              <a:rPr lang="en-US" sz="2000" dirty="0" smtClean="0"/>
              <a:t>100 </a:t>
            </a:r>
            <a:r>
              <a:rPr lang="ru-RU" sz="2000" dirty="0" err="1" smtClean="0"/>
              <a:t>т.р</a:t>
            </a:r>
            <a:r>
              <a:rPr lang="ru-RU" sz="2000" dirty="0" smtClean="0"/>
              <a:t>.</a:t>
            </a:r>
          </a:p>
          <a:p>
            <a:pPr lvl="1"/>
            <a:r>
              <a:rPr lang="ru-RU" sz="2000" dirty="0" smtClean="0"/>
              <a:t>ННГУ. В процессе развития. Планируют 40-50 </a:t>
            </a:r>
            <a:r>
              <a:rPr lang="ru-RU" sz="2000" dirty="0" err="1" smtClean="0"/>
              <a:t>т.р</a:t>
            </a:r>
            <a:r>
              <a:rPr lang="ru-RU" sz="2000" dirty="0" smtClean="0"/>
              <a:t>. за статью с повышающими коэффициентами до 300-400 </a:t>
            </a:r>
            <a:r>
              <a:rPr lang="ru-RU" sz="2000" dirty="0" err="1" smtClean="0"/>
              <a:t>т.р</a:t>
            </a:r>
            <a:r>
              <a:rPr lang="ru-RU" sz="2000" dirty="0" smtClean="0"/>
              <a:t>.</a:t>
            </a:r>
          </a:p>
          <a:p>
            <a:pPr lvl="1"/>
            <a:r>
              <a:rPr lang="ru-RU" sz="2000" dirty="0" smtClean="0"/>
              <a:t>ТПУ. Базовая 50. Повышается до 300-400 за ИФ</a:t>
            </a:r>
          </a:p>
          <a:p>
            <a:pPr lvl="1"/>
            <a:r>
              <a:rPr lang="ru-RU" sz="2000" dirty="0" smtClean="0"/>
              <a:t>ВШЭ. От 60 до 90 в месяц на 2 года</a:t>
            </a:r>
          </a:p>
          <a:p>
            <a:pPr lvl="1"/>
            <a:r>
              <a:rPr lang="ru-RU" sz="2000" dirty="0" smtClean="0"/>
              <a:t>ТГУ. Гуманитарии. Раздумывают над 50</a:t>
            </a:r>
          </a:p>
          <a:p>
            <a:pPr lvl="1"/>
            <a:r>
              <a:rPr lang="ru-RU" sz="2000" dirty="0" smtClean="0"/>
              <a:t>УРФУ. 160 </a:t>
            </a:r>
            <a:r>
              <a:rPr lang="ru-RU" sz="2000" dirty="0" err="1" smtClean="0"/>
              <a:t>т.р</a:t>
            </a:r>
            <a:r>
              <a:rPr lang="ru-RU" sz="2000" dirty="0" smtClean="0"/>
              <a:t>. (40 </a:t>
            </a:r>
            <a:r>
              <a:rPr lang="ru-RU" sz="2000" dirty="0" err="1" smtClean="0"/>
              <a:t>т.р</a:t>
            </a:r>
            <a:r>
              <a:rPr lang="ru-RU" sz="2000" dirty="0" smtClean="0"/>
              <a:t>. в квартал в течение года)</a:t>
            </a:r>
            <a:endParaRPr lang="ru-RU" sz="2000" dirty="0"/>
          </a:p>
          <a:p>
            <a:r>
              <a:rPr lang="ru-RU" sz="2400" b="1" dirty="0" smtClean="0"/>
              <a:t>Поддержка поездок на конференции</a:t>
            </a:r>
          </a:p>
          <a:p>
            <a:pPr lvl="1"/>
            <a:r>
              <a:rPr lang="ru-RU" sz="2000" dirty="0" smtClean="0"/>
              <a:t>Вузы имеют программы поддержки поездок на конференции. Финансируются молодые и состоявшиеся ученые </a:t>
            </a:r>
          </a:p>
          <a:p>
            <a:r>
              <a:rPr lang="ru-RU" sz="2400" b="1" dirty="0" smtClean="0"/>
              <a:t>Предварительные </a:t>
            </a:r>
            <a:r>
              <a:rPr lang="ru-RU" sz="2400" b="1" dirty="0"/>
              <a:t>контракты с ведущими учеными</a:t>
            </a:r>
          </a:p>
          <a:p>
            <a:pPr lvl="1"/>
            <a:r>
              <a:rPr lang="ru-RU" sz="2000" dirty="0"/>
              <a:t>Некоторые вузы уже заключили предварительные контракты с ведущими учеными. Есть вузы, в которых </a:t>
            </a:r>
            <a:r>
              <a:rPr lang="ru-RU" sz="2000" dirty="0" smtClean="0"/>
              <a:t>будут приглашенные </a:t>
            </a:r>
            <a:r>
              <a:rPr lang="ru-RU" sz="2000" dirty="0"/>
              <a:t>Нобелевские лауреаты</a:t>
            </a:r>
          </a:p>
          <a:p>
            <a:r>
              <a:rPr lang="ru-RU" sz="2400" b="1" dirty="0" smtClean="0"/>
              <a:t>Предварительные </a:t>
            </a:r>
            <a:r>
              <a:rPr lang="ru-RU" sz="2400" b="1" dirty="0"/>
              <a:t>контракты на центры с высокотехнологичными компаниями</a:t>
            </a:r>
          </a:p>
          <a:p>
            <a:pPr lvl="1"/>
            <a:r>
              <a:rPr lang="ru-RU" sz="2000" dirty="0"/>
              <a:t>Некоторые </a:t>
            </a:r>
            <a:r>
              <a:rPr lang="ru-RU" sz="2000" dirty="0" smtClean="0"/>
              <a:t>университеты имеют </a:t>
            </a:r>
            <a:r>
              <a:rPr lang="ru-RU" sz="2000" dirty="0"/>
              <a:t>предварительные договоренности с ведущими компаниями о создании научно-образовательных </a:t>
            </a:r>
            <a:r>
              <a:rPr lang="ru-RU" sz="2000" dirty="0" smtClean="0"/>
              <a:t>центров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Команды 5/100: глобальная конкурентоспособность российских университетов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Лучшие практики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университетов </a:t>
            </a:r>
            <a:r>
              <a:rPr lang="en-US" dirty="0"/>
              <a:t>TOP</a:t>
            </a:r>
            <a:r>
              <a:rPr lang="ru-RU" dirty="0"/>
              <a:t>-15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Интеграция с РАН</a:t>
            </a:r>
          </a:p>
          <a:p>
            <a:pPr lvl="1"/>
            <a:r>
              <a:rPr lang="ru-RU" sz="1600" dirty="0" smtClean="0"/>
              <a:t>Вузы </a:t>
            </a:r>
            <a:r>
              <a:rPr lang="ru-RU" sz="1600" dirty="0"/>
              <a:t>ведут активные переговоры с институтами РАН. Многие уже имеют списки ученых РАН для организации </a:t>
            </a:r>
            <a:r>
              <a:rPr lang="ru-RU" sz="1600" dirty="0" smtClean="0"/>
              <a:t>лабораторий. </a:t>
            </a:r>
            <a:endParaRPr lang="ru-RU" sz="1600" dirty="0"/>
          </a:p>
          <a:p>
            <a:r>
              <a:rPr lang="ru-RU" sz="2000" b="1" dirty="0" smtClean="0"/>
              <a:t>Маркетинг</a:t>
            </a:r>
          </a:p>
          <a:p>
            <a:pPr lvl="1"/>
            <a:r>
              <a:rPr lang="ru-RU" sz="1600" dirty="0" smtClean="0"/>
              <a:t>ННГУ создали </a:t>
            </a:r>
            <a:r>
              <a:rPr lang="ru-RU" sz="1600" dirty="0"/>
              <a:t>видеостудию на которой снимают рекламные ролики на 20 языках</a:t>
            </a:r>
            <a:r>
              <a:rPr lang="ru-RU" sz="1600" dirty="0" smtClean="0"/>
              <a:t>.</a:t>
            </a:r>
          </a:p>
          <a:p>
            <a:pPr lvl="1"/>
            <a:r>
              <a:rPr lang="ru-RU" sz="1600" dirty="0" smtClean="0"/>
              <a:t>ИТМО создали </a:t>
            </a:r>
            <a:r>
              <a:rPr lang="ru-RU" sz="1600" dirty="0"/>
              <a:t>службу PR и маркетинга (7 дней назад наняли руководителя, она уже приехала </a:t>
            </a:r>
            <a:r>
              <a:rPr lang="ru-RU" sz="1600" dirty="0" smtClean="0"/>
              <a:t>в </a:t>
            </a:r>
            <a:r>
              <a:rPr lang="ru-RU" sz="1600" dirty="0" err="1" smtClean="0"/>
              <a:t>Сколково</a:t>
            </a:r>
            <a:r>
              <a:rPr lang="ru-RU" sz="1600" dirty="0" smtClean="0"/>
              <a:t>), </a:t>
            </a:r>
            <a:r>
              <a:rPr lang="ru-RU" sz="1600" dirty="0"/>
              <a:t>создают службу </a:t>
            </a:r>
            <a:r>
              <a:rPr lang="ru-RU" sz="1600" dirty="0" smtClean="0"/>
              <a:t>HR</a:t>
            </a:r>
          </a:p>
          <a:p>
            <a:pPr lvl="1"/>
            <a:r>
              <a:rPr lang="ru-RU" sz="1600" dirty="0"/>
              <a:t>Многие университеты имеют </a:t>
            </a:r>
            <a:r>
              <a:rPr lang="ru-RU" sz="1600" dirty="0" err="1" smtClean="0"/>
              <a:t>брендбуки</a:t>
            </a:r>
            <a:r>
              <a:rPr lang="ru-RU" sz="1600" dirty="0" smtClean="0"/>
              <a:t> и </a:t>
            </a:r>
            <a:r>
              <a:rPr lang="ru-RU" sz="1600" dirty="0" err="1" smtClean="0"/>
              <a:t>гайдлайны</a:t>
            </a:r>
            <a:endParaRPr lang="ru-RU" sz="1600" dirty="0"/>
          </a:p>
          <a:p>
            <a:r>
              <a:rPr lang="ru-RU" sz="2000" b="1" dirty="0" smtClean="0"/>
              <a:t>Участие в международных выставках</a:t>
            </a:r>
          </a:p>
          <a:p>
            <a:pPr lvl="1"/>
            <a:r>
              <a:rPr lang="ru-RU" sz="1600" dirty="0" smtClean="0"/>
              <a:t>Университеты </a:t>
            </a:r>
            <a:r>
              <a:rPr lang="ru-RU" sz="1600" dirty="0"/>
              <a:t>активно рекламируют себя на международных </a:t>
            </a:r>
            <a:r>
              <a:rPr lang="ru-RU" sz="1600" dirty="0" smtClean="0"/>
              <a:t>образовательных выставках. Например</a:t>
            </a:r>
            <a:r>
              <a:rPr lang="ru-RU" sz="1600" dirty="0"/>
              <a:t>,  </a:t>
            </a:r>
            <a:r>
              <a:rPr lang="ru-RU" sz="1600" dirty="0" smtClean="0"/>
              <a:t>МИСИС - Ганновер. В следующем году они запланировали участие в 8-ми выставках</a:t>
            </a:r>
            <a:endParaRPr lang="ru-RU" sz="1600" dirty="0"/>
          </a:p>
          <a:p>
            <a:r>
              <a:rPr lang="ru-RU" sz="2000" b="1" dirty="0" smtClean="0"/>
              <a:t>Подготовка </a:t>
            </a:r>
            <a:r>
              <a:rPr lang="ru-RU" sz="2000" b="1" dirty="0"/>
              <a:t>кадрового </a:t>
            </a:r>
            <a:r>
              <a:rPr lang="ru-RU" sz="2000" b="1" dirty="0" smtClean="0"/>
              <a:t>резерва</a:t>
            </a:r>
          </a:p>
          <a:p>
            <a:pPr lvl="1"/>
            <a:r>
              <a:rPr lang="ru-RU" sz="1600" dirty="0" smtClean="0"/>
              <a:t>Активная </a:t>
            </a:r>
            <a:r>
              <a:rPr lang="ru-RU" sz="1600" dirty="0"/>
              <a:t>подготовка кадрового резерва. ВШЭ заявляет о списке из 350 </a:t>
            </a:r>
            <a:r>
              <a:rPr lang="ru-RU" sz="1600" dirty="0" smtClean="0"/>
              <a:t>человек. Резерв отбирается, выращивается и материально поддерживается. В ВШЭ по 35 </a:t>
            </a:r>
            <a:r>
              <a:rPr lang="ru-RU" sz="1600" dirty="0" err="1" smtClean="0"/>
              <a:t>т.р</a:t>
            </a:r>
            <a:r>
              <a:rPr lang="ru-RU" sz="1600" dirty="0" smtClean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Команды 5/100: глобальная конкурентоспособность российских университетов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5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Лучшие практики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университетов </a:t>
            </a:r>
            <a:r>
              <a:rPr lang="en-US" dirty="0"/>
              <a:t>TOP</a:t>
            </a:r>
            <a:r>
              <a:rPr lang="ru-RU" dirty="0"/>
              <a:t>-15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800" b="1" dirty="0"/>
              <a:t>Массовые онлайн курсы (MOOC)</a:t>
            </a:r>
          </a:p>
          <a:p>
            <a:pPr lvl="1"/>
            <a:r>
              <a:rPr lang="ru-RU" sz="3300" dirty="0"/>
              <a:t>Вузы заключают договоры на подготовку MOOC со специализированными организациями. Уровень планируемых курсов - очень высок (не банальные </a:t>
            </a:r>
            <a:r>
              <a:rPr lang="ru-RU" sz="3300" dirty="0" err="1"/>
              <a:t>видеолекции</a:t>
            </a:r>
            <a:r>
              <a:rPr lang="ru-RU" sz="3300" dirty="0"/>
              <a:t>)</a:t>
            </a:r>
            <a:r>
              <a:rPr lang="ru-RU" sz="3300" b="1" dirty="0"/>
              <a:t>.</a:t>
            </a:r>
          </a:p>
          <a:p>
            <a:r>
              <a:rPr lang="ru-RU" sz="3800" b="1" dirty="0"/>
              <a:t>Устроенные конкурсы</a:t>
            </a:r>
          </a:p>
          <a:p>
            <a:pPr lvl="1"/>
            <a:r>
              <a:rPr lang="ru-RU" sz="3300" dirty="0"/>
              <a:t>Есть вузы, в которых все конкурсные процедуры по программе 5-100 уже проведены осенью. Исполнители всех мероприятий известны. </a:t>
            </a:r>
          </a:p>
          <a:p>
            <a:r>
              <a:rPr lang="ru-RU" sz="3800" b="1" dirty="0" smtClean="0"/>
              <a:t>Стимулирование деятельности</a:t>
            </a:r>
          </a:p>
          <a:p>
            <a:r>
              <a:rPr lang="ru-RU" sz="3800" b="1" dirty="0" smtClean="0"/>
              <a:t>Управлением </a:t>
            </a:r>
            <a:r>
              <a:rPr lang="ru-RU" sz="3800" b="1" dirty="0" smtClean="0"/>
              <a:t>вузом</a:t>
            </a:r>
          </a:p>
          <a:p>
            <a:pPr lvl="1"/>
            <a:r>
              <a:rPr lang="ru-RU" sz="3300" dirty="0" smtClean="0"/>
              <a:t>МИСИС </a:t>
            </a:r>
            <a:r>
              <a:rPr lang="ru-RU" sz="3300" dirty="0"/>
              <a:t>д</a:t>
            </a:r>
            <a:r>
              <a:rPr lang="ru-RU" sz="3300" dirty="0" smtClean="0"/>
              <a:t>ве </a:t>
            </a:r>
            <a:r>
              <a:rPr lang="ru-RU" sz="3300" dirty="0"/>
              <a:t>недели назад </a:t>
            </a:r>
            <a:r>
              <a:rPr lang="ru-RU" sz="3300" dirty="0" smtClean="0"/>
              <a:t>пригласили </a:t>
            </a:r>
            <a:r>
              <a:rPr lang="ru-RU" sz="3300" dirty="0"/>
              <a:t>из бизнеса директора проектного офиса</a:t>
            </a:r>
            <a:r>
              <a:rPr lang="ru-RU" sz="3300" dirty="0" smtClean="0"/>
              <a:t>.</a:t>
            </a:r>
          </a:p>
          <a:p>
            <a:pPr lvl="1"/>
            <a:r>
              <a:rPr lang="ru-RU" sz="3300" dirty="0" smtClean="0"/>
              <a:t>В ННГУ проректор - иностранец</a:t>
            </a:r>
            <a:endParaRPr lang="ru-RU" sz="3300" dirty="0"/>
          </a:p>
          <a:p>
            <a:r>
              <a:rPr lang="ru-RU" sz="3800" b="1" dirty="0" smtClean="0"/>
              <a:t>Автоматизированные </a:t>
            </a:r>
            <a:r>
              <a:rPr lang="ru-RU" sz="3800" b="1" dirty="0"/>
              <a:t>системы управления</a:t>
            </a:r>
          </a:p>
          <a:p>
            <a:pPr lvl="1"/>
            <a:r>
              <a:rPr lang="ru-RU" sz="3400" dirty="0"/>
              <a:t>Есть вузы, в которых уже введены в действие комплексные системы автоматизации и мониторинга деятельности вузы, причем автоматизированы очень многие области деятельности: учебная, научная, закупочная и т.п. Доступ ко всей информации имеется через личный кабинет на портале вуза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Команды 5/100: глобальная конкурентоспособность российских университетов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7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Образовательные программы для </a:t>
            </a:r>
            <a:br>
              <a:rPr lang="ru-RU" sz="3200" dirty="0" smtClean="0"/>
            </a:br>
            <a:r>
              <a:rPr lang="ru-RU" sz="3200" dirty="0" smtClean="0"/>
              <a:t>вузов - участников проекта 5/100</a:t>
            </a:r>
            <a:endParaRPr lang="ru-RU" sz="3200" dirty="0"/>
          </a:p>
        </p:txBody>
      </p:sp>
      <p:graphicFrame>
        <p:nvGraphicFramePr>
          <p:cNvPr id="28" name="Объект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463953"/>
              </p:ext>
            </p:extLst>
          </p:nvPr>
        </p:nvGraphicFramePr>
        <p:xfrm>
          <a:off x="457200" y="1600200"/>
          <a:ext cx="8363272" cy="406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640"/>
                <a:gridCol w="2092417"/>
                <a:gridCol w="1505397"/>
                <a:gridCol w="2090818"/>
              </a:tblGrid>
              <a:tr h="886815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r>
                        <a:rPr lang="ru-RU" baseline="0" dirty="0" smtClean="0"/>
                        <a:t>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модулей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человек</a:t>
                      </a:r>
                    </a:p>
                    <a:p>
                      <a:r>
                        <a:rPr lang="ru-RU" dirty="0" smtClean="0"/>
                        <a:t>от вуза</a:t>
                      </a:r>
                      <a:endParaRPr lang="ru-RU" dirty="0"/>
                    </a:p>
                  </a:txBody>
                  <a:tcPr/>
                </a:tc>
              </a:tr>
              <a:tr h="88681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для ректоров </a:t>
                      </a:r>
                    </a:p>
                    <a:p>
                      <a:r>
                        <a:rPr lang="ru-RU" sz="2000" dirty="0" smtClean="0"/>
                        <a:t>(или заместителей)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декабрь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2013 – февраль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88681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для управленческих команд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декабрь’2013 – март’2014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</a:tr>
              <a:tr h="513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HR-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команд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май’2014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</a:tr>
              <a:tr h="88681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для команд финансистов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май’2014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Команды 5/100: глобальная конкурентоспособность российских университетов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4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схема программы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Команды 5/100: глобальная конкурентоспособность российских университетов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3</a:t>
            </a:fld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4" y="1600200"/>
            <a:ext cx="6811839" cy="4565104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>
            <a:off x="2305224" y="1916832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5400000">
            <a:off x="7781453" y="2841144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02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14861 -4.44444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00052 0.1488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61 -4.44444E-6 L 0.29028 -4.44444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4884 L -0.00052 0.2958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Глобальная конкурентоспособность российских университетов (ГКРУ)</a:t>
            </a:r>
            <a:endParaRPr lang="ru-RU" sz="3200" dirty="0"/>
          </a:p>
        </p:txBody>
      </p:sp>
      <p:sp>
        <p:nvSpPr>
          <p:cNvPr id="40" name="Объект 39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Модуль 1: «Модели университетов: потенциальные точки роста для повышения их международной конкурентоспособности»</a:t>
            </a:r>
          </a:p>
          <a:p>
            <a:r>
              <a:rPr lang="ru-RU" dirty="0" smtClean="0"/>
              <a:t>Формат:</a:t>
            </a:r>
            <a:endParaRPr lang="ru-RU" dirty="0"/>
          </a:p>
          <a:p>
            <a:pPr lvl="1"/>
            <a:r>
              <a:rPr lang="ru-RU" dirty="0" smtClean="0"/>
              <a:t>Аудиторная работа:</a:t>
            </a:r>
          </a:p>
          <a:p>
            <a:pPr lvl="2"/>
            <a:r>
              <a:rPr lang="ru-RU" dirty="0" smtClean="0"/>
              <a:t>выступления приглашенных экспертов </a:t>
            </a:r>
          </a:p>
          <a:p>
            <a:pPr lvl="1"/>
            <a:r>
              <a:rPr lang="ru-RU" dirty="0" smtClean="0"/>
              <a:t>Групповая проектная работа: </a:t>
            </a:r>
          </a:p>
          <a:p>
            <a:pPr lvl="2"/>
            <a:r>
              <a:rPr lang="ru-RU" dirty="0" smtClean="0"/>
              <a:t>анализ текущей ситуаций в российских университетах</a:t>
            </a:r>
            <a:endParaRPr lang="ru-RU" dirty="0"/>
          </a:p>
          <a:p>
            <a:pPr lvl="2"/>
            <a:r>
              <a:rPr lang="ru-RU" dirty="0" smtClean="0"/>
              <a:t>формирование модели ГКРУ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Команды 5/100: глобальная конкурентоспособность российских университетов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9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Экспертные выступления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sz="2400" b="1" dirty="0" smtClean="0"/>
              <a:t>Андрей Шаронов</a:t>
            </a:r>
          </a:p>
          <a:p>
            <a:pPr lvl="0"/>
            <a:r>
              <a:rPr lang="ru-RU" sz="2400" b="1" dirty="0" smtClean="0"/>
              <a:t>Александр </a:t>
            </a:r>
            <a:r>
              <a:rPr lang="ru-RU" sz="2400" b="1" dirty="0" err="1" smtClean="0"/>
              <a:t>Повалко</a:t>
            </a:r>
            <a:endParaRPr lang="ru-RU" sz="2400" b="1" dirty="0" smtClean="0"/>
          </a:p>
          <a:p>
            <a:pPr lvl="0"/>
            <a:r>
              <a:rPr lang="ru-RU" sz="2400" b="1" dirty="0" smtClean="0"/>
              <a:t>Михаил Антонов</a:t>
            </a:r>
          </a:p>
          <a:p>
            <a:pPr lvl="0"/>
            <a:r>
              <a:rPr lang="ru-RU" sz="2400" b="1" dirty="0" smtClean="0"/>
              <a:t>Павел Лукша.</a:t>
            </a:r>
            <a:r>
              <a:rPr lang="ru-RU" sz="2400" dirty="0" smtClean="0"/>
              <a:t> </a:t>
            </a:r>
            <a:r>
              <a:rPr lang="ru-RU" sz="2400" dirty="0"/>
              <a:t>Форсайт-сессия</a:t>
            </a:r>
          </a:p>
          <a:p>
            <a:pPr lvl="0"/>
            <a:r>
              <a:rPr lang="ru-RU" sz="2400" b="1" dirty="0"/>
              <a:t>Александр Дмитриев.</a:t>
            </a:r>
            <a:r>
              <a:rPr lang="ru-RU" sz="2400" dirty="0"/>
              <a:t> </a:t>
            </a:r>
            <a:r>
              <a:rPr lang="ru-RU" sz="2400" dirty="0" smtClean="0"/>
              <a:t>Российская университетская система и мировая наука (традиции и ресурсы)</a:t>
            </a:r>
            <a:endParaRPr lang="ru-RU" sz="2400" dirty="0"/>
          </a:p>
          <a:p>
            <a:r>
              <a:rPr lang="ru-RU" sz="2400" b="1" dirty="0"/>
              <a:t>Эрнст </a:t>
            </a:r>
            <a:r>
              <a:rPr lang="ru-RU" sz="2400" b="1" dirty="0" err="1"/>
              <a:t>Хартман</a:t>
            </a:r>
            <a:r>
              <a:rPr lang="ru-RU" sz="2400" b="1" dirty="0"/>
              <a:t>.</a:t>
            </a:r>
            <a:r>
              <a:rPr lang="ru-RU" sz="2400" dirty="0"/>
              <a:t> </a:t>
            </a:r>
            <a:r>
              <a:rPr lang="ru-RU" sz="2400" dirty="0" smtClean="0"/>
              <a:t>Роль </a:t>
            </a:r>
            <a:r>
              <a:rPr lang="ru-RU" sz="2400" dirty="0"/>
              <a:t>университета в инновационной системе Германии: структура, политика, </a:t>
            </a:r>
            <a:r>
              <a:rPr lang="ru-RU" sz="2400" dirty="0" smtClean="0"/>
              <a:t>национальный проект </a:t>
            </a:r>
            <a:r>
              <a:rPr lang="ru-RU" sz="2400" dirty="0"/>
              <a:t>будущего "Индустрия 4.0"	</a:t>
            </a:r>
          </a:p>
          <a:p>
            <a:pPr lvl="0"/>
            <a:r>
              <a:rPr lang="ru-RU" sz="2400" b="1" dirty="0" smtClean="0"/>
              <a:t>Михаил Соколов.</a:t>
            </a:r>
            <a:r>
              <a:rPr lang="ru-RU" sz="2400" dirty="0" smtClean="0"/>
              <a:t> Иерархии университетов: модели стратификации в высшем образовании</a:t>
            </a:r>
          </a:p>
          <a:p>
            <a:pPr lvl="0"/>
            <a:r>
              <a:rPr lang="ru-RU" sz="2400" b="1" dirty="0" smtClean="0"/>
              <a:t>Денис </a:t>
            </a:r>
            <a:r>
              <a:rPr lang="ru-RU" sz="2400" b="1" dirty="0" err="1"/>
              <a:t>Конончук</a:t>
            </a:r>
            <a:r>
              <a:rPr lang="ru-RU" sz="2400" b="1" dirty="0"/>
              <a:t>.</a:t>
            </a:r>
            <a:r>
              <a:rPr lang="ru-RU" sz="2400" dirty="0"/>
              <a:t> Эпоха «</a:t>
            </a:r>
            <a:r>
              <a:rPr lang="ru-RU" sz="2400" dirty="0" err="1" smtClean="0"/>
              <a:t>гринфилда</a:t>
            </a:r>
            <a:r>
              <a:rPr lang="ru-RU" sz="2400" dirty="0" smtClean="0"/>
              <a:t>» </a:t>
            </a:r>
            <a:r>
              <a:rPr lang="ru-RU" sz="2400" dirty="0"/>
              <a:t>в </a:t>
            </a:r>
            <a:r>
              <a:rPr lang="ru-RU" sz="2400" dirty="0" smtClean="0"/>
              <a:t>образовании</a:t>
            </a:r>
            <a:endParaRPr lang="ru-RU" sz="2400" dirty="0"/>
          </a:p>
          <a:p>
            <a:pPr lvl="0"/>
            <a:r>
              <a:rPr lang="ru-RU" sz="2400" b="1" dirty="0"/>
              <a:t>Владимир Пирожков.</a:t>
            </a:r>
            <a:r>
              <a:rPr lang="ru-RU" sz="2400" dirty="0"/>
              <a:t> Прогресс и инновации</a:t>
            </a:r>
          </a:p>
          <a:p>
            <a:pPr lvl="0"/>
            <a:r>
              <a:rPr lang="ru-RU" sz="2400" b="1" dirty="0"/>
              <a:t>Уильям Уилсон.</a:t>
            </a:r>
            <a:r>
              <a:rPr lang="ru-RU" sz="2400" dirty="0"/>
              <a:t> Развивающиеся рынки и университеты</a:t>
            </a:r>
          </a:p>
          <a:p>
            <a:pPr lvl="0"/>
            <a:r>
              <a:rPr lang="ru-RU" sz="2400" b="1" dirty="0"/>
              <a:t>Владимир Никитин.</a:t>
            </a:r>
            <a:r>
              <a:rPr lang="ru-RU" sz="2400" dirty="0"/>
              <a:t> Пространство образования</a:t>
            </a:r>
          </a:p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Команды 5/100: глобальная конкурентоспособность российских университетов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2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Групповая проектная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1-й </a:t>
            </a:r>
            <a:r>
              <a:rPr lang="ru-RU" sz="2000" b="1" dirty="0"/>
              <a:t>день. </a:t>
            </a:r>
            <a:r>
              <a:rPr lang="ru-RU" sz="2000" b="1" dirty="0" smtClean="0"/>
              <a:t>Форсайт-сессия</a:t>
            </a:r>
          </a:p>
          <a:p>
            <a:pPr lvl="1"/>
            <a:r>
              <a:rPr lang="ru-RU" sz="1600" dirty="0" smtClean="0"/>
              <a:t>Идентификация трендов </a:t>
            </a:r>
          </a:p>
          <a:p>
            <a:pPr lvl="1"/>
            <a:r>
              <a:rPr lang="ru-RU" sz="1600" dirty="0" smtClean="0"/>
              <a:t>Классификация трендов: обнаружения всех проблем, разрывов, плюсов</a:t>
            </a:r>
          </a:p>
          <a:p>
            <a:pPr lvl="1"/>
            <a:r>
              <a:rPr lang="ru-RU" sz="1600" dirty="0" smtClean="0"/>
              <a:t>Формирование механизмов</a:t>
            </a:r>
          </a:p>
          <a:p>
            <a:pPr marL="0" indent="0">
              <a:buNone/>
            </a:pPr>
            <a:r>
              <a:rPr lang="ru-RU" sz="2000" b="1" dirty="0" smtClean="0"/>
              <a:t>2-й - 5-й день. Разделение на 7 групп по тематическим направлениям:</a:t>
            </a:r>
          </a:p>
          <a:p>
            <a:pPr marL="742950" lvl="2" indent="-342900">
              <a:buFont typeface="+mj-lt"/>
              <a:buAutoNum type="arabicPeriod"/>
            </a:pPr>
            <a:r>
              <a:rPr lang="ru-RU" sz="1600" dirty="0" smtClean="0"/>
              <a:t>Образование</a:t>
            </a:r>
            <a:endParaRPr lang="ru-RU" sz="1600" dirty="0"/>
          </a:p>
          <a:p>
            <a:pPr marL="742950" lvl="2" indent="-342900">
              <a:buFont typeface="+mj-lt"/>
              <a:buAutoNum type="arabicPeriod"/>
            </a:pPr>
            <a:r>
              <a:rPr lang="ru-RU" sz="1600" dirty="0" smtClean="0"/>
              <a:t>Наука</a:t>
            </a:r>
            <a:endParaRPr lang="ru-RU" sz="1600" dirty="0"/>
          </a:p>
          <a:p>
            <a:pPr marL="742950" lvl="2" indent="-342900">
              <a:buFont typeface="+mj-lt"/>
              <a:buAutoNum type="arabicPeriod"/>
            </a:pPr>
            <a:r>
              <a:rPr lang="ru-RU" sz="1600" dirty="0" smtClean="0"/>
              <a:t>Управление</a:t>
            </a:r>
            <a:endParaRPr lang="ru-RU" sz="1600" dirty="0"/>
          </a:p>
          <a:p>
            <a:pPr marL="742950" lvl="2" indent="-342900">
              <a:buFont typeface="+mj-lt"/>
              <a:buAutoNum type="arabicPeriod"/>
            </a:pPr>
            <a:r>
              <a:rPr lang="ru-RU" sz="1600" dirty="0" smtClean="0"/>
              <a:t>Позиционирование</a:t>
            </a:r>
            <a:endParaRPr lang="ru-RU" sz="1600" dirty="0"/>
          </a:p>
          <a:p>
            <a:pPr marL="742950" lvl="2" indent="-342900">
              <a:buFont typeface="+mj-lt"/>
              <a:buAutoNum type="arabicPeriod"/>
            </a:pPr>
            <a:r>
              <a:rPr lang="ru-RU" sz="1600" dirty="0" smtClean="0"/>
              <a:t>Учащиеся</a:t>
            </a:r>
            <a:endParaRPr lang="ru-RU" sz="1600" dirty="0"/>
          </a:p>
          <a:p>
            <a:pPr marL="742950" lvl="2" indent="-342900">
              <a:buFont typeface="+mj-lt"/>
              <a:buAutoNum type="arabicPeriod"/>
            </a:pPr>
            <a:r>
              <a:rPr lang="ru-RU" sz="1600" dirty="0" smtClean="0"/>
              <a:t>НПР</a:t>
            </a:r>
            <a:endParaRPr lang="ru-RU" sz="1600" dirty="0"/>
          </a:p>
          <a:p>
            <a:pPr marL="742950" lvl="2" indent="-342900">
              <a:buFont typeface="+mj-lt"/>
              <a:buAutoNum type="arabicPeriod"/>
            </a:pPr>
            <a:r>
              <a:rPr lang="ru-RU" sz="1600" dirty="0" smtClean="0"/>
              <a:t>Администраторы</a:t>
            </a:r>
            <a:endParaRPr lang="ru-RU" sz="1600" dirty="0"/>
          </a:p>
          <a:p>
            <a:pPr lvl="1"/>
            <a:endParaRPr lang="ru-RU" sz="1600" dirty="0" smtClean="0"/>
          </a:p>
          <a:p>
            <a:endParaRPr lang="ru-RU" sz="2000" b="1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Команды 5/100: глобальная конкурентоспособность российских университетов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2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Групповая проектная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Цели проектной работы:</a:t>
            </a:r>
          </a:p>
          <a:p>
            <a:pPr lvl="1"/>
            <a:r>
              <a:rPr lang="ru-RU" dirty="0" smtClean="0"/>
              <a:t>Определение </a:t>
            </a:r>
            <a:r>
              <a:rPr lang="ru-RU" dirty="0"/>
              <a:t>текущих проблем </a:t>
            </a:r>
            <a:r>
              <a:rPr lang="ru-RU" dirty="0" smtClean="0"/>
              <a:t>вузов по тематическому направлению</a:t>
            </a:r>
            <a:endParaRPr lang="ru-RU" dirty="0"/>
          </a:p>
          <a:p>
            <a:pPr lvl="1"/>
            <a:r>
              <a:rPr lang="ru-RU" dirty="0"/>
              <a:t>Формирование модели ГКРУ каждой группой</a:t>
            </a:r>
          </a:p>
          <a:p>
            <a:r>
              <a:rPr lang="ru-RU" dirty="0"/>
              <a:t>Результаты проектной работы :</a:t>
            </a:r>
          </a:p>
          <a:p>
            <a:pPr lvl="1"/>
            <a:r>
              <a:rPr lang="ru-RU" dirty="0"/>
              <a:t>Перечень проблем и </a:t>
            </a:r>
            <a:r>
              <a:rPr lang="ru-RU" dirty="0" smtClean="0"/>
              <a:t>разрывов по тематическому направлению</a:t>
            </a:r>
            <a:endParaRPr lang="ru-RU" dirty="0"/>
          </a:p>
          <a:p>
            <a:pPr lvl="1"/>
            <a:r>
              <a:rPr lang="ru-RU" dirty="0" smtClean="0"/>
              <a:t>Модель ГКРУ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Команды 5/100: глобальная конкурентоспособность российских университетов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6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Распределение по тематическим направлениям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Образование – Леонова О.В.</a:t>
            </a:r>
          </a:p>
          <a:p>
            <a:r>
              <a:rPr lang="ru-RU" dirty="0" smtClean="0"/>
              <a:t>Исследования – Ицыксон В.М.</a:t>
            </a:r>
          </a:p>
          <a:p>
            <a:r>
              <a:rPr lang="ru-RU" dirty="0" smtClean="0"/>
              <a:t>Управление – Головин Н.М.</a:t>
            </a:r>
          </a:p>
          <a:p>
            <a:r>
              <a:rPr lang="ru-RU" dirty="0" smtClean="0"/>
              <a:t>Позиционирование – </a:t>
            </a:r>
            <a:r>
              <a:rPr lang="ru-RU" dirty="0" err="1" smtClean="0"/>
              <a:t>Салкуцан</a:t>
            </a:r>
            <a:r>
              <a:rPr lang="ru-RU" dirty="0" smtClean="0"/>
              <a:t> С.В.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Команды 5/100: глобальная конкурентоспособность российских университетов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7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Эксперты:</a:t>
            </a:r>
            <a:r>
              <a:rPr lang="ru-RU" sz="2000" dirty="0" smtClean="0"/>
              <a:t> Попытки все деньги использовать на масштабирование существующей деятельности или, наоборот, все пустить на "покупку" ученых (и т.п.), которые могут обеспечить показатели, могут привести лишь к небольшому продвижению в рейтинге (максимум 50 позиций). </a:t>
            </a:r>
            <a:r>
              <a:rPr lang="ru-RU" sz="2000" b="1" dirty="0" smtClean="0">
                <a:solidFill>
                  <a:srgbClr val="FF0000"/>
                </a:solidFill>
              </a:rPr>
              <a:t>Для достижения цели необходимы существенные структурные изменения в университетах, причем немедленные.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/>
              <a:t>А. </a:t>
            </a:r>
            <a:r>
              <a:rPr lang="ru-RU" sz="2000" b="1" dirty="0" err="1" smtClean="0"/>
              <a:t>Повалко</a:t>
            </a:r>
            <a:r>
              <a:rPr lang="ru-RU" sz="2000" b="1" dirty="0" smtClean="0"/>
              <a:t>:</a:t>
            </a:r>
            <a:r>
              <a:rPr lang="ru-RU" sz="2000" dirty="0" smtClean="0"/>
              <a:t> «Не будет считаться успехом появление центров превосходства при общем низком уровне университета»</a:t>
            </a:r>
            <a:r>
              <a:rPr lang="en-US" sz="2000" dirty="0" smtClean="0"/>
              <a:t>.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Необходимы существенные изменения в университетах TOP-15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/>
              <a:t>Эксперты:</a:t>
            </a:r>
            <a:r>
              <a:rPr lang="ru-RU" sz="2000" dirty="0" smtClean="0"/>
              <a:t> Рейтинги будут изменяться, они «следят» за ситуацией и нивелируют грубые попытки обмануть. Рейтинги 2020 года будут другими! </a:t>
            </a:r>
          </a:p>
          <a:p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Команды 5/100: глобальная конкурентоспособность российских университетов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F827-CB31-45C5-834E-3A4F1B8389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804</Words>
  <Application>Microsoft Office PowerPoint</Application>
  <PresentationFormat>Экран (4:3)</PresentationFormat>
  <Paragraphs>145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Команды 5/100: глобальная конкурентоспособность российских университетов</vt:lpstr>
      <vt:lpstr>Образовательные программы для  вузов - участников проекта 5/100</vt:lpstr>
      <vt:lpstr>Общая схема программы</vt:lpstr>
      <vt:lpstr>Глобальная конкурентоспособность российских университетов (ГКРУ)</vt:lpstr>
      <vt:lpstr>Экспертные выступления</vt:lpstr>
      <vt:lpstr>Групповая проектная работа</vt:lpstr>
      <vt:lpstr>Групповая проектная работа</vt:lpstr>
      <vt:lpstr>Распределение по тематическим направлениям</vt:lpstr>
      <vt:lpstr>Заключение</vt:lpstr>
      <vt:lpstr>Лучшие практики университетов TOP-15</vt:lpstr>
      <vt:lpstr>Лучшие практики  университетов TOP-15</vt:lpstr>
      <vt:lpstr>Лучшие практики  университетов TOP-15</vt:lpstr>
      <vt:lpstr>Лучшие практики  университетов TOP-15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lenovo</cp:lastModifiedBy>
  <cp:revision>43</cp:revision>
  <dcterms:created xsi:type="dcterms:W3CDTF">2013-12-09T15:24:05Z</dcterms:created>
  <dcterms:modified xsi:type="dcterms:W3CDTF">2013-12-24T10:30:58Z</dcterms:modified>
</cp:coreProperties>
</file>