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78" r:id="rId3"/>
    <p:sldId id="289" r:id="rId4"/>
    <p:sldId id="329" r:id="rId5"/>
    <p:sldId id="311" r:id="rId6"/>
    <p:sldId id="312" r:id="rId7"/>
    <p:sldId id="310" r:id="rId8"/>
    <p:sldId id="330" r:id="rId9"/>
    <p:sldId id="305" r:id="rId10"/>
    <p:sldId id="328" r:id="rId11"/>
    <p:sldId id="331" r:id="rId12"/>
    <p:sldId id="332" r:id="rId13"/>
    <p:sldId id="333" r:id="rId14"/>
    <p:sldId id="335" r:id="rId15"/>
    <p:sldId id="308" r:id="rId16"/>
    <p:sldId id="272" r:id="rId17"/>
  </p:sldIdLst>
  <p:sldSz cx="13004800" cy="97536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charset="0"/>
        <a:ea typeface="+mn-ea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гей Салкуцан" initials="СС" lastIdx="1" clrIdx="0">
    <p:extLst>
      <p:ext uri="{19B8F6BF-5375-455C-9EA6-DF929625EA0E}">
        <p15:presenceInfo xmlns:p15="http://schemas.microsoft.com/office/powerpoint/2012/main" xmlns="" userId="4d4db0acfca153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CC9A"/>
    <a:srgbClr val="496791"/>
    <a:srgbClr val="3399FF"/>
    <a:srgbClr val="FF9933"/>
    <a:srgbClr val="9900CC"/>
    <a:srgbClr val="66F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22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B8514-38FD-1A4F-9144-B74859C4B828}" type="datetimeFigureOut">
              <a:rPr lang="ru-RU" smtClean="0"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5D34B-82B2-944A-8708-2143DF6FC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1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0000" y="1504950"/>
            <a:ext cx="5156200" cy="707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1504950"/>
            <a:ext cx="5156200" cy="707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PT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18600" y="233363"/>
            <a:ext cx="2616200" cy="8343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0000" y="233363"/>
            <a:ext cx="7696200" cy="8343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Gill Sans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3289300"/>
            <a:ext cx="10464800" cy="427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T Sans Bold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002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6CC9A"/>
          </a:solidFill>
          <a:latin typeface="+mj-lt"/>
          <a:ea typeface="+mj-ea"/>
          <a:cs typeface="+mj-cs"/>
          <a:sym typeface="PT Sans Bold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6CC9A"/>
          </a:solidFill>
          <a:latin typeface="PT Sans Bold" charset="0"/>
          <a:cs typeface="ヒラギノ角ゴ ProN W6" charset="0"/>
          <a:sym typeface="PT Sans Bold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6CC9A"/>
          </a:solidFill>
          <a:latin typeface="PT Sans Bold" charset="0"/>
          <a:cs typeface="ヒラギノ角ゴ ProN W6" charset="0"/>
          <a:sym typeface="PT Sans Bold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6CC9A"/>
          </a:solidFill>
          <a:latin typeface="PT Sans Bold" charset="0"/>
          <a:cs typeface="ヒラギノ角ゴ ProN W6" charset="0"/>
          <a:sym typeface="PT Sans Bold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rgbClr val="66CC9A"/>
          </a:solidFill>
          <a:latin typeface="PT Sans Bold" charset="0"/>
          <a:cs typeface="ヒラギノ角ゴ ProN W6" charset="0"/>
          <a:sym typeface="PT Sans Bold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66CC9A"/>
          </a:solidFill>
          <a:latin typeface="PT Sans Bold" charset="0"/>
          <a:cs typeface="ヒラギノ角ゴ ProN W6" charset="0"/>
          <a:sym typeface="PT Sans Bold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66CC9A"/>
          </a:solidFill>
          <a:latin typeface="PT Sans Bold" charset="0"/>
          <a:cs typeface="ヒラギノ角ゴ ProN W6" charset="0"/>
          <a:sym typeface="PT Sans Bold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66CC9A"/>
          </a:solidFill>
          <a:latin typeface="PT Sans Bold" charset="0"/>
          <a:cs typeface="ヒラギノ角ゴ ProN W6" charset="0"/>
          <a:sym typeface="PT Sans Bold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66CC9A"/>
          </a:solidFill>
          <a:latin typeface="PT Sans Bold" charset="0"/>
          <a:cs typeface="ヒラギノ角ゴ ProN W6" charset="0"/>
          <a:sym typeface="PT Sans Bold" charset="0"/>
        </a:defRPr>
      </a:lvl9pPr>
    </p:titleStyle>
    <p:bodyStyle>
      <a:lvl1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cs typeface="+mn-cs"/>
          <a:sym typeface="Gill Sans" charset="0"/>
        </a:defRPr>
      </a:lvl2pPr>
      <a:lvl3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cs typeface="+mn-cs"/>
          <a:sym typeface="Gill Sans" charset="0"/>
        </a:defRPr>
      </a:lvl3pPr>
      <a:lvl4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cs typeface="+mn-cs"/>
          <a:sym typeface="Gill Sans" charset="0"/>
        </a:defRPr>
      </a:lvl4pPr>
      <a:lvl5pPr marL="39688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cs typeface="+mn-cs"/>
          <a:sym typeface="Gill Sans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cs typeface="+mn-cs"/>
          <a:sym typeface="Gill Sans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cs typeface="+mn-cs"/>
          <a:sym typeface="Gill Sans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cs typeface="+mn-cs"/>
          <a:sym typeface="Gill Sans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cs typeface="+mn-cs"/>
          <a:sym typeface="Gill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33363"/>
            <a:ext cx="10464800" cy="12715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T Sans Bold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504950"/>
            <a:ext cx="10464800" cy="707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PT Sans" pitchFamily="34" charset="-52"/>
              </a:rPr>
              <a:t>Click to edit Master text styles</a:t>
            </a:r>
          </a:p>
          <a:p>
            <a:pPr lvl="1"/>
            <a:r>
              <a:rPr lang="en-US" smtClean="0">
                <a:sym typeface="PT Sans" pitchFamily="34" charset="-52"/>
              </a:rPr>
              <a:t>Second level</a:t>
            </a:r>
          </a:p>
          <a:p>
            <a:pPr lvl="2"/>
            <a:r>
              <a:rPr lang="en-US" smtClean="0">
                <a:sym typeface="PT Sans" pitchFamily="34" charset="-52"/>
              </a:rPr>
              <a:t>Third level</a:t>
            </a:r>
          </a:p>
          <a:p>
            <a:pPr lvl="3"/>
            <a:r>
              <a:rPr lang="en-US" smtClean="0">
                <a:sym typeface="PT Sans" pitchFamily="34" charset="-52"/>
              </a:rPr>
              <a:t>Fourth level</a:t>
            </a:r>
          </a:p>
          <a:p>
            <a:pPr lvl="4"/>
            <a:r>
              <a:rPr lang="en-US" smtClean="0">
                <a:sym typeface="PT Sans" pitchFamily="34" charset="-52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05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6CC9A"/>
          </a:solidFill>
          <a:latin typeface="+mj-lt"/>
          <a:ea typeface="+mj-ea"/>
          <a:cs typeface="+mj-cs"/>
          <a:sym typeface="PT Sans Bol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6CC9A"/>
          </a:solidFill>
          <a:latin typeface="PT Sans Bold" charset="0"/>
          <a:cs typeface="ヒラギノ角ゴ ProN W6" charset="0"/>
          <a:sym typeface="PT Sans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6CC9A"/>
          </a:solidFill>
          <a:latin typeface="PT Sans Bold" charset="0"/>
          <a:cs typeface="ヒラギノ角ゴ ProN W6" charset="0"/>
          <a:sym typeface="PT Sans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6CC9A"/>
          </a:solidFill>
          <a:latin typeface="PT Sans Bold" charset="0"/>
          <a:cs typeface="ヒラギノ角ゴ ProN W6" charset="0"/>
          <a:sym typeface="PT Sans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66CC9A"/>
          </a:solidFill>
          <a:latin typeface="PT Sans Bold" charset="0"/>
          <a:cs typeface="ヒラギノ角ゴ ProN W6" charset="0"/>
          <a:sym typeface="PT Sans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66CC9A"/>
          </a:solidFill>
          <a:latin typeface="PT Sans Bold" charset="0"/>
          <a:cs typeface="ヒラギノ角ゴ ProN W6" charset="0"/>
          <a:sym typeface="PT Sans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66CC9A"/>
          </a:solidFill>
          <a:latin typeface="PT Sans Bold" charset="0"/>
          <a:cs typeface="ヒラギノ角ゴ ProN W6" charset="0"/>
          <a:sym typeface="PT Sans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66CC9A"/>
          </a:solidFill>
          <a:latin typeface="PT Sans Bold" charset="0"/>
          <a:cs typeface="ヒラギノ角ゴ ProN W6" charset="0"/>
          <a:sym typeface="PT Sans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66CC9A"/>
          </a:solidFill>
          <a:latin typeface="PT Sans Bold" charset="0"/>
          <a:cs typeface="ヒラギノ角ゴ ProN W6" charset="0"/>
          <a:sym typeface="PT Sans Bold" charset="0"/>
        </a:defRPr>
      </a:lvl9pPr>
    </p:titleStyle>
    <p:bodyStyle>
      <a:lvl1pPr marL="787400" indent="-571500" algn="l" rtl="0" eaLnBrk="0" fontAlgn="base" hangingPunct="0">
        <a:spcBef>
          <a:spcPts val="2400"/>
        </a:spcBef>
        <a:spcAft>
          <a:spcPct val="0"/>
        </a:spcAft>
        <a:buClr>
          <a:srgbClr val="9D9D9D"/>
        </a:buClr>
        <a:buSzPct val="171000"/>
        <a:buFont typeface="PT Sans" pitchFamily="34" charset="-52"/>
        <a:buChar char="•"/>
        <a:defRPr sz="2800">
          <a:solidFill>
            <a:srgbClr val="9D9D9D"/>
          </a:solidFill>
          <a:latin typeface="+mn-lt"/>
          <a:ea typeface="+mn-ea"/>
          <a:cs typeface="+mn-cs"/>
          <a:sym typeface="PT Sans" pitchFamily="34" charset="-52"/>
        </a:defRPr>
      </a:lvl1pPr>
      <a:lvl2pPr marL="1231900" indent="-571500" algn="l" rtl="0" eaLnBrk="0" fontAlgn="base" hangingPunct="0">
        <a:spcBef>
          <a:spcPts val="2400"/>
        </a:spcBef>
        <a:spcAft>
          <a:spcPct val="0"/>
        </a:spcAft>
        <a:buClr>
          <a:srgbClr val="9D9D9D"/>
        </a:buClr>
        <a:buSzPct val="171000"/>
        <a:buFont typeface="PT Sans" pitchFamily="34" charset="-52"/>
        <a:buChar char="•"/>
        <a:defRPr sz="2800">
          <a:solidFill>
            <a:srgbClr val="9D9D9D"/>
          </a:solidFill>
          <a:latin typeface="+mn-lt"/>
          <a:cs typeface="+mn-cs"/>
          <a:sym typeface="PT Sans" pitchFamily="34" charset="-52"/>
        </a:defRPr>
      </a:lvl2pPr>
      <a:lvl3pPr marL="1676400" indent="-571500" algn="l" rtl="0" eaLnBrk="0" fontAlgn="base" hangingPunct="0">
        <a:spcBef>
          <a:spcPts val="2400"/>
        </a:spcBef>
        <a:spcAft>
          <a:spcPct val="0"/>
        </a:spcAft>
        <a:buClr>
          <a:srgbClr val="9D9D9D"/>
        </a:buClr>
        <a:buSzPct val="171000"/>
        <a:buFont typeface="PT Sans" pitchFamily="34" charset="-52"/>
        <a:buChar char="•"/>
        <a:defRPr sz="2800">
          <a:solidFill>
            <a:srgbClr val="9D9D9D"/>
          </a:solidFill>
          <a:latin typeface="+mn-lt"/>
          <a:cs typeface="+mn-cs"/>
          <a:sym typeface="PT Sans" pitchFamily="34" charset="-52"/>
        </a:defRPr>
      </a:lvl3pPr>
      <a:lvl4pPr marL="2120900" indent="-571500" algn="l" rtl="0" eaLnBrk="0" fontAlgn="base" hangingPunct="0">
        <a:spcBef>
          <a:spcPts val="2400"/>
        </a:spcBef>
        <a:spcAft>
          <a:spcPct val="0"/>
        </a:spcAft>
        <a:buClr>
          <a:srgbClr val="9D9D9D"/>
        </a:buClr>
        <a:buSzPct val="171000"/>
        <a:buFont typeface="PT Sans" pitchFamily="34" charset="-52"/>
        <a:buChar char="•"/>
        <a:defRPr sz="2800">
          <a:solidFill>
            <a:srgbClr val="9D9D9D"/>
          </a:solidFill>
          <a:latin typeface="+mn-lt"/>
          <a:cs typeface="+mn-cs"/>
          <a:sym typeface="PT Sans" pitchFamily="34" charset="-52"/>
        </a:defRPr>
      </a:lvl4pPr>
      <a:lvl5pPr marL="2565400" indent="-571500" algn="l" rtl="0" eaLnBrk="0" fontAlgn="base" hangingPunct="0">
        <a:spcBef>
          <a:spcPts val="2400"/>
        </a:spcBef>
        <a:spcAft>
          <a:spcPct val="0"/>
        </a:spcAft>
        <a:buClr>
          <a:srgbClr val="9D9D9D"/>
        </a:buClr>
        <a:buSzPct val="171000"/>
        <a:buFont typeface="PT Sans" pitchFamily="34" charset="-52"/>
        <a:buChar char="•"/>
        <a:defRPr sz="2800">
          <a:solidFill>
            <a:srgbClr val="9D9D9D"/>
          </a:solidFill>
          <a:latin typeface="+mn-lt"/>
          <a:cs typeface="+mn-cs"/>
          <a:sym typeface="PT Sans" pitchFamily="34" charset="-52"/>
        </a:defRPr>
      </a:lvl5pPr>
      <a:lvl6pPr marL="3022600" indent="-571500" algn="l" rtl="0" fontAlgn="base">
        <a:spcBef>
          <a:spcPts val="2400"/>
        </a:spcBef>
        <a:spcAft>
          <a:spcPct val="0"/>
        </a:spcAft>
        <a:buClr>
          <a:srgbClr val="9D9D9D"/>
        </a:buClr>
        <a:buSzPct val="171000"/>
        <a:buFont typeface="PT Sans" charset="0"/>
        <a:buChar char="•"/>
        <a:defRPr sz="2800">
          <a:solidFill>
            <a:srgbClr val="9D9D9D"/>
          </a:solidFill>
          <a:latin typeface="+mn-lt"/>
          <a:cs typeface="+mn-cs"/>
          <a:sym typeface="PT Sans" charset="0"/>
        </a:defRPr>
      </a:lvl6pPr>
      <a:lvl7pPr marL="3479800" indent="-571500" algn="l" rtl="0" fontAlgn="base">
        <a:spcBef>
          <a:spcPts val="2400"/>
        </a:spcBef>
        <a:spcAft>
          <a:spcPct val="0"/>
        </a:spcAft>
        <a:buClr>
          <a:srgbClr val="9D9D9D"/>
        </a:buClr>
        <a:buSzPct val="171000"/>
        <a:buFont typeface="PT Sans" charset="0"/>
        <a:buChar char="•"/>
        <a:defRPr sz="2800">
          <a:solidFill>
            <a:srgbClr val="9D9D9D"/>
          </a:solidFill>
          <a:latin typeface="+mn-lt"/>
          <a:cs typeface="+mn-cs"/>
          <a:sym typeface="PT Sans" charset="0"/>
        </a:defRPr>
      </a:lvl7pPr>
      <a:lvl8pPr marL="3937000" indent="-571500" algn="l" rtl="0" fontAlgn="base">
        <a:spcBef>
          <a:spcPts val="2400"/>
        </a:spcBef>
        <a:spcAft>
          <a:spcPct val="0"/>
        </a:spcAft>
        <a:buClr>
          <a:srgbClr val="9D9D9D"/>
        </a:buClr>
        <a:buSzPct val="171000"/>
        <a:buFont typeface="PT Sans" charset="0"/>
        <a:buChar char="•"/>
        <a:defRPr sz="2800">
          <a:solidFill>
            <a:srgbClr val="9D9D9D"/>
          </a:solidFill>
          <a:latin typeface="+mn-lt"/>
          <a:cs typeface="+mn-cs"/>
          <a:sym typeface="PT Sans" charset="0"/>
        </a:defRPr>
      </a:lvl8pPr>
      <a:lvl9pPr marL="4394200" indent="-571500" algn="l" rtl="0" fontAlgn="base">
        <a:spcBef>
          <a:spcPts val="2400"/>
        </a:spcBef>
        <a:spcAft>
          <a:spcPct val="0"/>
        </a:spcAft>
        <a:buClr>
          <a:srgbClr val="9D9D9D"/>
        </a:buClr>
        <a:buSzPct val="171000"/>
        <a:buFont typeface="PT Sans" charset="0"/>
        <a:buChar char="•"/>
        <a:defRPr sz="2800">
          <a:solidFill>
            <a:srgbClr val="9D9D9D"/>
          </a:solidFill>
          <a:latin typeface="+mn-lt"/>
          <a:cs typeface="+mn-cs"/>
          <a:sym typeface="PT Sans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technopark.spbstu.ru/" TargetMode="External"/><Relationship Id="rId4" Type="http://schemas.openxmlformats.org/officeDocument/2006/relationships/hyperlink" Target="mailto:salkutsan@spbstu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975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8400" y="0"/>
            <a:ext cx="5486400" cy="296545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70248" y="5524872"/>
            <a:ext cx="10464800" cy="17281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PT Sans Bold" charset="0"/>
              </a:rPr>
              <a:t>Салкуцан Сергей Владимирович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000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  <a:sym typeface="PT Sans Bold" charset="0"/>
              </a:rPr>
              <a:t>Директор</a:t>
            </a:r>
            <a:r>
              <a:rPr lang="en-US" sz="3000" kern="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  <a:sym typeface="PT Sans Bold" charset="0"/>
              </a:rPr>
              <a:t> </a:t>
            </a: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PT Sans Bold" charset="0"/>
              </a:rPr>
              <a:t>Технопарка «Политехнический»</a:t>
            </a:r>
          </a:p>
        </p:txBody>
      </p:sp>
      <p:pic>
        <p:nvPicPr>
          <p:cNvPr id="6" name="Picture 8" descr="Национальный исследовательский университет СПбГП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502" y="401041"/>
            <a:ext cx="2615506" cy="178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3728" y="3508648"/>
            <a:ext cx="10464800" cy="17281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600" b="1" dirty="0">
                <a:latin typeface="Gotham Pro" panose="02000503040000020004" pitchFamily="50" charset="0"/>
                <a:cs typeface="Gotham Pro" panose="02000503040000020004" pitchFamily="50" charset="0"/>
              </a:rPr>
              <a:t>Об основных направлениях деятельности </a:t>
            </a:r>
            <a:endParaRPr lang="ru-RU" sz="3600" b="1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lvl="0"/>
            <a:r>
              <a:rPr lang="ru-RU" sz="36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Технопарка </a:t>
            </a:r>
            <a:r>
              <a:rPr lang="ru-RU" sz="3600" b="1" dirty="0">
                <a:latin typeface="Gotham Pro" panose="02000503040000020004" pitchFamily="50" charset="0"/>
                <a:cs typeface="Gotham Pro" panose="02000503040000020004" pitchFamily="50" charset="0"/>
              </a:rPr>
              <a:t>«Политехнический</a:t>
            </a:r>
            <a:r>
              <a:rPr lang="ru-RU" sz="36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»</a:t>
            </a:r>
            <a:endParaRPr lang="ru-RU" sz="3600" b="1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Gotham Pro" panose="02000503040000020004" pitchFamily="50" charset="0"/>
              <a:ea typeface="+mj-ea"/>
              <a:cs typeface="Gotham Pro" panose="02000503040000020004" pitchFamily="50" charset="0"/>
              <a:sym typeface="PT Sans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75700"/>
            <a:ext cx="13004800" cy="977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4101" name="Rectangle 4"/>
          <p:cNvSpPr>
            <a:spLocks/>
          </p:cNvSpPr>
          <p:nvPr/>
        </p:nvSpPr>
        <p:spPr bwMode="auto">
          <a:xfrm>
            <a:off x="12126913" y="9042400"/>
            <a:ext cx="7112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ru-RU" sz="3600" dirty="0" smtClean="0">
                <a:solidFill>
                  <a:srgbClr val="0091CE"/>
                </a:solidFill>
                <a:latin typeface="PT Sans Bold" charset="0"/>
                <a:sym typeface="PT Sans Bold" charset="0"/>
              </a:rPr>
              <a:t>2</a:t>
            </a:r>
            <a:endParaRPr lang="en-US" sz="3600" dirty="0">
              <a:solidFill>
                <a:srgbClr val="0091CE"/>
              </a:solidFill>
              <a:latin typeface="PT Sans Bold" charset="0"/>
              <a:sym typeface="PT Sans Bold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17166" y="1034851"/>
            <a:ext cx="2278186" cy="14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УМНИК</a:t>
            </a: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en-US" altLang="ru-RU" sz="4219" b="1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400</a:t>
            </a:r>
            <a:r>
              <a:rPr lang="ru-RU" altLang="ru-RU" sz="4219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 </a:t>
            </a:r>
            <a:r>
              <a:rPr lang="ru-RU" altLang="ru-RU" sz="2109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тысяч</a:t>
            </a:r>
            <a:endParaRPr lang="ru-RU" altLang="ru-RU" sz="2109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109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рублей на проект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3310755" y="1651695"/>
            <a:ext cx="2126382" cy="14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>
                <a:solidFill>
                  <a:srgbClr val="FF6600"/>
                </a:solidFill>
                <a:sym typeface="PT Sans" pitchFamily="34" charset="-52"/>
              </a:rPr>
              <a:t>8</a:t>
            </a:r>
            <a:r>
              <a:rPr lang="en-US" altLang="ru-RU" sz="4219" b="1" dirty="0">
                <a:solidFill>
                  <a:srgbClr val="FF6600"/>
                </a:solidFill>
                <a:sym typeface="PT Sans" pitchFamily="34" charset="-52"/>
              </a:rPr>
              <a:t>0</a:t>
            </a:r>
            <a:r>
              <a:rPr lang="ru-RU" altLang="ru-RU" sz="4219" dirty="0">
                <a:solidFill>
                  <a:srgbClr val="FF6600"/>
                </a:solidFill>
                <a:sym typeface="PT Sans" pitchFamily="34" charset="-52"/>
              </a:rPr>
              <a:t> </a:t>
            </a:r>
            <a:endParaRPr lang="en-US" altLang="ru-RU" sz="4219" dirty="0">
              <a:solidFill>
                <a:srgbClr val="FF6600"/>
              </a:solidFill>
              <a:sym typeface="PT Sans" pitchFamily="34" charset="-52"/>
            </a:endParaRP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109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проектов в СПб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376" y="991756"/>
            <a:ext cx="2857933" cy="2165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 descr="D:\ОЛЯ\Бизнес-инкубатор\Школа умников апрель 2014\jpeg\jpeg\IMG_07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0328" y="6244952"/>
            <a:ext cx="12893069" cy="3528913"/>
          </a:xfrm>
          <a:prstGeom prst="rect">
            <a:avLst/>
          </a:prstGeom>
          <a:noFill/>
        </p:spPr>
      </p:pic>
      <p:pic>
        <p:nvPicPr>
          <p:cNvPr id="25" name="Picture 2" descr="D:\ОЛЯ\Бизнес-инкубатор\фирм стиль\tp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30792" y="3095687"/>
            <a:ext cx="2718533" cy="1205049"/>
          </a:xfrm>
          <a:prstGeom prst="rect">
            <a:avLst/>
          </a:prstGeom>
          <a:noFill/>
        </p:spPr>
      </p:pic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612" y="137765"/>
            <a:ext cx="10464800" cy="964506"/>
          </a:xfrm>
        </p:spPr>
        <p:txBody>
          <a:bodyPr/>
          <a:lstStyle/>
          <a:p>
            <a:pPr eaLnBrk="1" hangingPunct="1"/>
            <a:r>
              <a:rPr lang="ru-RU" sz="4400" dirty="0" smtClean="0"/>
              <a:t>Представительство Фонда содействия</a:t>
            </a:r>
            <a:endParaRPr lang="en-US" sz="4400" dirty="0" smtClean="0"/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5859457" y="1569918"/>
            <a:ext cx="2126382" cy="14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>
                <a:solidFill>
                  <a:srgbClr val="FF6600"/>
                </a:solidFill>
                <a:sym typeface="PT Sans" pitchFamily="34" charset="-52"/>
              </a:rPr>
              <a:t>2</a:t>
            </a:r>
            <a:r>
              <a:rPr lang="en-US" altLang="ru-RU" sz="4219" b="1" dirty="0" smtClean="0">
                <a:solidFill>
                  <a:srgbClr val="FF6600"/>
                </a:solidFill>
                <a:sym typeface="PT Sans" pitchFamily="34" charset="-52"/>
              </a:rPr>
              <a:t>0</a:t>
            </a:r>
            <a:r>
              <a:rPr lang="ru-RU" altLang="ru-RU" sz="4219" dirty="0" smtClean="0">
                <a:solidFill>
                  <a:srgbClr val="FF6600"/>
                </a:solidFill>
                <a:sym typeface="PT Sans" pitchFamily="34" charset="-52"/>
              </a:rPr>
              <a:t> </a:t>
            </a:r>
            <a:endParaRPr lang="en-US" altLang="ru-RU" sz="4219" dirty="0">
              <a:solidFill>
                <a:srgbClr val="FF6600"/>
              </a:solidFill>
              <a:sym typeface="PT Sans" pitchFamily="34" charset="-52"/>
            </a:endParaRP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109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университетов </a:t>
            </a:r>
            <a:r>
              <a:rPr lang="ru-RU" altLang="ru-RU" sz="2109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СПб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617166" y="4811369"/>
            <a:ext cx="2126382" cy="111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 smtClean="0">
                <a:solidFill>
                  <a:srgbClr val="FF0000"/>
                </a:solidFill>
                <a:sym typeface="PT Sans" pitchFamily="34" charset="-52"/>
              </a:rPr>
              <a:t>СТАРТ</a:t>
            </a:r>
            <a:r>
              <a:rPr lang="ru-RU" altLang="ru-RU" sz="4219" dirty="0" smtClean="0">
                <a:solidFill>
                  <a:srgbClr val="FF0000"/>
                </a:solidFill>
                <a:sym typeface="PT Sans" pitchFamily="34" charset="-52"/>
              </a:rPr>
              <a:t> </a:t>
            </a:r>
            <a:endParaRPr lang="en-US" altLang="ru-RU" sz="4219" dirty="0">
              <a:solidFill>
                <a:srgbClr val="FF0000"/>
              </a:solidFill>
              <a:sym typeface="PT Sans" pitchFamily="34" charset="-52"/>
            </a:endParaRP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109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до 6 млн. руб.</a:t>
            </a:r>
            <a:endParaRPr lang="ru-RU" altLang="ru-RU" sz="210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852540" y="3079389"/>
            <a:ext cx="2755877" cy="14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 smtClean="0">
                <a:solidFill>
                  <a:srgbClr val="FF6600"/>
                </a:solidFill>
                <a:sym typeface="PT Sans" pitchFamily="34" charset="-52"/>
              </a:rPr>
              <a:t>11</a:t>
            </a:r>
            <a:r>
              <a:rPr lang="ru-RU" altLang="ru-RU" sz="4219" dirty="0" smtClean="0">
                <a:solidFill>
                  <a:srgbClr val="FF6600"/>
                </a:solidFill>
                <a:sym typeface="PT Sans" pitchFamily="34" charset="-52"/>
              </a:rPr>
              <a:t> </a:t>
            </a:r>
            <a:endParaRPr lang="en-US" altLang="ru-RU" sz="4219" dirty="0">
              <a:solidFill>
                <a:srgbClr val="FF6600"/>
              </a:solidFill>
              <a:sym typeface="PT Sans" pitchFamily="34" charset="-52"/>
            </a:endParaRP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109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Победителей от СПбПУ весной 2014</a:t>
            </a:r>
            <a:endParaRPr lang="ru-RU" altLang="ru-RU" sz="2109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3310754" y="4811369"/>
            <a:ext cx="2126383" cy="111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 smtClean="0">
                <a:solidFill>
                  <a:srgbClr val="FF0000"/>
                </a:solidFill>
                <a:sym typeface="PT Sans" pitchFamily="34" charset="-52"/>
              </a:rPr>
              <a:t>33</a:t>
            </a:r>
            <a:r>
              <a:rPr lang="ru-RU" altLang="ru-RU" sz="4219" dirty="0" smtClean="0">
                <a:solidFill>
                  <a:srgbClr val="FF0000"/>
                </a:solidFill>
                <a:sym typeface="PT Sans" pitchFamily="34" charset="-52"/>
              </a:rPr>
              <a:t> </a:t>
            </a:r>
            <a:r>
              <a:rPr lang="ru-RU" altLang="ru-RU" sz="2109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заявки на финал</a:t>
            </a:r>
            <a:endParaRPr lang="ru-RU" altLang="ru-RU" sz="210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5783145" y="4825207"/>
            <a:ext cx="3599575" cy="111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 smtClean="0">
                <a:solidFill>
                  <a:srgbClr val="FF0000"/>
                </a:solidFill>
                <a:sym typeface="PT Sans" pitchFamily="34" charset="-52"/>
              </a:rPr>
              <a:t>Ноябрь 2014</a:t>
            </a:r>
            <a:r>
              <a:rPr lang="ru-RU" altLang="ru-RU" sz="4219" dirty="0" smtClean="0">
                <a:solidFill>
                  <a:srgbClr val="FF0000"/>
                </a:solidFill>
                <a:sym typeface="PT Sans" pitchFamily="34" charset="-52"/>
              </a:rPr>
              <a:t> </a:t>
            </a:r>
            <a:r>
              <a:rPr lang="ru-RU" altLang="ru-RU" sz="2109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рассмотрение заявок</a:t>
            </a:r>
            <a:endParaRPr lang="ru-RU" altLang="ru-RU" sz="2109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3302232" y="3079389"/>
            <a:ext cx="2755877" cy="14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 smtClean="0">
                <a:solidFill>
                  <a:srgbClr val="FF6600"/>
                </a:solidFill>
                <a:sym typeface="PT Sans" pitchFamily="34" charset="-52"/>
              </a:rPr>
              <a:t>31</a:t>
            </a:r>
            <a:r>
              <a:rPr lang="ru-RU" altLang="ru-RU" sz="4219" dirty="0" smtClean="0">
                <a:solidFill>
                  <a:srgbClr val="FF6600"/>
                </a:solidFill>
                <a:sym typeface="PT Sans" pitchFamily="34" charset="-52"/>
              </a:rPr>
              <a:t> </a:t>
            </a:r>
            <a:endParaRPr lang="en-US" altLang="ru-RU" sz="4219" dirty="0">
              <a:solidFill>
                <a:srgbClr val="FF6600"/>
              </a:solidFill>
              <a:sym typeface="PT Sans" pitchFamily="34" charset="-52"/>
            </a:endParaRP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109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Отборочное мероприятие</a:t>
            </a:r>
            <a:endParaRPr lang="ru-RU" altLang="ru-RU" sz="2109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43974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75700"/>
            <a:ext cx="13004800" cy="977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10245" name="Rectangle 4"/>
          <p:cNvSpPr>
            <a:spLocks/>
          </p:cNvSpPr>
          <p:nvPr/>
        </p:nvSpPr>
        <p:spPr bwMode="auto">
          <a:xfrm>
            <a:off x="12126913" y="9042400"/>
            <a:ext cx="7112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ru-RU" sz="3600" dirty="0" smtClean="0">
                <a:solidFill>
                  <a:srgbClr val="0091CE"/>
                </a:solidFill>
                <a:latin typeface="PT Sans Bold" charset="0"/>
                <a:sym typeface="PT Sans Bold" charset="0"/>
              </a:rPr>
              <a:t>11</a:t>
            </a:r>
            <a:endParaRPr lang="en-US" sz="3600" dirty="0">
              <a:solidFill>
                <a:srgbClr val="0091CE"/>
              </a:solidFill>
              <a:latin typeface="PT Sans Bold" charset="0"/>
              <a:sym typeface="PT Sans Bold" charset="0"/>
            </a:endParaRPr>
          </a:p>
        </p:txBody>
      </p:sp>
      <p:pic>
        <p:nvPicPr>
          <p:cNvPr id="35842" name="Picture 2" descr="http://soba.spb.ru/tmp/images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9248" y="7536606"/>
            <a:ext cx="2163309" cy="572642"/>
          </a:xfrm>
          <a:prstGeom prst="rect">
            <a:avLst/>
          </a:prstGeom>
          <a:noFill/>
        </p:spPr>
      </p:pic>
      <p:sp>
        <p:nvSpPr>
          <p:cNvPr id="36" name="Заголовок 35"/>
          <p:cNvSpPr>
            <a:spLocks noGrp="1"/>
          </p:cNvSpPr>
          <p:nvPr>
            <p:ph type="title"/>
          </p:nvPr>
        </p:nvSpPr>
        <p:spPr>
          <a:xfrm>
            <a:off x="741760" y="233363"/>
            <a:ext cx="10993040" cy="755005"/>
          </a:xfrm>
        </p:spPr>
        <p:txBody>
          <a:bodyPr/>
          <a:lstStyle/>
          <a:p>
            <a:pPr algn="ctr"/>
            <a:r>
              <a:rPr lang="ru-RU" sz="3600" dirty="0" smtClean="0"/>
              <a:t>Центр развития инновационной деятельности</a:t>
            </a:r>
            <a:endParaRPr lang="ru-RU" sz="3600" dirty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92" y="7264129"/>
            <a:ext cx="1621934" cy="122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339" y="7284170"/>
            <a:ext cx="1659742" cy="118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1298004" y="6680395"/>
            <a:ext cx="10441160" cy="0"/>
          </a:xfrm>
          <a:prstGeom prst="lin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</p:spPr>
      </p:cxnSp>
      <p:pic>
        <p:nvPicPr>
          <p:cNvPr id="2050" name="Picture 2" descr="http://www.venture-news.ru/uploads/posts/2012-05/1337163583_fpp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95" y="6815485"/>
            <a:ext cx="2014884" cy="20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nd.su/uploads/posts/2011-08/1312567282_1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58" y="7328593"/>
            <a:ext cx="1057275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dp.ru/images/article/2013/10/16/6f4dae10-cfda-4857-a08a-415254f7ec8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24" y="7149350"/>
            <a:ext cx="2190404" cy="145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768220" y="4012704"/>
            <a:ext cx="578285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rgbClr val="FF66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17</a:t>
            </a:r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 Малых инновационных предприятий, созданных при участии СПбПУ</a:t>
            </a:r>
          </a:p>
          <a:p>
            <a:pPr>
              <a:spcAft>
                <a:spcPts val="1200"/>
              </a:spcAft>
            </a:pPr>
            <a:r>
              <a:rPr lang="ru-RU" sz="3200" b="1" dirty="0" smtClean="0">
                <a:solidFill>
                  <a:srgbClr val="FF66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7</a:t>
            </a:r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 МИП ведут деятельность (оборот за 2013 год составил 22 млн.руб.)</a:t>
            </a:r>
          </a:p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FF66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2</a:t>
            </a:r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sz="2000" dirty="0">
                <a:latin typeface="Gotham Pro" panose="02000503040000020004" pitchFamily="50" charset="0"/>
                <a:cs typeface="Gotham Pro" panose="02000503040000020004" pitchFamily="50" charset="0"/>
              </a:rPr>
              <a:t>МИП </a:t>
            </a:r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создано в 2014 году</a:t>
            </a:r>
            <a:endParaRPr lang="ru-RU" sz="20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00943" y="1123457"/>
            <a:ext cx="5973465" cy="508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spcBef>
                <a:spcPts val="422"/>
              </a:spcBef>
              <a:spcAft>
                <a:spcPts val="1200"/>
              </a:spcAft>
              <a:buClr>
                <a:srgbClr val="9D9D9D"/>
              </a:buClr>
              <a:buSzPct val="171000"/>
            </a:pPr>
            <a:r>
              <a:rPr lang="ru-RU" altLang="ru-RU" sz="2000" b="1" u="sng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Задачи:</a:t>
            </a:r>
            <a:endParaRPr lang="ru-RU" altLang="ru-RU" sz="2000" b="1" u="sng" dirty="0">
              <a:solidFill>
                <a:srgbClr val="FF6600"/>
              </a:solidFill>
              <a:latin typeface="Gotham Pro" panose="02000503040000020004" pitchFamily="50" charset="0"/>
              <a:cs typeface="Gotham Pro" panose="02000503040000020004" pitchFamily="50" charset="0"/>
              <a:sym typeface="PT Sans" pitchFamily="34" charset="-52"/>
            </a:endParaRPr>
          </a:p>
          <a:p>
            <a:pPr lvl="0">
              <a:spcAft>
                <a:spcPts val="1200"/>
              </a:spcAft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Консультирование по вопросам создания и функционирования МИП. </a:t>
            </a:r>
            <a:endParaRPr lang="en-US" sz="1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lvl="0">
              <a:spcAft>
                <a:spcPts val="1200"/>
              </a:spcAft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Юридическое сопровождение процесса регистрации МИП</a:t>
            </a:r>
            <a:endParaRPr lang="en-US" sz="1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lvl="0">
              <a:spcAft>
                <a:spcPts val="1200"/>
              </a:spcAft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Мониторинг </a:t>
            </a: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их деятельности. </a:t>
            </a:r>
            <a:endParaRPr lang="en-US" sz="1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lvl="0">
              <a:spcAft>
                <a:spcPts val="1200"/>
              </a:spcAft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Ведение </a:t>
            </a: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бухгалтерского и налогового учета (на хоздоговорных условиях).</a:t>
            </a:r>
          </a:p>
          <a:p>
            <a:pPr lvl="0">
              <a:spcAft>
                <a:spcPts val="1200"/>
              </a:spcAft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Работа с инвестиционными фондами (Фондом содействия развитию, Фондом предпосевных инвестиций, РВК, Сколково и т.д.)</a:t>
            </a:r>
          </a:p>
          <a:p>
            <a:pPr lvl="0">
              <a:spcAft>
                <a:spcPts val="1200"/>
              </a:spcAft>
            </a:pP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Консультирование по вопросам организации бизнеса (финансы, маркетинг, продажи, юридические вопросы)</a:t>
            </a:r>
          </a:p>
          <a:p>
            <a:pPr marL="342900" indent="-342900" eaLnBrk="1" hangingPunct="1">
              <a:spcBef>
                <a:spcPts val="422"/>
              </a:spcBef>
              <a:buClr>
                <a:srgbClr val="9D9D9D"/>
              </a:buClr>
              <a:buSzPct val="171000"/>
              <a:buAutoNum type="arabicPeriod"/>
            </a:pPr>
            <a:endParaRPr lang="ru-RU" altLang="ru-RU" sz="1758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  <a:p>
            <a:pPr eaLnBrk="1" hangingPunct="1">
              <a:spcBef>
                <a:spcPts val="422"/>
              </a:spcBef>
              <a:buClr>
                <a:srgbClr val="9D9D9D"/>
              </a:buClr>
              <a:buSzPct val="171000"/>
            </a:pPr>
            <a:endParaRPr lang="ru-RU" altLang="ru-RU" sz="1758" dirty="0">
              <a:solidFill>
                <a:schemeClr val="tx1"/>
              </a:solidFill>
              <a:sym typeface="PT Sans" pitchFamily="34" charset="-52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718424" y="1107576"/>
            <a:ext cx="6286376" cy="192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spcBef>
                <a:spcPts val="422"/>
              </a:spcBef>
              <a:spcAft>
                <a:spcPts val="422"/>
              </a:spcAft>
              <a:buClr>
                <a:srgbClr val="9D9D9D"/>
              </a:buClr>
              <a:buSzPct val="171000"/>
            </a:pPr>
            <a:r>
              <a:rPr lang="ru-RU" altLang="ru-RU" sz="2000" b="1" u="sng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Показатели деятельности:</a:t>
            </a:r>
            <a:endParaRPr lang="ru-RU" altLang="ru-RU" sz="2000" b="1" u="sng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422"/>
              </a:spcBef>
              <a:buClr>
                <a:srgbClr val="9D9D9D"/>
              </a:buClr>
              <a:buSzPct val="171000"/>
              <a:buAutoNum type="arabicPeriod"/>
            </a:pPr>
            <a:r>
              <a:rPr lang="ru-RU" altLang="ru-RU" sz="175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Доходы от деятельности МИП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422"/>
              </a:spcBef>
              <a:buClr>
                <a:srgbClr val="9D9D9D"/>
              </a:buClr>
              <a:buSzPct val="171000"/>
              <a:buAutoNum type="arabicPeriod"/>
            </a:pPr>
            <a:r>
              <a:rPr lang="ru-RU" altLang="ru-RU" sz="175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Количество вновь открытых МИП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422"/>
              </a:spcBef>
              <a:buClr>
                <a:srgbClr val="9D9D9D"/>
              </a:buClr>
              <a:buSzPct val="171000"/>
              <a:buAutoNum type="arabicPeriod"/>
            </a:pPr>
            <a:r>
              <a:rPr lang="ru-RU" altLang="ru-RU" sz="175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Объем привлеченных средств в МИП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422"/>
              </a:spcBef>
              <a:buClr>
                <a:srgbClr val="9D9D9D"/>
              </a:buClr>
              <a:buSzPct val="171000"/>
              <a:buAutoNum type="arabicPeriod"/>
            </a:pPr>
            <a:r>
              <a:rPr lang="ru-RU" altLang="ru-RU" sz="175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Количество поддержанных различными Фондами МИП</a:t>
            </a:r>
          </a:p>
          <a:p>
            <a:pPr marL="342900" indent="-342900" eaLnBrk="1" hangingPunct="1">
              <a:spcBef>
                <a:spcPts val="422"/>
              </a:spcBef>
              <a:buClr>
                <a:srgbClr val="9D9D9D"/>
              </a:buClr>
              <a:buSzPct val="171000"/>
              <a:buAutoNum type="arabicPeriod"/>
            </a:pPr>
            <a:endParaRPr lang="ru-RU" altLang="ru-RU" sz="1758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  <a:p>
            <a:pPr eaLnBrk="1" hangingPunct="1">
              <a:spcBef>
                <a:spcPts val="422"/>
              </a:spcBef>
              <a:buClr>
                <a:srgbClr val="9D9D9D"/>
              </a:buClr>
              <a:buSzPct val="171000"/>
            </a:pPr>
            <a:endParaRPr lang="ru-RU" altLang="ru-RU" sz="1758" dirty="0">
              <a:solidFill>
                <a:schemeClr val="tx1"/>
              </a:solidFill>
              <a:sym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5589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75700"/>
            <a:ext cx="13004800" cy="977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10245" name="Rectangle 4"/>
          <p:cNvSpPr>
            <a:spLocks/>
          </p:cNvSpPr>
          <p:nvPr/>
        </p:nvSpPr>
        <p:spPr bwMode="auto">
          <a:xfrm>
            <a:off x="12126913" y="9042400"/>
            <a:ext cx="7112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ru-RU" sz="3600" dirty="0" smtClean="0">
                <a:solidFill>
                  <a:srgbClr val="0091CE"/>
                </a:solidFill>
                <a:latin typeface="PT Sans Bold" charset="0"/>
                <a:sym typeface="PT Sans Bold" charset="0"/>
              </a:rPr>
              <a:t>12</a:t>
            </a:r>
            <a:endParaRPr lang="en-US" sz="3600" dirty="0">
              <a:solidFill>
                <a:srgbClr val="0091CE"/>
              </a:solidFill>
              <a:latin typeface="PT Sans Bold" charset="0"/>
              <a:sym typeface="PT Sans Bold" charset="0"/>
            </a:endParaRP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>
          <a:xfrm>
            <a:off x="741760" y="233363"/>
            <a:ext cx="10993040" cy="755005"/>
          </a:xfrm>
        </p:spPr>
        <p:txBody>
          <a:bodyPr/>
          <a:lstStyle/>
          <a:p>
            <a:pPr algn="ctr"/>
            <a:r>
              <a:rPr lang="ru-RU" sz="3600" dirty="0" smtClean="0"/>
              <a:t>Центр интеллектуальной собственности</a:t>
            </a:r>
            <a:endParaRPr lang="ru-RU" sz="36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00943" y="916360"/>
            <a:ext cx="5973465" cy="267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spcBef>
                <a:spcPts val="422"/>
              </a:spcBef>
              <a:spcAft>
                <a:spcPts val="1200"/>
              </a:spcAft>
              <a:buClr>
                <a:srgbClr val="9D9D9D"/>
              </a:buClr>
              <a:buSzPct val="171000"/>
            </a:pPr>
            <a:r>
              <a:rPr lang="ru-RU" altLang="ru-RU" sz="1800" b="1" u="sng" dirty="0" smtClean="0">
                <a:solidFill>
                  <a:srgbClr val="FF6600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pitchFamily="34" charset="-52"/>
              </a:rPr>
              <a:t>Задачи:</a:t>
            </a:r>
            <a:endParaRPr lang="ru-RU" altLang="ru-RU" sz="1800" b="1" u="sng" dirty="0">
              <a:solidFill>
                <a:srgbClr val="FF6600"/>
              </a:solidFill>
              <a:latin typeface="Gotham Pro" panose="02000503040000020004" pitchFamily="50" charset="0"/>
              <a:cs typeface="Gotham Pro" panose="02000503040000020004" pitchFamily="50" charset="0"/>
              <a:sym typeface="PT Sans" pitchFamily="34" charset="-52"/>
            </a:endParaRPr>
          </a:p>
          <a:p>
            <a:pPr lvl="0">
              <a:spcAft>
                <a:spcPts val="1200"/>
              </a:spcAft>
            </a:pPr>
            <a:r>
              <a:rPr 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  <a:t>Организация правовой охраны интеллектуальной собственности</a:t>
            </a:r>
          </a:p>
          <a:p>
            <a:pPr lvl="0">
              <a:spcAft>
                <a:spcPts val="1200"/>
              </a:spcAft>
            </a:pPr>
            <a:r>
              <a:rPr 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  <a:t>Экспертиза и оценка ОИС</a:t>
            </a:r>
          </a:p>
          <a:p>
            <a:pPr lvl="0">
              <a:spcAft>
                <a:spcPts val="1200"/>
              </a:spcAft>
            </a:pPr>
            <a:r>
              <a:rPr 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  <a:t>Патентные исследования</a:t>
            </a:r>
          </a:p>
          <a:p>
            <a:pPr lvl="0">
              <a:spcAft>
                <a:spcPts val="1200"/>
              </a:spcAft>
            </a:pPr>
            <a:r>
              <a:rPr 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  <a:t>Консультации и образовательные мероприятия по охране интеллектуальной собственности</a:t>
            </a:r>
          </a:p>
          <a:p>
            <a:pPr>
              <a:spcAft>
                <a:spcPts val="1200"/>
              </a:spcAft>
            </a:pPr>
            <a:r>
              <a:rPr 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  <a:t>Продвижение </a:t>
            </a:r>
            <a:r>
              <a:rPr lang="ru-RU" sz="1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РИД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718424" y="916360"/>
            <a:ext cx="6286376" cy="243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spcBef>
                <a:spcPts val="422"/>
              </a:spcBef>
              <a:spcAft>
                <a:spcPts val="422"/>
              </a:spcAft>
              <a:buClr>
                <a:srgbClr val="9D9D9D"/>
              </a:buClr>
              <a:buSzPct val="171000"/>
            </a:pPr>
            <a:r>
              <a:rPr lang="ru-RU" altLang="ru-RU" sz="2000" b="1" u="sng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Показатели деятельности:</a:t>
            </a:r>
            <a:endParaRPr lang="ru-RU" altLang="ru-RU" sz="2000" b="1" u="sng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422"/>
              </a:spcBef>
              <a:buClr>
                <a:srgbClr val="9D9D9D"/>
              </a:buClr>
              <a:buSzPct val="171000"/>
              <a:buAutoNum type="arabicPeriod"/>
            </a:pPr>
            <a:r>
              <a:rPr lang="ru-RU" altLang="ru-RU" sz="175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Количество поддерживаемы патентов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422"/>
              </a:spcBef>
              <a:buClr>
                <a:srgbClr val="9D9D9D"/>
              </a:buClr>
              <a:buSzPct val="171000"/>
              <a:buAutoNum type="arabicPeriod"/>
            </a:pPr>
            <a:r>
              <a:rPr lang="ru-RU" altLang="ru-RU" sz="175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Количество зарегистрированных РИД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422"/>
              </a:spcBef>
              <a:buClr>
                <a:srgbClr val="9D9D9D"/>
              </a:buClr>
              <a:buSzPct val="171000"/>
              <a:buAutoNum type="arabicPeriod"/>
            </a:pPr>
            <a:r>
              <a:rPr lang="ru-RU" altLang="ru-RU" sz="175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Количество РИД, зарегистрированных за рубежом</a:t>
            </a:r>
          </a:p>
          <a:p>
            <a:pPr marL="342900" indent="-342900" eaLnBrk="1" hangingPunct="1">
              <a:lnSpc>
                <a:spcPct val="150000"/>
              </a:lnSpc>
              <a:spcBef>
                <a:spcPts val="422"/>
              </a:spcBef>
              <a:buClr>
                <a:srgbClr val="9D9D9D"/>
              </a:buClr>
              <a:buSzPct val="171000"/>
              <a:buAutoNum type="arabicPeriod"/>
            </a:pPr>
            <a:r>
              <a:rPr lang="ru-RU" altLang="ru-RU" sz="175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Доход от продажи патентов и лицензий</a:t>
            </a:r>
          </a:p>
          <a:p>
            <a:pPr marL="342900" indent="-342900" eaLnBrk="1" hangingPunct="1">
              <a:spcBef>
                <a:spcPts val="422"/>
              </a:spcBef>
              <a:buClr>
                <a:srgbClr val="9D9D9D"/>
              </a:buClr>
              <a:buSzPct val="171000"/>
              <a:buAutoNum type="arabicPeriod"/>
            </a:pPr>
            <a:endParaRPr lang="ru-RU" altLang="ru-RU" sz="1758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  <a:p>
            <a:pPr eaLnBrk="1" hangingPunct="1">
              <a:spcBef>
                <a:spcPts val="422"/>
              </a:spcBef>
              <a:buClr>
                <a:srgbClr val="9D9D9D"/>
              </a:buClr>
              <a:buSzPct val="171000"/>
            </a:pPr>
            <a:endParaRPr lang="ru-RU" altLang="ru-RU" sz="1758" dirty="0">
              <a:solidFill>
                <a:schemeClr val="tx1"/>
              </a:solidFill>
              <a:sym typeface="PT Sans" pitchFamily="34" charset="-52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0" t="19313" r="2847" b="65649"/>
          <a:stretch/>
        </p:blipFill>
        <p:spPr bwMode="auto">
          <a:xfrm>
            <a:off x="6600056" y="7722609"/>
            <a:ext cx="6160351" cy="811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9615" y="3941658"/>
            <a:ext cx="11909449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422"/>
              </a:spcBef>
              <a:spcAft>
                <a:spcPts val="1200"/>
              </a:spcAft>
              <a:buClr>
                <a:srgbClr val="9D9D9D"/>
              </a:buClr>
              <a:buSzPct val="171000"/>
            </a:pPr>
            <a:r>
              <a:rPr lang="ru-RU" altLang="ru-RU" sz="1800" b="1" u="sng" dirty="0" smtClean="0">
                <a:solidFill>
                  <a:srgbClr val="FF6600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pitchFamily="34" charset="-52"/>
              </a:rPr>
              <a:t>Новые задачи:</a:t>
            </a:r>
            <a:endParaRPr lang="ru-RU" altLang="ru-RU" sz="1800" b="1" u="sng" dirty="0">
              <a:solidFill>
                <a:srgbClr val="FF6600"/>
              </a:solidFill>
              <a:latin typeface="Gotham Pro" panose="02000503040000020004" pitchFamily="50" charset="0"/>
              <a:cs typeface="Gotham Pro" panose="02000503040000020004" pitchFamily="50" charset="0"/>
              <a:sym typeface="PT Sans" pitchFamily="34" charset="-52"/>
            </a:endParaRPr>
          </a:p>
          <a:p>
            <a:pPr marL="342900" indent="-342900" eaLnBrk="1" hangingPunct="1">
              <a:spcBef>
                <a:spcPts val="422"/>
              </a:spcBef>
              <a:spcAft>
                <a:spcPts val="1200"/>
              </a:spcAft>
              <a:buClr>
                <a:srgbClr val="9D9D9D"/>
              </a:buClr>
              <a:buSzPct val="171000"/>
              <a:buAutoNum type="arabicPeriod"/>
            </a:pPr>
            <a:r>
              <a:rPr 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  <a:t>Утверждение измененного </a:t>
            </a:r>
            <a:r>
              <a:rPr lang="ru-RU" sz="1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положения</a:t>
            </a:r>
            <a:r>
              <a:rPr lang="en-US" sz="1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sz="1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«</a:t>
            </a:r>
            <a:r>
              <a:rPr 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  <a:t>Об интеллектуальной собственности»</a:t>
            </a:r>
            <a:endParaRPr lang="en-US" sz="14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342900" indent="-342900" eaLnBrk="1" hangingPunct="1">
              <a:spcBef>
                <a:spcPts val="422"/>
              </a:spcBef>
              <a:spcAft>
                <a:spcPts val="1200"/>
              </a:spcAft>
              <a:buClr>
                <a:srgbClr val="9D9D9D"/>
              </a:buClr>
              <a:buSzPct val="171000"/>
              <a:buAutoNum type="arabicPeriod"/>
            </a:pPr>
            <a:r>
              <a:rPr lang="en-US" alt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alt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  <a:t>Выявление, идентификация </a:t>
            </a:r>
            <a:r>
              <a:rPr lang="ru-RU" altLang="ru-RU" sz="1400" dirty="0" err="1">
                <a:latin typeface="Gotham Pro" panose="02000503040000020004" pitchFamily="50" charset="0"/>
                <a:cs typeface="Gotham Pro" panose="02000503040000020004" pitchFamily="50" charset="0"/>
              </a:rPr>
              <a:t>охраноспособных</a:t>
            </a:r>
            <a:r>
              <a:rPr lang="ru-RU" alt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  <a:t> РИД по результатам НИР, права на которые принадлежат </a:t>
            </a:r>
            <a:r>
              <a:rPr lang="ru-RU" altLang="ru-RU" sz="1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СПбПУ</a:t>
            </a:r>
            <a:endParaRPr lang="en-US" altLang="ru-RU" sz="14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342900" indent="-342900" eaLnBrk="1" hangingPunct="1">
              <a:spcBef>
                <a:spcPts val="422"/>
              </a:spcBef>
              <a:spcAft>
                <a:spcPts val="1200"/>
              </a:spcAft>
              <a:buClr>
                <a:srgbClr val="9D9D9D"/>
              </a:buClr>
              <a:buSzPct val="171000"/>
              <a:buAutoNum type="arabicPeriod"/>
            </a:pPr>
            <a:r>
              <a:rPr lang="ru-RU" altLang="ru-RU" sz="1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Разработка модели перехода </a:t>
            </a:r>
            <a:r>
              <a:rPr lang="ru-RU" alt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  <a:t>к предоставлению любому лицу права использования изобретения или полезной модели по открытой </a:t>
            </a:r>
            <a:r>
              <a:rPr lang="ru-RU" altLang="ru-RU" sz="1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лицензии</a:t>
            </a:r>
          </a:p>
          <a:p>
            <a:pPr marL="342900" indent="-342900" eaLnBrk="1" hangingPunct="1">
              <a:spcBef>
                <a:spcPts val="422"/>
              </a:spcBef>
              <a:spcAft>
                <a:spcPts val="1200"/>
              </a:spcAft>
              <a:buClr>
                <a:srgbClr val="9D9D9D"/>
              </a:buClr>
              <a:buSzPct val="171000"/>
              <a:buAutoNum type="arabicPeriod"/>
            </a:pPr>
            <a:r>
              <a:rPr lang="ru-RU" altLang="ru-RU" sz="1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 Введение </a:t>
            </a:r>
            <a:r>
              <a:rPr lang="ru-RU" alt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  <a:t>участия в распределении доходов структурного подразделения, в котором создавался объект интеллектуальной собственности (кафедра, лаборатория и т.д</a:t>
            </a:r>
            <a:r>
              <a:rPr lang="ru-RU" altLang="ru-RU" sz="1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.)</a:t>
            </a:r>
          </a:p>
          <a:p>
            <a:pPr marL="342900" indent="-342900" eaLnBrk="1" hangingPunct="1">
              <a:spcBef>
                <a:spcPts val="422"/>
              </a:spcBef>
              <a:spcAft>
                <a:spcPts val="1200"/>
              </a:spcAft>
              <a:buClr>
                <a:srgbClr val="9D9D9D"/>
              </a:buClr>
              <a:buSzPct val="171000"/>
              <a:buAutoNum type="arabicPeriod"/>
            </a:pPr>
            <a:r>
              <a:rPr lang="ru-RU" altLang="ru-RU" sz="1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Организация </a:t>
            </a:r>
            <a:r>
              <a:rPr lang="ru-RU" alt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  <a:t>учета произведений науки (научные издания (монографии), учебники, учебные пособия, курсы лекций и др.) для их последующей </a:t>
            </a:r>
            <a:r>
              <a:rPr lang="ru-RU" altLang="ru-RU" sz="1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коммерциализации</a:t>
            </a:r>
          </a:p>
          <a:p>
            <a:pPr marL="342900" indent="-342900" eaLnBrk="1" hangingPunct="1">
              <a:spcBef>
                <a:spcPts val="422"/>
              </a:spcBef>
              <a:spcAft>
                <a:spcPts val="1200"/>
              </a:spcAft>
              <a:buClr>
                <a:srgbClr val="9D9D9D"/>
              </a:buClr>
              <a:buSzPct val="171000"/>
              <a:buAutoNum type="arabicPeriod"/>
            </a:pPr>
            <a:r>
              <a:rPr lang="ru-RU" altLang="ru-RU" sz="1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Закрепление </a:t>
            </a:r>
            <a:r>
              <a:rPr lang="ru-RU" alt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  <a:t>прав на объекты интеллектуальной собственности участников программы УМНИК для последующей коммерциализации – создания малых инновационных </a:t>
            </a:r>
            <a:r>
              <a:rPr lang="ru-RU" altLang="ru-RU" sz="1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предприятий</a:t>
            </a:r>
            <a:endParaRPr lang="ru-RU" altLang="ru-RU" sz="14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342900" indent="-342900" eaLnBrk="1" hangingPunct="1">
              <a:spcBef>
                <a:spcPts val="422"/>
              </a:spcBef>
              <a:spcAft>
                <a:spcPts val="1200"/>
              </a:spcAft>
              <a:buClr>
                <a:srgbClr val="9D9D9D"/>
              </a:buClr>
              <a:buSzPct val="171000"/>
              <a:buAutoNum type="arabicPeriod"/>
            </a:pPr>
            <a:r>
              <a:rPr lang="ru-RU" sz="1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Создание </a:t>
            </a:r>
            <a:r>
              <a:rPr lang="ru-RU" sz="1400" dirty="0">
                <a:latin typeface="Gotham Pro" panose="02000503040000020004" pitchFamily="50" charset="0"/>
                <a:cs typeface="Gotham Pro" panose="02000503040000020004" pitchFamily="50" charset="0"/>
              </a:rPr>
              <a:t>Центра поддержки технологий и </a:t>
            </a:r>
            <a:r>
              <a:rPr lang="ru-RU" sz="14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инноваций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37763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75700"/>
            <a:ext cx="13004800" cy="977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10245" name="Rectangle 4"/>
          <p:cNvSpPr>
            <a:spLocks/>
          </p:cNvSpPr>
          <p:nvPr/>
        </p:nvSpPr>
        <p:spPr bwMode="auto">
          <a:xfrm>
            <a:off x="12126913" y="9042400"/>
            <a:ext cx="7112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ru-RU" sz="3600" dirty="0" smtClean="0">
                <a:solidFill>
                  <a:srgbClr val="0091CE"/>
                </a:solidFill>
                <a:latin typeface="PT Sans Bold" charset="0"/>
                <a:sym typeface="PT Sans Bold" charset="0"/>
              </a:rPr>
              <a:t>1</a:t>
            </a:r>
            <a:r>
              <a:rPr lang="en-US" sz="3600" dirty="0" smtClean="0">
                <a:solidFill>
                  <a:srgbClr val="0091CE"/>
                </a:solidFill>
                <a:latin typeface="PT Sans Bold" charset="0"/>
                <a:sym typeface="PT Sans Bold" charset="0"/>
              </a:rPr>
              <a:t>3</a:t>
            </a:r>
            <a:endParaRPr lang="en-US" sz="3600" dirty="0">
              <a:solidFill>
                <a:srgbClr val="0091CE"/>
              </a:solidFill>
              <a:latin typeface="PT Sans Bold" charset="0"/>
              <a:sym typeface="PT Sans Bold" charset="0"/>
            </a:endParaRP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>
          <a:xfrm>
            <a:off x="741760" y="233363"/>
            <a:ext cx="11593288" cy="755005"/>
          </a:xfrm>
        </p:spPr>
        <p:txBody>
          <a:bodyPr/>
          <a:lstStyle/>
          <a:p>
            <a:pPr algn="ctr"/>
            <a:r>
              <a:rPr lang="ru-RU" sz="3600" dirty="0" smtClean="0"/>
              <a:t>Центр продвижения научно-технической продукции</a:t>
            </a:r>
            <a:endParaRPr lang="ru-RU" sz="36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00943" y="1204392"/>
            <a:ext cx="597346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spcBef>
                <a:spcPts val="422"/>
              </a:spcBef>
              <a:spcAft>
                <a:spcPts val="1200"/>
              </a:spcAft>
              <a:buClr>
                <a:srgbClr val="9D9D9D"/>
              </a:buClr>
              <a:buSzPct val="171000"/>
            </a:pPr>
            <a:r>
              <a:rPr lang="ru-RU" altLang="ru-RU" sz="1800" b="1" u="sng" dirty="0" smtClean="0">
                <a:solidFill>
                  <a:srgbClr val="FF6600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pitchFamily="34" charset="-52"/>
              </a:rPr>
              <a:t>Задачи:</a:t>
            </a:r>
            <a:endParaRPr lang="ru-RU" altLang="ru-RU" sz="1800" b="1" u="sng" dirty="0">
              <a:solidFill>
                <a:srgbClr val="FF6600"/>
              </a:solidFill>
              <a:latin typeface="Gotham Pro" panose="02000503040000020004" pitchFamily="50" charset="0"/>
              <a:cs typeface="Gotham Pro" panose="02000503040000020004" pitchFamily="50" charset="0"/>
              <a:sym typeface="PT Sans" pitchFamily="34" charset="-52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latin typeface="Gotham Pro" panose="02000503040000020004" pitchFamily="50" charset="0"/>
                <a:cs typeface="Gotham Pro" panose="02000503040000020004" pitchFamily="50" charset="0"/>
              </a:rPr>
              <a:t>О</a:t>
            </a:r>
            <a:r>
              <a:rPr lang="ru-RU" sz="16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рганизация </a:t>
            </a:r>
            <a:r>
              <a:rPr lang="ru-RU" sz="1600" dirty="0">
                <a:latin typeface="Gotham Pro" panose="02000503040000020004" pitchFamily="50" charset="0"/>
                <a:cs typeface="Gotham Pro" panose="02000503040000020004" pitchFamily="50" charset="0"/>
              </a:rPr>
              <a:t>выставочной деятельности для представления научно-технических разработок университета	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latin typeface="Gotham Pro" panose="02000503040000020004" pitchFamily="50" charset="0"/>
                <a:cs typeface="Gotham Pro" panose="02000503040000020004" pitchFamily="50" charset="0"/>
              </a:rPr>
              <a:t>Р</a:t>
            </a:r>
            <a:r>
              <a:rPr lang="ru-RU" sz="16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азработка </a:t>
            </a:r>
            <a:r>
              <a:rPr lang="ru-RU" sz="1600" dirty="0">
                <a:latin typeface="Gotham Pro" panose="02000503040000020004" pitchFamily="50" charset="0"/>
                <a:cs typeface="Gotham Pro" panose="02000503040000020004" pitchFamily="50" charset="0"/>
              </a:rPr>
              <a:t>рекламных материалов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latin typeface="Gotham Pro" panose="02000503040000020004" pitchFamily="50" charset="0"/>
                <a:cs typeface="Gotham Pro" panose="02000503040000020004" pitchFamily="50" charset="0"/>
              </a:rPr>
              <a:t>Э</a:t>
            </a:r>
            <a:r>
              <a:rPr lang="ru-RU" sz="16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кспертиза </a:t>
            </a:r>
            <a:r>
              <a:rPr lang="ru-RU" sz="1600" dirty="0">
                <a:latin typeface="Gotham Pro" panose="02000503040000020004" pitchFamily="50" charset="0"/>
                <a:cs typeface="Gotham Pro" panose="02000503040000020004" pitchFamily="50" charset="0"/>
              </a:rPr>
              <a:t>проектов для научно-технического совета университета при обсуждении вопросов создания МИП и защиты интеллектуальной собственности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ru-RU" sz="16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Анализ </a:t>
            </a:r>
            <a:r>
              <a:rPr lang="ru-RU" sz="1600" dirty="0">
                <a:latin typeface="Gotham Pro" panose="02000503040000020004" pitchFamily="50" charset="0"/>
                <a:cs typeface="Gotham Pro" panose="02000503040000020004" pitchFamily="50" charset="0"/>
              </a:rPr>
              <a:t>рынка с использованием </a:t>
            </a:r>
            <a:r>
              <a:rPr lang="ru-RU" sz="16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различных баз </a:t>
            </a:r>
            <a:r>
              <a:rPr lang="ru-RU" sz="1600" dirty="0">
                <a:latin typeface="Gotham Pro" panose="02000503040000020004" pitchFamily="50" charset="0"/>
                <a:cs typeface="Gotham Pro" panose="02000503040000020004" pitchFamily="50" charset="0"/>
              </a:rPr>
              <a:t>данных</a:t>
            </a:r>
            <a:endParaRPr lang="ru-RU" sz="16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718424" y="1204392"/>
            <a:ext cx="6286376" cy="243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spcBef>
                <a:spcPts val="422"/>
              </a:spcBef>
              <a:spcAft>
                <a:spcPts val="422"/>
              </a:spcAft>
              <a:buClr>
                <a:srgbClr val="9D9D9D"/>
              </a:buClr>
              <a:buSzPct val="171000"/>
            </a:pPr>
            <a:r>
              <a:rPr lang="ru-RU" altLang="ru-RU" sz="2000" b="1" u="sng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Показатели деятельности:</a:t>
            </a:r>
            <a:endParaRPr lang="ru-RU" altLang="ru-RU" sz="2000" b="1" u="sng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  <a:p>
            <a:pPr marL="342900" indent="-342900" eaLnBrk="1" hangingPunct="1">
              <a:lnSpc>
                <a:spcPct val="150000"/>
              </a:lnSpc>
              <a:spcBef>
                <a:spcPts val="422"/>
              </a:spcBef>
              <a:buClr>
                <a:srgbClr val="9D9D9D"/>
              </a:buClr>
              <a:buSzPct val="171000"/>
              <a:buAutoNum type="arabicPeriod"/>
            </a:pPr>
            <a:r>
              <a:rPr lang="ru-RU" altLang="ru-RU" sz="175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Количество выставок</a:t>
            </a:r>
          </a:p>
          <a:p>
            <a:pPr marL="342900" indent="-342900" eaLnBrk="1" hangingPunct="1">
              <a:spcBef>
                <a:spcPts val="422"/>
              </a:spcBef>
              <a:buClr>
                <a:srgbClr val="9D9D9D"/>
              </a:buClr>
              <a:buSzPct val="171000"/>
              <a:buAutoNum type="arabicPeriod"/>
            </a:pPr>
            <a:r>
              <a:rPr lang="ru-RU" altLang="ru-RU" sz="175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Количество разработанной рекламной продукции</a:t>
            </a:r>
          </a:p>
          <a:p>
            <a:pPr marL="342900" indent="-342900" eaLnBrk="1" hangingPunct="1">
              <a:spcBef>
                <a:spcPts val="422"/>
              </a:spcBef>
              <a:buClr>
                <a:srgbClr val="9D9D9D"/>
              </a:buClr>
              <a:buSzPct val="171000"/>
              <a:buAutoNum type="arabicPeriod"/>
            </a:pPr>
            <a:r>
              <a:rPr lang="ru-RU" altLang="ru-RU" sz="175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Количество подготовленных экспертных заключений</a:t>
            </a:r>
          </a:p>
          <a:p>
            <a:pPr marL="342900" indent="-342900" eaLnBrk="1" hangingPunct="1">
              <a:spcBef>
                <a:spcPts val="422"/>
              </a:spcBef>
              <a:buClr>
                <a:srgbClr val="9D9D9D"/>
              </a:buClr>
              <a:buSzPct val="171000"/>
              <a:buAutoNum type="arabicPeriod"/>
            </a:pPr>
            <a:r>
              <a:rPr lang="ru-RU" altLang="ru-RU" sz="175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Количество публикаций в СМИ о результатах научной деятельности</a:t>
            </a:r>
          </a:p>
          <a:p>
            <a:pPr marL="342900" indent="-342900" eaLnBrk="1" hangingPunct="1">
              <a:spcBef>
                <a:spcPts val="422"/>
              </a:spcBef>
              <a:buClr>
                <a:srgbClr val="9D9D9D"/>
              </a:buClr>
              <a:buSzPct val="171000"/>
              <a:buAutoNum type="arabicPeriod"/>
            </a:pPr>
            <a:r>
              <a:rPr lang="ru-RU" altLang="ru-RU" sz="1758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Медиаиндекс</a:t>
            </a:r>
            <a:r>
              <a:rPr lang="ru-RU" altLang="ru-RU" sz="1758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 публикаций в СМИ</a:t>
            </a:r>
            <a:endParaRPr lang="ru-RU" altLang="ru-RU" sz="1758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  <a:p>
            <a:pPr eaLnBrk="1" hangingPunct="1">
              <a:spcBef>
                <a:spcPts val="422"/>
              </a:spcBef>
              <a:buClr>
                <a:srgbClr val="9D9D9D"/>
              </a:buClr>
              <a:buSzPct val="171000"/>
            </a:pPr>
            <a:endParaRPr lang="ru-RU" altLang="ru-RU" sz="1758" dirty="0">
              <a:solidFill>
                <a:schemeClr val="tx1"/>
              </a:solidFill>
              <a:sym typeface="PT Sans" pitchFamily="34" charset="-52"/>
            </a:endParaRPr>
          </a:p>
        </p:txBody>
      </p:sp>
      <p:pic>
        <p:nvPicPr>
          <p:cNvPr id="3074" name="Picture 2" descr="http://ptfair.ru/netcat_files/c/f62ae4531500f19333ea3619e54c8e4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60" y="5596107"/>
            <a:ext cx="3933862" cy="91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0-tub-ru.yandex.net/i?id=32497908ae441bae98d4cb0f0a370c08-18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217" y="6927004"/>
            <a:ext cx="1561455" cy="15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Международная выставка инноваций и новых технологий ITEX'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314" y="6927005"/>
            <a:ext cx="1649061" cy="156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Новост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712" y="5332470"/>
            <a:ext cx="1898266" cy="115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10" y="6929538"/>
            <a:ext cx="3161030" cy="155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im2-tub-ru.yandex.net/i?id=2d8eb2f46c906043015c2df08efb4d0b-01-144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870" y="5558335"/>
            <a:ext cx="28575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TERSTROYEXP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64" y="7321595"/>
            <a:ext cx="2447925" cy="61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679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612" y="137765"/>
            <a:ext cx="10464800" cy="964506"/>
          </a:xfrm>
        </p:spPr>
        <p:txBody>
          <a:bodyPr/>
          <a:lstStyle/>
          <a:p>
            <a:pPr eaLnBrk="1" hangingPunct="1"/>
            <a:r>
              <a:rPr lang="ru-RU" sz="4400" dirty="0" smtClean="0"/>
              <a:t>Взаимодействие с промышленностью</a:t>
            </a:r>
            <a:endParaRPr lang="en-US" sz="4400" dirty="0" smtClean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95444"/>
            <a:ext cx="13004800" cy="977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30" name="Picture 20" descr="http://static2.aif.ru/public/news/837/381796a8e7ace66e7b25bbb5a7d0a6b6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2520" y="1295876"/>
            <a:ext cx="2367437" cy="1780724"/>
          </a:xfrm>
          <a:prstGeom prst="rect">
            <a:avLst/>
          </a:prstGeom>
          <a:noFill/>
        </p:spPr>
      </p:pic>
      <p:pic>
        <p:nvPicPr>
          <p:cNvPr id="31" name="Picture 4" descr="http://www.wnd.su/uploads/posts/2011-08/1312567282_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2840" y="1780456"/>
            <a:ext cx="1512168" cy="138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Национальный исследовательский университет СПбГП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3456" y="1705756"/>
            <a:ext cx="2225008" cy="1514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/>
          </p:cNvSpPr>
          <p:nvPr/>
        </p:nvSpPr>
        <p:spPr bwMode="auto">
          <a:xfrm>
            <a:off x="12126913" y="8977312"/>
            <a:ext cx="7112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3600" dirty="0" smtClean="0">
                <a:solidFill>
                  <a:srgbClr val="0091CE"/>
                </a:solidFill>
                <a:latin typeface="PT Sans Bold" charset="0"/>
                <a:sym typeface="PT Sans Bold" charset="0"/>
              </a:rPr>
              <a:t>1</a:t>
            </a:r>
            <a:r>
              <a:rPr lang="ru-RU" sz="3600" dirty="0" smtClean="0">
                <a:solidFill>
                  <a:srgbClr val="0091CE"/>
                </a:solidFill>
                <a:latin typeface="PT Sans Bold" charset="0"/>
                <a:sym typeface="PT Sans Bold" charset="0"/>
              </a:rPr>
              <a:t>4</a:t>
            </a:r>
            <a:endParaRPr lang="en-US" sz="3600" dirty="0">
              <a:solidFill>
                <a:srgbClr val="0091CE"/>
              </a:solidFill>
              <a:latin typeface="PT Sans Bold" charset="0"/>
              <a:sym typeface="PT Sans Bold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13167" y="3511155"/>
            <a:ext cx="2295735" cy="14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 smtClean="0">
                <a:solidFill>
                  <a:srgbClr val="FF6600"/>
                </a:solidFill>
                <a:sym typeface="PT Sans" pitchFamily="34" charset="-52"/>
              </a:rPr>
              <a:t>15</a:t>
            </a:r>
            <a:r>
              <a:rPr lang="ru-RU" altLang="ru-RU" sz="4219" dirty="0" smtClean="0">
                <a:solidFill>
                  <a:srgbClr val="FF6600"/>
                </a:solidFill>
                <a:sym typeface="PT Sans" pitchFamily="34" charset="-52"/>
              </a:rPr>
              <a:t> </a:t>
            </a:r>
            <a:endParaRPr lang="en-US" altLang="ru-RU" sz="4219" dirty="0">
              <a:solidFill>
                <a:srgbClr val="FF6600"/>
              </a:solidFill>
              <a:sym typeface="PT Sans" pitchFamily="34" charset="-52"/>
            </a:endParaRP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109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проектов </a:t>
            </a:r>
            <a:r>
              <a:rPr lang="ru-RU" altLang="ru-RU" sz="2109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от промышленности</a:t>
            </a:r>
            <a:endParaRPr lang="ru-RU" altLang="ru-RU" sz="2109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73477" y="3511155"/>
            <a:ext cx="2126382" cy="14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 smtClean="0">
                <a:solidFill>
                  <a:srgbClr val="FF6600"/>
                </a:solidFill>
                <a:sym typeface="PT Sans" pitchFamily="34" charset="-52"/>
              </a:rPr>
              <a:t>14</a:t>
            </a:r>
            <a:r>
              <a:rPr lang="ru-RU" altLang="ru-RU" sz="4219" dirty="0" smtClean="0">
                <a:solidFill>
                  <a:srgbClr val="FF6600"/>
                </a:solidFill>
                <a:sym typeface="PT Sans" pitchFamily="34" charset="-52"/>
              </a:rPr>
              <a:t> </a:t>
            </a:r>
            <a:endParaRPr lang="en-US" altLang="ru-RU" sz="4219" dirty="0">
              <a:solidFill>
                <a:srgbClr val="FF6600"/>
              </a:solidFill>
              <a:sym typeface="PT Sans" pitchFamily="34" charset="-52"/>
            </a:endParaRP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109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университетов </a:t>
            </a:r>
            <a:r>
              <a:rPr lang="ru-RU" altLang="ru-RU" sz="2109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СПб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698851" y="3511155"/>
            <a:ext cx="2755877" cy="14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 smtClean="0">
                <a:solidFill>
                  <a:srgbClr val="FF6600"/>
                </a:solidFill>
                <a:sym typeface="PT Sans" pitchFamily="34" charset="-52"/>
              </a:rPr>
              <a:t>100</a:t>
            </a:r>
            <a:r>
              <a:rPr lang="ru-RU" altLang="ru-RU" sz="4219" dirty="0" smtClean="0">
                <a:solidFill>
                  <a:srgbClr val="FF6600"/>
                </a:solidFill>
                <a:sym typeface="PT Sans" pitchFamily="34" charset="-52"/>
              </a:rPr>
              <a:t> </a:t>
            </a:r>
            <a:endParaRPr lang="en-US" altLang="ru-RU" sz="4219" dirty="0">
              <a:solidFill>
                <a:srgbClr val="FF6600"/>
              </a:solidFill>
              <a:sym typeface="PT Sans" pitchFamily="34" charset="-52"/>
            </a:endParaRP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109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студентов</a:t>
            </a:r>
            <a:endParaRPr lang="ru-RU" altLang="ru-RU" sz="2109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9003107" y="3518225"/>
            <a:ext cx="2755877" cy="14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 smtClean="0">
                <a:solidFill>
                  <a:srgbClr val="FF6600"/>
                </a:solidFill>
                <a:sym typeface="PT Sans" pitchFamily="34" charset="-52"/>
              </a:rPr>
              <a:t>20</a:t>
            </a:r>
            <a:r>
              <a:rPr lang="ru-RU" altLang="ru-RU" sz="4219" dirty="0" smtClean="0">
                <a:solidFill>
                  <a:srgbClr val="FF6600"/>
                </a:solidFill>
                <a:sym typeface="PT Sans" pitchFamily="34" charset="-52"/>
              </a:rPr>
              <a:t> </a:t>
            </a:r>
            <a:endParaRPr lang="en-US" altLang="ru-RU" sz="4219" dirty="0">
              <a:solidFill>
                <a:srgbClr val="FF6600"/>
              </a:solidFill>
              <a:sym typeface="PT Sans" pitchFamily="34" charset="-52"/>
            </a:endParaRP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109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Студентов от СПбПУ</a:t>
            </a:r>
            <a:endParaRPr lang="ru-RU" altLang="ru-RU" sz="2109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3477" y="5636570"/>
            <a:ext cx="815343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latin typeface="Gotham Pro" panose="02000503040000020004" pitchFamily="50" charset="0"/>
                <a:cs typeface="Gotham Pro" panose="02000503040000020004" pitchFamily="50" charset="0"/>
              </a:rPr>
              <a:t>разработка и внедрение новейших видов трубопроводной </a:t>
            </a:r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арматуры</a:t>
            </a:r>
            <a:endParaRPr lang="ru-RU" sz="20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создание </a:t>
            </a:r>
            <a:r>
              <a:rPr lang="ru-RU" sz="2000" dirty="0">
                <a:latin typeface="Gotham Pro" panose="02000503040000020004" pitchFamily="50" charset="0"/>
                <a:cs typeface="Gotham Pro" panose="02000503040000020004" pitchFamily="50" charset="0"/>
              </a:rPr>
              <a:t>и подбор химических реагентов, а также апробация их взаимодействия с различными по уникальности составами водных </a:t>
            </a:r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сред</a:t>
            </a:r>
            <a:endParaRPr lang="ru-RU" sz="20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spcAft>
                <a:spcPts val="1200"/>
              </a:spcAft>
            </a:pPr>
            <a:r>
              <a:rPr lang="ru-RU" sz="20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разработка </a:t>
            </a:r>
            <a:r>
              <a:rPr lang="ru-RU" sz="2000" dirty="0">
                <a:latin typeface="Gotham Pro" panose="02000503040000020004" pitchFamily="50" charset="0"/>
                <a:cs typeface="Gotham Pro" panose="02000503040000020004" pitchFamily="50" charset="0"/>
              </a:rPr>
              <a:t>автоматизированных систем управления водоснабжением.</a:t>
            </a:r>
          </a:p>
          <a:p>
            <a:pPr>
              <a:spcAft>
                <a:spcPts val="1200"/>
              </a:spcAft>
            </a:pPr>
            <a:endParaRPr lang="ru-RU" sz="20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pic>
        <p:nvPicPr>
          <p:cNvPr id="5122" name="Picture 2" descr="https://pp.vk.me/c617528/v617528170/1f43f/hVHdsiN5V5I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70"/>
          <a:stretch/>
        </p:blipFill>
        <p:spPr bwMode="auto">
          <a:xfrm>
            <a:off x="979981" y="1709705"/>
            <a:ext cx="2821103" cy="103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&quot;Водоканал&quot; предупреждает петербуржцев о новом виде мошенничества - Радио для двоих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07" y="5308848"/>
            <a:ext cx="3067049" cy="22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1014195" y="5277197"/>
            <a:ext cx="11112718" cy="31651"/>
          </a:xfrm>
          <a:prstGeom prst="line">
            <a:avLst/>
          </a:prstGeom>
          <a:noFill/>
          <a:ln w="508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1268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04800" cy="975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0"/>
            <a:ext cx="9155113" cy="4948238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462088" y="4805363"/>
            <a:ext cx="10464800" cy="719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5400" tIns="25400" rIns="25400" bIns="25400"/>
          <a:lstStyle/>
          <a:p>
            <a:pPr algn="r">
              <a:defRPr/>
            </a:pPr>
            <a:r>
              <a:rPr lang="ru-RU" sz="3500" kern="0" dirty="0">
                <a:solidFill>
                  <a:schemeClr val="accent3">
                    <a:lumMod val="50000"/>
                  </a:schemeClr>
                </a:solidFill>
                <a:latin typeface="PT Sans" pitchFamily="34" charset="-52"/>
                <a:ea typeface="+mj-ea"/>
                <a:cs typeface="+mj-cs"/>
                <a:sym typeface="PT Sans Bold" charset="0"/>
              </a:rPr>
              <a:t>Салкуцан Сергей Владимирович</a:t>
            </a:r>
          </a:p>
          <a:p>
            <a:pPr algn="r">
              <a:defRPr/>
            </a:pPr>
            <a:r>
              <a:rPr lang="en-US" sz="3500" kern="0" dirty="0" smtClean="0">
                <a:solidFill>
                  <a:schemeClr val="accent3">
                    <a:lumMod val="50000"/>
                  </a:schemeClr>
                </a:solidFill>
                <a:latin typeface="PT Sans" pitchFamily="34" charset="-52"/>
                <a:ea typeface="+mj-ea"/>
                <a:cs typeface="+mj-cs"/>
                <a:sym typeface="PT Sans Bold" charset="0"/>
                <a:hlinkClick r:id="rId4"/>
              </a:rPr>
              <a:t>salkutsan@spbstu.ru</a:t>
            </a:r>
            <a:endParaRPr lang="en-US" sz="3500" kern="0" dirty="0">
              <a:solidFill>
                <a:schemeClr val="accent3">
                  <a:lumMod val="50000"/>
                </a:schemeClr>
              </a:solidFill>
              <a:latin typeface="PT Sans" pitchFamily="34" charset="-52"/>
              <a:ea typeface="+mj-ea"/>
              <a:cs typeface="+mj-cs"/>
              <a:sym typeface="PT Sans Bold" charset="0"/>
            </a:endParaRPr>
          </a:p>
          <a:p>
            <a:pPr algn="r">
              <a:defRPr/>
            </a:pPr>
            <a:r>
              <a:rPr lang="en-US" sz="3500" kern="0" dirty="0" smtClean="0">
                <a:solidFill>
                  <a:schemeClr val="accent3">
                    <a:lumMod val="50000"/>
                  </a:schemeClr>
                </a:solidFill>
                <a:latin typeface="PT Sans" pitchFamily="34" charset="-52"/>
                <a:ea typeface="+mj-ea"/>
                <a:cs typeface="+mj-cs"/>
                <a:sym typeface="PT Sans Bold" charset="0"/>
                <a:hlinkClick r:id="rId5"/>
              </a:rPr>
              <a:t>www.technopark.spbstu.ru</a:t>
            </a:r>
            <a:endParaRPr lang="en-US" sz="3500" kern="0" dirty="0">
              <a:solidFill>
                <a:schemeClr val="accent3">
                  <a:lumMod val="50000"/>
                </a:schemeClr>
              </a:solidFill>
              <a:latin typeface="PT Sans" pitchFamily="34" charset="-52"/>
              <a:ea typeface="+mj-ea"/>
              <a:cs typeface="+mj-cs"/>
              <a:sym typeface="PT Sans Bold" charset="0"/>
            </a:endParaRPr>
          </a:p>
          <a:p>
            <a:pPr algn="r">
              <a:defRPr/>
            </a:pPr>
            <a:endParaRPr lang="en-US" sz="3500" kern="0" dirty="0">
              <a:solidFill>
                <a:schemeClr val="accent3">
                  <a:lumMod val="50000"/>
                </a:schemeClr>
              </a:solidFill>
              <a:latin typeface="PT Sans" pitchFamily="34" charset="-52"/>
              <a:ea typeface="+mj-ea"/>
              <a:cs typeface="+mj-cs"/>
              <a:sym typeface="PT Sans Bold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75700"/>
            <a:ext cx="13004800" cy="977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4101" name="Rectangle 4"/>
          <p:cNvSpPr>
            <a:spLocks/>
          </p:cNvSpPr>
          <p:nvPr/>
        </p:nvSpPr>
        <p:spPr bwMode="auto">
          <a:xfrm>
            <a:off x="12126913" y="9042400"/>
            <a:ext cx="7112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ru-RU" sz="3600" dirty="0" smtClean="0">
                <a:solidFill>
                  <a:srgbClr val="0091CE"/>
                </a:solidFill>
                <a:latin typeface="PT Sans Bold" charset="0"/>
                <a:sym typeface="PT Sans Bold" charset="0"/>
              </a:rPr>
              <a:t>2</a:t>
            </a:r>
            <a:endParaRPr lang="en-US" sz="3600" dirty="0">
              <a:solidFill>
                <a:srgbClr val="0091CE"/>
              </a:solidFill>
              <a:latin typeface="PT Sans Bold" charset="0"/>
              <a:sym typeface="PT Sans Bold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784" y="-74785"/>
            <a:ext cx="3512906" cy="1898758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12" name="Рисунок 11" descr="business-inkuba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0352" y="1881946"/>
            <a:ext cx="2160240" cy="1471058"/>
          </a:xfrm>
          <a:prstGeom prst="rect">
            <a:avLst/>
          </a:prstGeom>
        </p:spPr>
      </p:pic>
      <p:pic>
        <p:nvPicPr>
          <p:cNvPr id="14" name="Picture 2" descr="http://www.ya-pridumal.ru/upload/pages/%D1%84%D0%B0%D0%B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989" y="2346462"/>
            <a:ext cx="3329061" cy="103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96622" y="4156720"/>
            <a:ext cx="2592288" cy="14401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otham Pro" panose="02000503040000020004" pitchFamily="50" charset="0"/>
                <a:cs typeface="Gotham Pro" panose="02000503040000020004" pitchFamily="50" charset="0"/>
              </a:rPr>
              <a:t>Центр развития инновационной деятельности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9191182" y="4156720"/>
            <a:ext cx="3240359" cy="14401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200" dirty="0">
                <a:latin typeface="Gotham Pro" panose="02000503040000020004" pitchFamily="50" charset="0"/>
                <a:cs typeface="Gotham Pro" panose="02000503040000020004" pitchFamily="50" charset="0"/>
              </a:rPr>
              <a:t>Центр продвижения научно-технической продукции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926336" y="4156720"/>
            <a:ext cx="3039830" cy="14401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200" dirty="0">
                <a:latin typeface="Gotham Pro" panose="02000503040000020004" pitchFamily="50" charset="0"/>
                <a:cs typeface="Gotham Pro" panose="02000503040000020004" pitchFamily="50" charset="0"/>
              </a:rPr>
              <a:t>Центр интеллектуальной собственности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74" y="2310015"/>
            <a:ext cx="3021176" cy="1022831"/>
          </a:xfrm>
          <a:prstGeom prst="rect">
            <a:avLst/>
          </a:prstGeom>
        </p:spPr>
      </p:pic>
      <p:pic>
        <p:nvPicPr>
          <p:cNvPr id="18" name="Picture 8" descr="Национальный исследовательский университет СПбГПУ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0487" y="303516"/>
            <a:ext cx="1962593" cy="133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959405" y="5956920"/>
            <a:ext cx="11472136" cy="0"/>
          </a:xfrm>
          <a:prstGeom prst="line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</p:spPr>
      </p:cxnSp>
      <p:sp>
        <p:nvSpPr>
          <p:cNvPr id="4" name="TextBox 3"/>
          <p:cNvSpPr txBox="1"/>
          <p:nvPr/>
        </p:nvSpPr>
        <p:spPr>
          <a:xfrm>
            <a:off x="957784" y="6100936"/>
            <a:ext cx="10919977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Интерфейс</a:t>
            </a:r>
            <a:r>
              <a:rPr lang="en-US" sz="18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sz="18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общения малого и среднего бизнеса с Университетом и промышленностью.</a:t>
            </a:r>
          </a:p>
          <a:p>
            <a:pPr>
              <a:lnSpc>
                <a:spcPct val="150000"/>
              </a:lnSpc>
            </a:pPr>
            <a:endParaRPr lang="ru-RU" sz="1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FF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Показатели деятельности: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Количество резидентов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Доходы резидентов от совместной деятельности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303" y="4158452"/>
            <a:ext cx="1621934" cy="122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75700"/>
            <a:ext cx="13004800" cy="977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10245" name="Rectangle 4"/>
          <p:cNvSpPr>
            <a:spLocks/>
          </p:cNvSpPr>
          <p:nvPr/>
        </p:nvSpPr>
        <p:spPr bwMode="auto">
          <a:xfrm>
            <a:off x="12126913" y="9042400"/>
            <a:ext cx="7112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3600" dirty="0" smtClean="0">
                <a:solidFill>
                  <a:srgbClr val="0091CE"/>
                </a:solidFill>
                <a:latin typeface="PT Sans Bold" charset="0"/>
                <a:sym typeface="PT Sans Bold" charset="0"/>
              </a:rPr>
              <a:t>3</a:t>
            </a:r>
            <a:endParaRPr lang="en-US" sz="3600" dirty="0">
              <a:solidFill>
                <a:srgbClr val="0091CE"/>
              </a:solidFill>
              <a:latin typeface="PT Sans Bold" charset="0"/>
              <a:sym typeface="PT Sans Bold" charset="0"/>
            </a:endParaRP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>
          <a:xfrm>
            <a:off x="1270000" y="233363"/>
            <a:ext cx="10464800" cy="755005"/>
          </a:xfrm>
        </p:spPr>
        <p:txBody>
          <a:bodyPr/>
          <a:lstStyle/>
          <a:p>
            <a:pPr algn="ctr"/>
            <a:r>
              <a:rPr lang="ru-RU" dirty="0" smtClean="0"/>
              <a:t>Размещение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269161" y="1255068"/>
            <a:ext cx="8568952" cy="7384380"/>
            <a:chOff x="1578968" y="1171948"/>
            <a:chExt cx="10900096" cy="763284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36" b="27208"/>
            <a:stretch/>
          </p:blipFill>
          <p:spPr>
            <a:xfrm>
              <a:off x="1605856" y="4484316"/>
              <a:ext cx="10692384" cy="432048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863" b="33317"/>
            <a:stretch/>
          </p:blipFill>
          <p:spPr>
            <a:xfrm>
              <a:off x="1578968" y="1171948"/>
              <a:ext cx="10900096" cy="3312368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97744" y="1636440"/>
            <a:ext cx="3692555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2014: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Корпус ТВН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Пристройка </a:t>
            </a:r>
            <a:r>
              <a:rPr lang="ru-RU" sz="1800" dirty="0" err="1" smtClean="0">
                <a:latin typeface="Gotham Pro" panose="02000503040000020004" pitchFamily="50" charset="0"/>
                <a:cs typeface="Gotham Pro" panose="02000503040000020004" pitchFamily="50" charset="0"/>
              </a:rPr>
              <a:t>гидробашни</a:t>
            </a:r>
            <a:endParaRPr lang="ru-RU" sz="1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endParaRPr lang="ru-RU" sz="24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2015:</a:t>
            </a:r>
          </a:p>
          <a:p>
            <a:pPr>
              <a:lnSpc>
                <a:spcPct val="150000"/>
              </a:lnSpc>
            </a:pPr>
            <a:r>
              <a:rPr lang="ru-RU" sz="1800" b="1" dirty="0" err="1" smtClean="0">
                <a:latin typeface="Gotham Pro" panose="02000503040000020004" pitchFamily="50" charset="0"/>
                <a:cs typeface="Gotham Pro" panose="02000503040000020004" pitchFamily="50" charset="0"/>
              </a:rPr>
              <a:t>Полюстровский</a:t>
            </a:r>
            <a:r>
              <a:rPr lang="ru-RU" sz="18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 14,</a:t>
            </a: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 малый корпус, 2 этаж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(резиденты)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8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НИК,</a:t>
            </a: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 3 этаж, блок Г.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(инкубатор, ЦРИД, ЦПНТП, Политех-</a:t>
            </a:r>
            <a:r>
              <a:rPr lang="ru-RU" sz="1800" dirty="0" err="1" smtClean="0">
                <a:latin typeface="Gotham Pro" panose="02000503040000020004" pitchFamily="50" charset="0"/>
                <a:cs typeface="Gotham Pro" panose="02000503040000020004" pitchFamily="50" charset="0"/>
              </a:rPr>
              <a:t>Страшег</a:t>
            </a: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, </a:t>
            </a:r>
            <a:r>
              <a:rPr lang="ru-RU" sz="1800" dirty="0" err="1" smtClean="0">
                <a:latin typeface="Gotham Pro" panose="02000503040000020004" pitchFamily="50" charset="0"/>
                <a:cs typeface="Gotham Pro" panose="02000503040000020004" pitchFamily="50" charset="0"/>
              </a:rPr>
              <a:t>коворкинг</a:t>
            </a: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ru-RU" sz="1800" b="1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Пристройка </a:t>
            </a:r>
            <a:r>
              <a:rPr lang="ru-RU" sz="1800" b="1" dirty="0" err="1" smtClean="0">
                <a:latin typeface="Gotham Pro" panose="02000503040000020004" pitchFamily="50" charset="0"/>
                <a:cs typeface="Gotham Pro" panose="02000503040000020004" pitchFamily="50" charset="0"/>
              </a:rPr>
              <a:t>гидробашни</a:t>
            </a: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 (Фаблаб)</a:t>
            </a:r>
            <a:endParaRPr lang="ru-RU" sz="18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07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75700"/>
            <a:ext cx="13004800" cy="977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10245" name="Rectangle 4"/>
          <p:cNvSpPr>
            <a:spLocks/>
          </p:cNvSpPr>
          <p:nvPr/>
        </p:nvSpPr>
        <p:spPr bwMode="auto">
          <a:xfrm>
            <a:off x="12126913" y="9042400"/>
            <a:ext cx="7112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ru-RU" sz="3600" dirty="0">
                <a:solidFill>
                  <a:srgbClr val="0091CE"/>
                </a:solidFill>
                <a:latin typeface="PT Sans Bold" charset="0"/>
                <a:sym typeface="PT Sans Bold" charset="0"/>
              </a:rPr>
              <a:t>4</a:t>
            </a:r>
            <a:endParaRPr lang="en-US" sz="3600" dirty="0">
              <a:solidFill>
                <a:srgbClr val="0091CE"/>
              </a:solidFill>
              <a:latin typeface="PT Sans Bold" charset="0"/>
              <a:sym typeface="PT Sans Bold" charset="0"/>
            </a:endParaRP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>
          <a:xfrm>
            <a:off x="1270000" y="233363"/>
            <a:ext cx="10464800" cy="755005"/>
          </a:xfrm>
        </p:spPr>
        <p:txBody>
          <a:bodyPr/>
          <a:lstStyle/>
          <a:p>
            <a:pPr algn="ctr"/>
            <a:r>
              <a:rPr lang="en-US" sz="4800" dirty="0" err="1" smtClean="0"/>
              <a:t>FabLab</a:t>
            </a:r>
            <a:r>
              <a:rPr lang="en-US" sz="4800" dirty="0" smtClean="0"/>
              <a:t> Polytech </a:t>
            </a:r>
            <a:r>
              <a:rPr lang="ru-RU" sz="4800" dirty="0" smtClean="0"/>
              <a:t>для школьников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04" y="1137865"/>
            <a:ext cx="6495209" cy="4314999"/>
          </a:xfrm>
          <a:prstGeom prst="rect">
            <a:avLst/>
          </a:prstGeom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328" y="5201018"/>
            <a:ext cx="6983785" cy="3371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Объект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48" y="5524872"/>
            <a:ext cx="4517840" cy="3011893"/>
          </a:xfrm>
        </p:spPr>
      </p:pic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1108987" y="1225829"/>
            <a:ext cx="2126381" cy="14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 smtClean="0">
                <a:solidFill>
                  <a:srgbClr val="FF6600"/>
                </a:solidFill>
                <a:sym typeface="PT Sans" pitchFamily="34" charset="-52"/>
              </a:rPr>
              <a:t>2000</a:t>
            </a:r>
            <a:r>
              <a:rPr lang="ru-RU" altLang="ru-RU" sz="4219" dirty="0" smtClean="0">
                <a:solidFill>
                  <a:srgbClr val="FF6600"/>
                </a:solidFill>
                <a:sym typeface="PT Sans" pitchFamily="34" charset="-52"/>
              </a:rPr>
              <a:t> </a:t>
            </a:r>
            <a:endParaRPr lang="en-US" altLang="ru-RU" sz="4219" dirty="0">
              <a:solidFill>
                <a:srgbClr val="FF6600"/>
              </a:solidFill>
              <a:sym typeface="PT Sans" pitchFamily="34" charset="-52"/>
            </a:endParaRP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109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школьников</a:t>
            </a: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109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в </a:t>
            </a:r>
            <a:r>
              <a:rPr lang="ru-RU" altLang="ru-RU" sz="2109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год</a:t>
            </a:r>
          </a:p>
        </p:txBody>
      </p: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3046017" y="1225829"/>
            <a:ext cx="1224136" cy="14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>
                <a:solidFill>
                  <a:srgbClr val="FF6600"/>
                </a:solidFill>
                <a:sym typeface="PT Sans" pitchFamily="34" charset="-52"/>
              </a:rPr>
              <a:t>1</a:t>
            </a:r>
            <a:r>
              <a:rPr lang="ru-RU" altLang="ru-RU" sz="4219" b="1" dirty="0" smtClean="0">
                <a:solidFill>
                  <a:srgbClr val="FF6600"/>
                </a:solidFill>
                <a:sym typeface="PT Sans" pitchFamily="34" charset="-52"/>
              </a:rPr>
              <a:t>0</a:t>
            </a:r>
            <a:r>
              <a:rPr lang="ru-RU" altLang="ru-RU" sz="4219" dirty="0" smtClean="0">
                <a:solidFill>
                  <a:srgbClr val="FF6600"/>
                </a:solidFill>
                <a:sym typeface="PT Sans" pitchFamily="34" charset="-52"/>
              </a:rPr>
              <a:t> </a:t>
            </a:r>
            <a:endParaRPr lang="en-US" altLang="ru-RU" sz="4219" dirty="0">
              <a:solidFill>
                <a:srgbClr val="FF6600"/>
              </a:solidFill>
              <a:sym typeface="PT Sans" pitchFamily="34" charset="-52"/>
            </a:endParaRP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109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кружков</a:t>
            </a: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 bwMode="auto">
          <a:xfrm>
            <a:off x="4414168" y="1219632"/>
            <a:ext cx="1224136" cy="14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 smtClean="0">
                <a:solidFill>
                  <a:srgbClr val="FF6600"/>
                </a:solidFill>
                <a:sym typeface="PT Sans" pitchFamily="34" charset="-52"/>
              </a:rPr>
              <a:t>4</a:t>
            </a:r>
            <a:r>
              <a:rPr lang="ru-RU" altLang="ru-RU" sz="4219" dirty="0" smtClean="0">
                <a:solidFill>
                  <a:srgbClr val="FF6600"/>
                </a:solidFill>
                <a:sym typeface="PT Sans" pitchFamily="34" charset="-52"/>
              </a:rPr>
              <a:t> </a:t>
            </a:r>
            <a:endParaRPr lang="en-US" altLang="ru-RU" sz="4219" dirty="0">
              <a:solidFill>
                <a:srgbClr val="FF6600"/>
              </a:solidFill>
              <a:sym typeface="PT Sans" pitchFamily="34" charset="-52"/>
            </a:endParaRP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109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школы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08987" y="2788568"/>
            <a:ext cx="43853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66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Цели: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Привлечение талантливой молодежи в университет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Создание </a:t>
            </a: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сообщества людей (в первую очередь школьников и студентов), занимающихся техническим творчеством и/или заинтересованных в нем</a:t>
            </a:r>
            <a:endParaRPr lang="en-US" sz="1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1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18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457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75700"/>
            <a:ext cx="13004800" cy="977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10245" name="Rectangle 4"/>
          <p:cNvSpPr>
            <a:spLocks/>
          </p:cNvSpPr>
          <p:nvPr/>
        </p:nvSpPr>
        <p:spPr bwMode="auto">
          <a:xfrm>
            <a:off x="12126913" y="9042400"/>
            <a:ext cx="7112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3600" dirty="0" smtClean="0">
                <a:solidFill>
                  <a:srgbClr val="0091CE"/>
                </a:solidFill>
                <a:latin typeface="PT Sans Bold" charset="0"/>
                <a:sym typeface="PT Sans Bold" charset="0"/>
              </a:rPr>
              <a:t>5</a:t>
            </a:r>
            <a:endParaRPr lang="en-US" sz="3600" dirty="0">
              <a:solidFill>
                <a:srgbClr val="0091CE"/>
              </a:solidFill>
              <a:latin typeface="PT Sans Bold" charset="0"/>
              <a:sym typeface="PT Sans Bold" charset="0"/>
            </a:endParaRPr>
          </a:p>
        </p:txBody>
      </p:sp>
      <p:sp>
        <p:nvSpPr>
          <p:cNvPr id="36" name="Заголовок 35"/>
          <p:cNvSpPr>
            <a:spLocks noGrp="1"/>
          </p:cNvSpPr>
          <p:nvPr>
            <p:ph type="title"/>
          </p:nvPr>
        </p:nvSpPr>
        <p:spPr>
          <a:xfrm>
            <a:off x="1270000" y="233363"/>
            <a:ext cx="10464800" cy="755005"/>
          </a:xfrm>
        </p:spPr>
        <p:txBody>
          <a:bodyPr/>
          <a:lstStyle/>
          <a:p>
            <a:pPr algn="ctr"/>
            <a:r>
              <a:rPr lang="en-US" sz="4800" dirty="0" err="1" smtClean="0"/>
              <a:t>FabLab</a:t>
            </a:r>
            <a:r>
              <a:rPr lang="en-US" sz="4800" dirty="0" smtClean="0"/>
              <a:t> Polytech </a:t>
            </a:r>
            <a:r>
              <a:rPr lang="ru-RU" sz="4800" dirty="0" smtClean="0"/>
              <a:t>для студентов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6"/>
          <a:stretch/>
        </p:blipFill>
        <p:spPr>
          <a:xfrm rot="5400000">
            <a:off x="7133239" y="2435974"/>
            <a:ext cx="6909756" cy="449999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97"/>
          <a:stretch/>
        </p:blipFill>
        <p:spPr>
          <a:xfrm>
            <a:off x="4792988" y="3639081"/>
            <a:ext cx="3248794" cy="2029807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b="6701"/>
          <a:stretch/>
        </p:blipFill>
        <p:spPr>
          <a:xfrm>
            <a:off x="4792988" y="1234908"/>
            <a:ext cx="3248793" cy="225019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4" name="Picture 2" descr="C:\Users\Dmitriy\Downloads\для презентации\XjLxv0OVrV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9"/>
          <a:stretch/>
        </p:blipFill>
        <p:spPr bwMode="auto">
          <a:xfrm>
            <a:off x="4771719" y="5822866"/>
            <a:ext cx="3270062" cy="231798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97743" y="1157671"/>
            <a:ext cx="3898905" cy="14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pitchFamily="34" charset="-52"/>
              </a:rPr>
              <a:t>Фотомеханика</a:t>
            </a:r>
            <a:endParaRPr lang="en-US" altLang="ru-RU" sz="2000" b="1" dirty="0" smtClean="0">
              <a:solidFill>
                <a:srgbClr val="FF0000"/>
              </a:solidFill>
              <a:latin typeface="Gotham Pro" panose="02000503040000020004" pitchFamily="50" charset="0"/>
              <a:cs typeface="Gotham Pro" panose="02000503040000020004" pitchFamily="50" charset="0"/>
              <a:sym typeface="PT Sans" pitchFamily="34" charset="-52"/>
            </a:endParaRPr>
          </a:p>
          <a:p>
            <a:pPr eaLnBrk="1" hangingPunct="1">
              <a:lnSpc>
                <a:spcPct val="150000"/>
              </a:lnSpc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pitchFamily="34" charset="-52"/>
              </a:rPr>
              <a:t>Нейролаб</a:t>
            </a:r>
          </a:p>
          <a:p>
            <a:pPr eaLnBrk="1" hangingPunct="1">
              <a:lnSpc>
                <a:spcPct val="150000"/>
              </a:lnSpc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pitchFamily="34" charset="-52"/>
              </a:rPr>
              <a:t>3</a:t>
            </a:r>
            <a:r>
              <a:rPr lang="en-US" altLang="ru-RU" sz="2000" b="1" dirty="0" smtClean="0">
                <a:solidFill>
                  <a:srgbClr val="FF0000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pitchFamily="34" charset="-52"/>
              </a:rPr>
              <a:t>D</a:t>
            </a:r>
            <a:r>
              <a:rPr lang="ru-RU" altLang="ru-RU" sz="2000" b="1" dirty="0" smtClean="0">
                <a:solidFill>
                  <a:srgbClr val="FF0000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pitchFamily="34" charset="-52"/>
              </a:rPr>
              <a:t> механика</a:t>
            </a:r>
          </a:p>
          <a:p>
            <a:pPr eaLnBrk="1" hangingPunct="1">
              <a:lnSpc>
                <a:spcPct val="150000"/>
              </a:lnSpc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000" b="1" dirty="0" smtClean="0">
                <a:solidFill>
                  <a:srgbClr val="FF0000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pitchFamily="34" charset="-52"/>
              </a:rPr>
              <a:t>Клуб технического яхтинга</a:t>
            </a:r>
            <a:endParaRPr lang="en-US" altLang="ru-RU" sz="2000" b="1" dirty="0" smtClean="0">
              <a:solidFill>
                <a:srgbClr val="FF0000"/>
              </a:solidFill>
              <a:latin typeface="Gotham Pro" panose="02000503040000020004" pitchFamily="50" charset="0"/>
              <a:cs typeface="Gotham Pro" panose="02000503040000020004" pitchFamily="50" charset="0"/>
              <a:sym typeface="PT Sans" pitchFamily="34" charset="-52"/>
            </a:endParaRPr>
          </a:p>
          <a:p>
            <a:pPr eaLnBrk="1" hangingPunct="1">
              <a:lnSpc>
                <a:spcPct val="150000"/>
              </a:lnSpc>
              <a:buClr>
                <a:srgbClr val="9D9D9D"/>
              </a:buClr>
              <a:buSzPct val="171000"/>
              <a:buFont typeface="PT Sans" pitchFamily="34" charset="-52"/>
              <a:buNone/>
            </a:pPr>
            <a:endParaRPr lang="ru-RU" altLang="ru-RU" sz="1100" b="1" dirty="0" smtClean="0">
              <a:solidFill>
                <a:srgbClr val="FF0000"/>
              </a:solidFill>
              <a:latin typeface="Gotham Pro" panose="02000503040000020004" pitchFamily="50" charset="0"/>
              <a:cs typeface="Gotham Pro" panose="02000503040000020004" pitchFamily="50" charset="0"/>
              <a:sym typeface="PT Sans" pitchFamily="34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0004" y="3124795"/>
            <a:ext cx="438530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rgbClr val="FF66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Задачи: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Предоставление </a:t>
            </a:r>
            <a:r>
              <a:rPr lang="ru-RU" sz="1800" dirty="0"/>
              <a:t>услуг коллективного доступа к </a:t>
            </a:r>
            <a:r>
              <a:rPr lang="ru-RU" sz="1800" dirty="0" smtClean="0"/>
              <a:t>оборудованию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Реализация </a:t>
            </a:r>
            <a:r>
              <a:rPr lang="ru-RU" sz="1800" dirty="0"/>
              <a:t>продукции, созданной в </a:t>
            </a:r>
            <a:r>
              <a:rPr lang="ru-RU" sz="1800" dirty="0" err="1"/>
              <a:t>фаблабе</a:t>
            </a:r>
            <a:endParaRPr lang="en-US" sz="1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1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18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5622" y="5340201"/>
            <a:ext cx="438530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rgbClr val="FF66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Показатели:</a:t>
            </a:r>
          </a:p>
          <a:p>
            <a:pPr marL="342900" indent="-342900">
              <a:buAutoNum type="arabicPeriod"/>
            </a:pPr>
            <a:r>
              <a:rPr lang="ru-RU" sz="1800" dirty="0" smtClean="0"/>
              <a:t>Доходы от различных видов деятельности (обучающие мероприятия, </a:t>
            </a: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предоставление оборудования, продажа продукции)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Количество мероприятий с числом участников более        50 чел. 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Количество посетителей мероприятий</a:t>
            </a:r>
            <a:endParaRPr lang="en-US" sz="1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1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18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03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75700"/>
            <a:ext cx="13004800" cy="977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4101" name="Rectangle 4"/>
          <p:cNvSpPr>
            <a:spLocks/>
          </p:cNvSpPr>
          <p:nvPr/>
        </p:nvSpPr>
        <p:spPr bwMode="auto">
          <a:xfrm>
            <a:off x="12126913" y="9042400"/>
            <a:ext cx="7112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ru-RU" sz="3600" dirty="0">
                <a:solidFill>
                  <a:srgbClr val="0091CE"/>
                </a:solidFill>
                <a:latin typeface="PT Sans Bold" charset="0"/>
                <a:sym typeface="PT Sans Bold" charset="0"/>
              </a:rPr>
              <a:t>6</a:t>
            </a:r>
            <a:endParaRPr lang="en-US" sz="3600" dirty="0">
              <a:solidFill>
                <a:srgbClr val="0091CE"/>
              </a:solidFill>
              <a:latin typeface="PT Sans Bold" charset="0"/>
              <a:sym typeface="PT Sans Bold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85158" y="268856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Franklin Gothic Book" pitchFamily="2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anklin Gothic Book" pitchFamily="2" charset="0"/>
              <a:cs typeface="Arial" pitchFamily="34" charset="0"/>
            </a:endParaRPr>
          </a:p>
        </p:txBody>
      </p:sp>
      <p:pic>
        <p:nvPicPr>
          <p:cNvPr id="5122" name="Picture 2" descr="FAB PICNIC | 7-8 июня 2014 г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880" y="1017532"/>
            <a:ext cx="3353334" cy="492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vk.me/c618619/v618619813/81d8/oj19AG1LzY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624" y="6153123"/>
            <a:ext cx="3276770" cy="218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p.vk.me/c618619/v618619813/81e1/trm1_u8R6k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624" y="3693406"/>
            <a:ext cx="3281170" cy="218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pp.vk.me/c618619/v618619813/81ea/ep-IpiwpjQ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624" y="1242051"/>
            <a:ext cx="3276769" cy="218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pp.vk.me/c608816/v608816125/cdff/tgkg6-L82Q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34" y="1245539"/>
            <a:ext cx="3263410" cy="217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pp.vk.me/c608816/v608816944/dff3/3GIbxzjhQq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74" y="3693406"/>
            <a:ext cx="3281170" cy="218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pp.vk.me/c608816/v608816944/dfbd/f36EBtKk6b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812" y="6153122"/>
            <a:ext cx="3276771" cy="218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35"/>
          <p:cNvSpPr>
            <a:spLocks noGrp="1"/>
          </p:cNvSpPr>
          <p:nvPr>
            <p:ph type="title"/>
          </p:nvPr>
        </p:nvSpPr>
        <p:spPr>
          <a:xfrm>
            <a:off x="387819" y="216587"/>
            <a:ext cx="12263040" cy="755005"/>
          </a:xfrm>
        </p:spPr>
        <p:txBody>
          <a:bodyPr/>
          <a:lstStyle/>
          <a:p>
            <a:pPr algn="ctr"/>
            <a:r>
              <a:rPr lang="en-US" sz="4400" dirty="0" err="1" smtClean="0"/>
              <a:t>FabLab</a:t>
            </a:r>
            <a:r>
              <a:rPr lang="en-US" sz="4400" dirty="0" smtClean="0"/>
              <a:t> Polytech </a:t>
            </a:r>
            <a:r>
              <a:rPr lang="ru-RU" sz="4400" dirty="0" smtClean="0"/>
              <a:t>для города и университета</a:t>
            </a:r>
            <a:r>
              <a:rPr lang="en-US" sz="4400" dirty="0" smtClean="0"/>
              <a:t> </a:t>
            </a:r>
            <a:endParaRPr lang="ru-RU" sz="4400" dirty="0"/>
          </a:p>
        </p:txBody>
      </p:sp>
      <p:pic>
        <p:nvPicPr>
          <p:cNvPr id="13" name="Picture 2" descr="http://cs312331.vk.me/v312331846/50fc/J9QturGoVoQ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824" y="6145223"/>
            <a:ext cx="3384390" cy="21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80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95444"/>
            <a:ext cx="13004800" cy="977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29792" y="340296"/>
            <a:ext cx="10464800" cy="964506"/>
          </a:xfrm>
        </p:spPr>
        <p:txBody>
          <a:bodyPr/>
          <a:lstStyle/>
          <a:p>
            <a:pPr eaLnBrk="1" hangingPunct="1"/>
            <a:r>
              <a:rPr lang="ru-RU" dirty="0" smtClean="0"/>
              <a:t>Бизнес-инкубатор и </a:t>
            </a:r>
            <a:r>
              <a:rPr lang="ru-RU" dirty="0" err="1" smtClean="0"/>
              <a:t>коворкинг</a:t>
            </a:r>
            <a:endParaRPr lang="en-US" dirty="0" smtClean="0"/>
          </a:p>
        </p:txBody>
      </p:sp>
      <p:sp>
        <p:nvSpPr>
          <p:cNvPr id="4101" name="Rectangle 4"/>
          <p:cNvSpPr>
            <a:spLocks/>
          </p:cNvSpPr>
          <p:nvPr/>
        </p:nvSpPr>
        <p:spPr bwMode="auto">
          <a:xfrm>
            <a:off x="12126913" y="8977312"/>
            <a:ext cx="7112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ru-RU" sz="3600" dirty="0">
                <a:solidFill>
                  <a:srgbClr val="0091CE"/>
                </a:solidFill>
                <a:latin typeface="PT Sans Bold" charset="0"/>
                <a:sym typeface="PT Sans Bold" charset="0"/>
              </a:rPr>
              <a:t>7</a:t>
            </a:r>
            <a:endParaRPr lang="en-US" sz="3600" dirty="0">
              <a:solidFill>
                <a:srgbClr val="0091CE"/>
              </a:solidFill>
              <a:latin typeface="PT Sans Bold" charset="0"/>
              <a:sym typeface="PT Sans Bol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599" y="1420416"/>
            <a:ext cx="116731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С</a:t>
            </a: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одействие </a:t>
            </a: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созданию и развитию инновационных и предпринимательских проектов студентов, аспирантов, молодых сотрудников </a:t>
            </a: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СПбПУ</a:t>
            </a: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. </a:t>
            </a:r>
            <a:endParaRPr lang="en-US" sz="1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endParaRPr lang="ru-RU" sz="1800" dirty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r>
              <a:rPr lang="ru-RU" sz="1800" b="1" dirty="0" err="1">
                <a:solidFill>
                  <a:srgbClr val="FF66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Коворкинг</a:t>
            </a: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 </a:t>
            </a: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- </a:t>
            </a: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открытое пространство для совместной работы. </a:t>
            </a: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Это позволяет </a:t>
            </a:r>
            <a:r>
              <a:rPr lang="ru-RU" sz="1800" dirty="0">
                <a:latin typeface="Gotham Pro" panose="02000503040000020004" pitchFamily="50" charset="0"/>
                <a:cs typeface="Gotham Pro" panose="02000503040000020004" pitchFamily="50" charset="0"/>
              </a:rPr>
              <a:t>студентам университета организовывать свои межинститутские команды для создания нового бизнеса, присоединяться к уже созданным проектам, участвовать в совместных образовательных и научно-популярных мероприятиях.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5599" y="3696965"/>
            <a:ext cx="888511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rgbClr val="FF6600"/>
                </a:solidFill>
                <a:latin typeface="Gotham Pro" panose="02000503040000020004" pitchFamily="50" charset="0"/>
                <a:cs typeface="Gotham Pro" panose="02000503040000020004" pitchFamily="50" charset="0"/>
              </a:rPr>
              <a:t>Показатели деятельности:</a:t>
            </a:r>
            <a:endParaRPr lang="ru-RU" sz="2800" dirty="0" smtClean="0">
              <a:solidFill>
                <a:srgbClr val="FF6600"/>
              </a:solidFill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800" dirty="0" smtClean="0"/>
              <a:t>Количество проектов на </a:t>
            </a:r>
            <a:r>
              <a:rPr lang="ru-RU" sz="1800" dirty="0" err="1" smtClean="0"/>
              <a:t>инкубировании</a:t>
            </a:r>
            <a:endParaRPr lang="ru-RU" sz="18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Количество проектов выведенных на этап регистрации юридического лица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Объемы привлеченных средств на развитие проектов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Количество защищенных РИД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Количество программ акселерации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Количество образовательных мероприятий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800" dirty="0" smtClean="0">
                <a:latin typeface="Gotham Pro" panose="02000503040000020004" pitchFamily="50" charset="0"/>
                <a:cs typeface="Gotham Pro" panose="02000503040000020004" pitchFamily="50" charset="0"/>
              </a:rPr>
              <a:t>Среднее количество участников мероприятий</a:t>
            </a:r>
          </a:p>
          <a:p>
            <a:pPr marL="342900" indent="-342900">
              <a:buAutoNum type="arabicPeriod"/>
            </a:pPr>
            <a:endParaRPr lang="ru-RU" sz="1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pPr marL="342900" indent="-342900">
              <a:buAutoNum type="arabicPeriod"/>
            </a:pPr>
            <a:endParaRPr lang="en-US" sz="1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1800" dirty="0" smtClean="0">
              <a:latin typeface="Gotham Pro" panose="02000503040000020004" pitchFamily="50" charset="0"/>
              <a:cs typeface="Gotham Pro" panose="02000503040000020004" pitchFamily="50" charset="0"/>
            </a:endParaRPr>
          </a:p>
          <a:p>
            <a:endParaRPr lang="ru-RU" sz="1800" dirty="0">
              <a:latin typeface="Gotham Pro" panose="02000503040000020004" pitchFamily="50" charset="0"/>
              <a:cs typeface="Gotham Pro" panose="02000503040000020004" pitchFamily="50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9814768" y="3921865"/>
            <a:ext cx="2126381" cy="146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 smtClean="0">
                <a:solidFill>
                  <a:srgbClr val="FF6600"/>
                </a:solidFill>
                <a:sym typeface="PT Sans" pitchFamily="34" charset="-52"/>
              </a:rPr>
              <a:t>1300</a:t>
            </a:r>
            <a:r>
              <a:rPr lang="ru-RU" altLang="ru-RU" sz="4219" dirty="0" smtClean="0">
                <a:solidFill>
                  <a:srgbClr val="FF6600"/>
                </a:solidFill>
                <a:sym typeface="PT Sans" pitchFamily="34" charset="-52"/>
              </a:rPr>
              <a:t> </a:t>
            </a:r>
            <a:endParaRPr lang="en-US" altLang="ru-RU" sz="4219" dirty="0">
              <a:solidFill>
                <a:srgbClr val="FF6600"/>
              </a:solidFill>
              <a:sym typeface="PT Sans" pitchFamily="34" charset="-52"/>
            </a:endParaRP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109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студентов</a:t>
            </a: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109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в </a:t>
            </a:r>
            <a:r>
              <a:rPr lang="ru-RU" altLang="ru-RU" sz="2109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год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9814767" y="5308848"/>
            <a:ext cx="2126381" cy="102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 smtClean="0">
                <a:solidFill>
                  <a:srgbClr val="FF6600"/>
                </a:solidFill>
                <a:sym typeface="PT Sans" pitchFamily="34" charset="-52"/>
              </a:rPr>
              <a:t>32</a:t>
            </a:r>
            <a:r>
              <a:rPr lang="ru-RU" altLang="ru-RU" sz="4219" dirty="0" smtClean="0">
                <a:solidFill>
                  <a:srgbClr val="FF6600"/>
                </a:solidFill>
                <a:sym typeface="PT Sans" pitchFamily="34" charset="-52"/>
              </a:rPr>
              <a:t> </a:t>
            </a:r>
            <a:endParaRPr lang="en-US" altLang="ru-RU" sz="4219" dirty="0">
              <a:solidFill>
                <a:srgbClr val="FF6600"/>
              </a:solidFill>
              <a:sym typeface="PT Sans" pitchFamily="34" charset="-52"/>
            </a:endParaRP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2109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  <a:sym typeface="PT Sans" pitchFamily="34" charset="-52"/>
              </a:rPr>
              <a:t>проекта</a:t>
            </a: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9814766" y="6460976"/>
            <a:ext cx="2592290" cy="102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 smtClean="0">
                <a:solidFill>
                  <a:srgbClr val="FF6600"/>
                </a:solidFill>
                <a:sym typeface="PT Sans" pitchFamily="34" charset="-52"/>
              </a:rPr>
              <a:t>16</a:t>
            </a:r>
            <a:r>
              <a:rPr lang="ru-RU" altLang="ru-RU" sz="4219" dirty="0" smtClean="0">
                <a:solidFill>
                  <a:srgbClr val="FF6600"/>
                </a:solidFill>
                <a:sym typeface="PT Sans" pitchFamily="34" charset="-52"/>
              </a:rPr>
              <a:t> </a:t>
            </a:r>
            <a:r>
              <a:rPr lang="ru-RU" altLang="ru-RU" sz="2000" dirty="0" smtClean="0">
                <a:solidFill>
                  <a:srgbClr val="FF6600"/>
                </a:solidFill>
                <a:sym typeface="PT Sans" pitchFamily="34" charset="-52"/>
              </a:rPr>
              <a:t>выступили перед инвесторами</a:t>
            </a:r>
            <a:endParaRPr lang="en-US" altLang="ru-RU" sz="4219" dirty="0">
              <a:solidFill>
                <a:srgbClr val="FF6600"/>
              </a:solidFill>
              <a:sym typeface="PT Sans" pitchFamily="34" charset="-52"/>
            </a:endParaRP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endParaRPr lang="ru-RU" altLang="ru-RU" sz="2109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9814766" y="7685112"/>
            <a:ext cx="2592290" cy="102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719" tIns="35719" rIns="35719" bIns="35719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r>
              <a:rPr lang="ru-RU" altLang="ru-RU" sz="4219" b="1" dirty="0" smtClean="0">
                <a:solidFill>
                  <a:srgbClr val="FF6600"/>
                </a:solidFill>
                <a:sym typeface="PT Sans" pitchFamily="34" charset="-52"/>
              </a:rPr>
              <a:t>4</a:t>
            </a:r>
            <a:r>
              <a:rPr lang="ru-RU" altLang="ru-RU" sz="4219" dirty="0" smtClean="0">
                <a:solidFill>
                  <a:srgbClr val="FF6600"/>
                </a:solidFill>
                <a:sym typeface="PT Sans" pitchFamily="34" charset="-52"/>
              </a:rPr>
              <a:t> </a:t>
            </a:r>
            <a:r>
              <a:rPr lang="ru-RU" altLang="ru-RU" sz="2000" dirty="0" smtClean="0">
                <a:solidFill>
                  <a:srgbClr val="FF6600"/>
                </a:solidFill>
                <a:sym typeface="PT Sans" pitchFamily="34" charset="-52"/>
              </a:rPr>
              <a:t>получили финансирование</a:t>
            </a:r>
            <a:endParaRPr lang="en-US" altLang="ru-RU" sz="4219" dirty="0">
              <a:solidFill>
                <a:srgbClr val="FF6600"/>
              </a:solidFill>
              <a:sym typeface="PT Sans" pitchFamily="34" charset="-52"/>
            </a:endParaRPr>
          </a:p>
          <a:p>
            <a:pPr eaLnBrk="1" hangingPunct="1">
              <a:buClr>
                <a:srgbClr val="9D9D9D"/>
              </a:buClr>
              <a:buSzPct val="171000"/>
              <a:buFont typeface="PT Sans" pitchFamily="34" charset="-52"/>
              <a:buNone/>
            </a:pPr>
            <a:endParaRPr lang="ru-RU" altLang="ru-RU" sz="2109" dirty="0" smtClean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  <a:sym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41019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95444"/>
            <a:ext cx="13004800" cy="977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29792" y="340296"/>
            <a:ext cx="10464800" cy="964506"/>
          </a:xfrm>
        </p:spPr>
        <p:txBody>
          <a:bodyPr/>
          <a:lstStyle/>
          <a:p>
            <a:pPr eaLnBrk="1" hangingPunct="1"/>
            <a:r>
              <a:rPr lang="ru-RU" dirty="0" smtClean="0"/>
              <a:t>Бизнес-инкубатор</a:t>
            </a:r>
            <a:endParaRPr lang="en-US" dirty="0" smtClean="0"/>
          </a:p>
        </p:txBody>
      </p:sp>
      <p:sp>
        <p:nvSpPr>
          <p:cNvPr id="4101" name="Rectangle 4"/>
          <p:cNvSpPr>
            <a:spLocks/>
          </p:cNvSpPr>
          <p:nvPr/>
        </p:nvSpPr>
        <p:spPr bwMode="auto">
          <a:xfrm>
            <a:off x="12126913" y="8977312"/>
            <a:ext cx="7112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en-US" sz="3600" dirty="0" smtClean="0">
                <a:solidFill>
                  <a:srgbClr val="0091CE"/>
                </a:solidFill>
                <a:latin typeface="PT Sans Bold" charset="0"/>
                <a:sym typeface="PT Sans Bold" charset="0"/>
              </a:rPr>
              <a:t>8</a:t>
            </a:r>
            <a:endParaRPr lang="en-US" sz="3600" dirty="0">
              <a:solidFill>
                <a:srgbClr val="0091CE"/>
              </a:solidFill>
              <a:latin typeface="PT Sans Bold" charset="0"/>
              <a:sym typeface="PT Sans Bold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054128" y="1492424"/>
            <a:ext cx="7704856" cy="73030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50800" bIns="50800"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defRPr/>
            </a:pPr>
            <a:endParaRPr lang="en-US" sz="1000" kern="0" dirty="0" smtClean="0">
              <a:solidFill>
                <a:srgbClr val="FF6600"/>
              </a:solidFill>
              <a:latin typeface="PT Sans" pitchFamily="34" charset="-52"/>
              <a:sym typeface="PT Sans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defRPr/>
            </a:pPr>
            <a:r>
              <a:rPr lang="ru-RU" sz="2200" b="1" kern="0" dirty="0" smtClean="0">
                <a:solidFill>
                  <a:srgbClr val="FF6600"/>
                </a:solidFill>
                <a:latin typeface="PT Sans" pitchFamily="34" charset="-52"/>
                <a:sym typeface="PT Sans" charset="0"/>
              </a:rPr>
              <a:t>Школа бизнес-моделей:</a:t>
            </a:r>
            <a:endParaRPr lang="ru-RU" sz="2200" b="1" kern="0" dirty="0">
              <a:solidFill>
                <a:srgbClr val="FF6600"/>
              </a:solidFill>
              <a:latin typeface="PT Sans" pitchFamily="34" charset="-52"/>
              <a:sym typeface="PT Sans" charset="0"/>
            </a:endParaRPr>
          </a:p>
          <a:p>
            <a:r>
              <a:rPr lang="ru-RU" sz="2200" dirty="0" smtClean="0">
                <a:solidFill>
                  <a:srgbClr val="292929"/>
                </a:solidFill>
              </a:rPr>
              <a:t>Два раза в год, совместно с фондом ААА Траст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defRPr/>
            </a:pPr>
            <a:endParaRPr lang="ru-RU" sz="1000" kern="0" dirty="0">
              <a:solidFill>
                <a:srgbClr val="FF6600"/>
              </a:solidFill>
              <a:latin typeface="PT Sans" pitchFamily="34" charset="-52"/>
              <a:sym typeface="PT Sans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defRPr/>
            </a:pPr>
            <a:endParaRPr lang="en-US" sz="1000" kern="0" dirty="0" smtClean="0">
              <a:solidFill>
                <a:srgbClr val="FF6600"/>
              </a:solidFill>
              <a:latin typeface="PT Sans" pitchFamily="34" charset="-52"/>
              <a:sym typeface="PT Sans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defRPr/>
            </a:pPr>
            <a:r>
              <a:rPr lang="ru-RU" sz="2200" b="1" kern="0" dirty="0" smtClean="0">
                <a:solidFill>
                  <a:srgbClr val="FF6600"/>
                </a:solidFill>
                <a:latin typeface="PT Sans" pitchFamily="34" charset="-52"/>
                <a:sym typeface="PT Sans" charset="0"/>
              </a:rPr>
              <a:t>Деловая игра «Железный предприниматель»:</a:t>
            </a:r>
            <a:endParaRPr lang="ru-RU" sz="2200" b="1" kern="0" dirty="0">
              <a:solidFill>
                <a:schemeClr val="tx1"/>
              </a:solidFill>
              <a:latin typeface="PT Sans" pitchFamily="34" charset="-52"/>
              <a:sym typeface="PT Sans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defRPr/>
            </a:pPr>
            <a:r>
              <a:rPr lang="ru-RU" sz="2200" kern="0" dirty="0" smtClean="0">
                <a:solidFill>
                  <a:schemeClr val="tx1"/>
                </a:solidFill>
                <a:latin typeface="PT Sans" pitchFamily="34" charset="-52"/>
                <a:sym typeface="PT Sans" charset="0"/>
              </a:rPr>
              <a:t>Деловая игра, моделирующая ситуацию в отрасли высокотехнологических разработок</a:t>
            </a:r>
            <a:endParaRPr lang="ru-RU" sz="2200" kern="0" dirty="0">
              <a:solidFill>
                <a:schemeClr val="tx1"/>
              </a:solidFill>
              <a:latin typeface="PT Sans" pitchFamily="34" charset="-52"/>
              <a:sym typeface="PT Sans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defRPr/>
            </a:pPr>
            <a:endParaRPr lang="ru-RU" sz="1000" kern="0" dirty="0" smtClean="0">
              <a:solidFill>
                <a:srgbClr val="FF6600"/>
              </a:solidFill>
              <a:latin typeface="PT Sans" pitchFamily="34" charset="-52"/>
              <a:sym typeface="PT Sans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defRPr/>
            </a:pPr>
            <a:endParaRPr lang="ru-RU" sz="1000" kern="0" dirty="0">
              <a:solidFill>
                <a:srgbClr val="FF6600"/>
              </a:solidFill>
              <a:latin typeface="PT Sans" pitchFamily="34" charset="-52"/>
              <a:sym typeface="PT Sans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defRPr/>
            </a:pPr>
            <a:r>
              <a:rPr lang="en-US" sz="2200" b="1" kern="0" dirty="0" err="1" smtClean="0">
                <a:solidFill>
                  <a:srgbClr val="FF6600"/>
                </a:solidFill>
                <a:latin typeface="PT Sans" pitchFamily="34" charset="-52"/>
                <a:sym typeface="PT Sans" charset="0"/>
              </a:rPr>
              <a:t>StartUp</a:t>
            </a:r>
            <a:r>
              <a:rPr lang="en-US" sz="2200" b="1" kern="0" dirty="0" smtClean="0">
                <a:solidFill>
                  <a:srgbClr val="FF6600"/>
                </a:solidFill>
                <a:latin typeface="PT Sans" pitchFamily="34" charset="-52"/>
                <a:sym typeface="PT Sans" charset="0"/>
              </a:rPr>
              <a:t> Cup Business Model Competition</a:t>
            </a:r>
            <a:r>
              <a:rPr lang="ru-RU" sz="2200" b="1" kern="0" dirty="0" smtClean="0">
                <a:solidFill>
                  <a:srgbClr val="FF6600"/>
                </a:solidFill>
                <a:latin typeface="PT Sans" pitchFamily="34" charset="-52"/>
                <a:sym typeface="PT Sans" charset="0"/>
              </a:rPr>
              <a:t>: </a:t>
            </a:r>
            <a:endParaRPr lang="ru-RU" sz="2200" b="1" kern="0" dirty="0">
              <a:solidFill>
                <a:srgbClr val="FF6600"/>
              </a:solidFill>
              <a:latin typeface="PT Sans" pitchFamily="34" charset="-52"/>
              <a:sym typeface="PT Sans" charset="0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ru-RU" sz="2200" dirty="0" smtClean="0">
                <a:solidFill>
                  <a:srgbClr val="292929"/>
                </a:solidFill>
                <a:latin typeface="PT Sans" pitchFamily="34" charset="-52"/>
              </a:rPr>
              <a:t>Международный</a:t>
            </a:r>
            <a:r>
              <a:rPr lang="en-US" sz="2200" dirty="0" smtClean="0">
                <a:solidFill>
                  <a:srgbClr val="292929"/>
                </a:solidFill>
                <a:latin typeface="PT Sans" pitchFamily="34" charset="-52"/>
              </a:rPr>
              <a:t> </a:t>
            </a:r>
            <a:r>
              <a:rPr lang="ru-RU" sz="2200" dirty="0" smtClean="0">
                <a:solidFill>
                  <a:srgbClr val="292929"/>
                </a:solidFill>
                <a:latin typeface="PT Sans" pitchFamily="34" charset="-52"/>
              </a:rPr>
              <a:t>конкурс бизнес-моделей.</a:t>
            </a:r>
          </a:p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endParaRPr lang="ru-RU" sz="2200" dirty="0" smtClean="0">
              <a:solidFill>
                <a:srgbClr val="292929"/>
              </a:solidFill>
              <a:latin typeface="PT Sans" pitchFamily="34" charset="-52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endParaRPr lang="ru-RU" sz="2200" dirty="0">
              <a:solidFill>
                <a:srgbClr val="292929"/>
              </a:solidFill>
              <a:latin typeface="PT Sans" pitchFamily="34" charset="-52"/>
            </a:endParaRPr>
          </a:p>
          <a:p>
            <a:pPr>
              <a:lnSpc>
                <a:spcPct val="80000"/>
              </a:lnSpc>
              <a:spcBef>
                <a:spcPct val="25000"/>
              </a:spcBef>
              <a:spcAft>
                <a:spcPct val="25000"/>
              </a:spcAft>
            </a:pPr>
            <a:endParaRPr lang="ru-RU" sz="1600" dirty="0">
              <a:solidFill>
                <a:srgbClr val="292929"/>
              </a:solidFill>
              <a:latin typeface="PT Sans" pitchFamily="34" charset="-5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defRPr/>
            </a:pPr>
            <a:r>
              <a:rPr lang="ru-RU" sz="2000" b="1" dirty="0">
                <a:solidFill>
                  <a:srgbClr val="FF6600"/>
                </a:solidFill>
              </a:rPr>
              <a:t>Polytech RISE Weekend</a:t>
            </a:r>
            <a:r>
              <a:rPr lang="ru-RU" sz="2000" b="1" kern="0" dirty="0">
                <a:solidFill>
                  <a:srgbClr val="FF6600"/>
                </a:solidFill>
                <a:latin typeface="PT Sans" pitchFamily="34" charset="-52"/>
                <a:sym typeface="PT Sans" charset="0"/>
              </a:rPr>
              <a:t>:</a:t>
            </a:r>
            <a:endParaRPr lang="ru-RU" sz="2000" kern="0" dirty="0">
              <a:solidFill>
                <a:schemeClr val="tx1"/>
              </a:solidFill>
              <a:latin typeface="PT Sans" pitchFamily="34" charset="-52"/>
              <a:sym typeface="PT Sans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defRPr/>
            </a:pPr>
            <a:r>
              <a:rPr lang="ru-RU" sz="2000" dirty="0"/>
              <a:t>Упаковка студенческих проектов в сферах предпринимательства, науки и инноваций и привлечению в них ресурсов</a:t>
            </a:r>
            <a:endParaRPr lang="ru-RU" sz="2200" dirty="0" smtClean="0">
              <a:solidFill>
                <a:srgbClr val="292929"/>
              </a:solidFill>
              <a:latin typeface="PT Sans" pitchFamily="34" charset="-52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buFont typeface="PT Sans" charset="0"/>
              <a:buNone/>
              <a:defRPr/>
            </a:pPr>
            <a:endParaRPr lang="ru-RU" sz="2200" kern="0" dirty="0">
              <a:solidFill>
                <a:srgbClr val="66CC9A"/>
              </a:solidFill>
              <a:latin typeface="PT Sans" pitchFamily="34" charset="-52"/>
              <a:cs typeface="+mn-cs"/>
              <a:sym typeface="PT Sans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buFont typeface="PT Sans" charset="0"/>
              <a:buNone/>
              <a:defRPr/>
            </a:pPr>
            <a:endParaRPr lang="ru-RU" sz="2200" kern="0" dirty="0">
              <a:solidFill>
                <a:srgbClr val="66CC9A"/>
              </a:solidFill>
              <a:latin typeface="PT Sans" pitchFamily="34" charset="-52"/>
              <a:cs typeface="+mn-cs"/>
              <a:sym typeface="PT Sans" charset="0"/>
            </a:endParaRPr>
          </a:p>
        </p:txBody>
      </p:sp>
      <p:cxnSp>
        <p:nvCxnSpPr>
          <p:cNvPr id="11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4074006" y="2212504"/>
            <a:ext cx="3436506" cy="0"/>
          </a:xfrm>
          <a:prstGeom prst="line">
            <a:avLst/>
          </a:prstGeom>
          <a:noFill/>
          <a:ln w="50800" algn="ctr">
            <a:solidFill>
              <a:srgbClr val="FF6600"/>
            </a:solidFill>
            <a:round/>
            <a:headEnd/>
            <a:tailEnd/>
          </a:ln>
        </p:spPr>
      </p:cxnSp>
      <p:cxnSp>
        <p:nvCxnSpPr>
          <p:cNvPr id="16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904826" y="3148608"/>
            <a:ext cx="10998174" cy="0"/>
          </a:xfrm>
          <a:prstGeom prst="line">
            <a:avLst/>
          </a:prstGeom>
          <a:noFill/>
          <a:ln w="25400" algn="ctr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</p:cxnSp>
      <p:cxnSp>
        <p:nvCxnSpPr>
          <p:cNvPr id="23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885776" y="5164832"/>
            <a:ext cx="10998174" cy="0"/>
          </a:xfrm>
          <a:prstGeom prst="line">
            <a:avLst/>
          </a:prstGeom>
          <a:noFill/>
          <a:ln w="25400" algn="ctr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</p:cxnSp>
      <p:cxnSp>
        <p:nvCxnSpPr>
          <p:cNvPr id="25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4126136" y="3620412"/>
            <a:ext cx="6552728" cy="32252"/>
          </a:xfrm>
          <a:prstGeom prst="line">
            <a:avLst/>
          </a:prstGeom>
          <a:noFill/>
          <a:ln w="50800" algn="ctr">
            <a:solidFill>
              <a:srgbClr val="FF6600"/>
            </a:solidFill>
            <a:round/>
            <a:headEnd/>
            <a:tailEnd/>
          </a:ln>
        </p:spPr>
      </p:cxnSp>
      <p:cxnSp>
        <p:nvCxnSpPr>
          <p:cNvPr id="26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4074006" y="5668887"/>
            <a:ext cx="5668754" cy="1"/>
          </a:xfrm>
          <a:prstGeom prst="line">
            <a:avLst/>
          </a:prstGeom>
          <a:noFill/>
          <a:ln w="50800" algn="ctr">
            <a:solidFill>
              <a:srgbClr val="FF6600"/>
            </a:solidFill>
            <a:round/>
            <a:headEnd/>
            <a:tailEnd/>
          </a:ln>
        </p:spPr>
      </p:cxnSp>
      <p:pic>
        <p:nvPicPr>
          <p:cNvPr id="14" name="Рисунок 13" descr="business-inkuba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1820" y="1420416"/>
            <a:ext cx="2052228" cy="1397505"/>
          </a:xfrm>
          <a:prstGeom prst="rect">
            <a:avLst/>
          </a:prstGeom>
        </p:spPr>
      </p:pic>
      <p:pic>
        <p:nvPicPr>
          <p:cNvPr id="3074" name="Picture 2" descr="http://rud.exdat.com/pars_docs/tw_refs/725/724990/724990_html_m67966c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57" y="3364632"/>
            <a:ext cx="1860048" cy="166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eventtus-img.s3-website-eu-west-1.amazonaws.com/events/70f76a5ee82172ee18b5a6e773fbc2e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57" y="5351913"/>
            <a:ext cx="1944217" cy="126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4126136" y="7685112"/>
            <a:ext cx="7632848" cy="0"/>
          </a:xfrm>
          <a:prstGeom prst="line">
            <a:avLst/>
          </a:prstGeom>
          <a:noFill/>
          <a:ln w="50800" algn="ctr">
            <a:solidFill>
              <a:srgbClr val="FF6600"/>
            </a:solidFill>
            <a:round/>
            <a:headEnd/>
            <a:tailEnd/>
          </a:ln>
        </p:spPr>
      </p:cxnSp>
      <p:pic>
        <p:nvPicPr>
          <p:cNvPr id="17" name="Picture 2" descr="Designa Studio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569"/>
          <a:stretch/>
        </p:blipFill>
        <p:spPr bwMode="auto">
          <a:xfrm>
            <a:off x="1092774" y="7324063"/>
            <a:ext cx="3033362" cy="108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885776" y="6965032"/>
            <a:ext cx="10998174" cy="0"/>
          </a:xfrm>
          <a:prstGeom prst="line">
            <a:avLst/>
          </a:prstGeom>
          <a:noFill/>
          <a:ln w="25400" algn="ctr">
            <a:solidFill>
              <a:schemeClr val="accent3">
                <a:lumMod val="65000"/>
              </a:schemeClr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1544189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75700"/>
            <a:ext cx="13004800" cy="977900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82120" y="124272"/>
            <a:ext cx="7512472" cy="1728192"/>
          </a:xfrm>
        </p:spPr>
        <p:txBody>
          <a:bodyPr/>
          <a:lstStyle/>
          <a:p>
            <a:pPr algn="ctr" eaLnBrk="1" hangingPunct="1"/>
            <a:r>
              <a:rPr lang="ru-RU" sz="4000" dirty="0" smtClean="0"/>
              <a:t>Российско-Германский </a:t>
            </a:r>
            <a:br>
              <a:rPr lang="ru-RU" sz="4000" dirty="0" smtClean="0"/>
            </a:br>
            <a:r>
              <a:rPr lang="ru-RU" sz="4000" dirty="0" smtClean="0"/>
              <a:t>центр предпринимательства </a:t>
            </a:r>
            <a:endParaRPr lang="en-US" sz="4000" dirty="0" smtClean="0"/>
          </a:p>
        </p:txBody>
      </p:sp>
      <p:sp>
        <p:nvSpPr>
          <p:cNvPr id="4101" name="Rectangle 4"/>
          <p:cNvSpPr>
            <a:spLocks/>
          </p:cNvSpPr>
          <p:nvPr/>
        </p:nvSpPr>
        <p:spPr bwMode="auto">
          <a:xfrm>
            <a:off x="12126913" y="9042400"/>
            <a:ext cx="71120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40639" bIns="0"/>
          <a:lstStyle/>
          <a:p>
            <a:pPr marL="39688"/>
            <a:r>
              <a:rPr lang="ru-RU" sz="3600" dirty="0">
                <a:solidFill>
                  <a:srgbClr val="0091CE"/>
                </a:solidFill>
                <a:latin typeface="PT Sans Bold" charset="0"/>
                <a:sym typeface="PT Sans Bold" charset="0"/>
              </a:rPr>
              <a:t>9</a:t>
            </a:r>
            <a:endParaRPr lang="en-US" sz="3600" dirty="0">
              <a:solidFill>
                <a:srgbClr val="0091CE"/>
              </a:solidFill>
              <a:latin typeface="PT Sans Bold" charset="0"/>
              <a:sym typeface="PT Sans Bold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054128" y="1492424"/>
            <a:ext cx="7704856" cy="2758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50800" tIns="50800" rIns="50800" bIns="50800"/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defRPr/>
            </a:pPr>
            <a:r>
              <a:rPr lang="ru-RU" sz="2200" b="1" u="sng" kern="0" dirty="0" smtClean="0">
                <a:solidFill>
                  <a:srgbClr val="FF6600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charset="0"/>
              </a:rPr>
              <a:t>Показатели деятельности: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buFont typeface="+mj-lt"/>
              <a:buAutoNum type="arabicPeriod"/>
              <a:defRPr/>
            </a:pPr>
            <a:r>
              <a:rPr lang="ru-RU" sz="2200" kern="0" dirty="0" smtClean="0">
                <a:solidFill>
                  <a:schemeClr val="tx1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charset="0"/>
              </a:rPr>
              <a:t>Объем привлеченного финансирования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buFont typeface="+mj-lt"/>
              <a:buAutoNum type="arabicPeriod"/>
              <a:defRPr/>
            </a:pPr>
            <a:r>
              <a:rPr lang="ru-RU" sz="2200" kern="0" dirty="0" smtClean="0">
                <a:solidFill>
                  <a:schemeClr val="tx1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charset="0"/>
              </a:rPr>
              <a:t>Количество резидентов на стажировке в Германии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buFont typeface="+mj-lt"/>
              <a:buAutoNum type="arabicPeriod"/>
              <a:defRPr/>
            </a:pPr>
            <a:r>
              <a:rPr lang="ru-RU" sz="2200" kern="0" dirty="0" smtClean="0">
                <a:solidFill>
                  <a:schemeClr val="tx1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charset="0"/>
              </a:rPr>
              <a:t>Количество резидентов из Германии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buFont typeface="+mj-lt"/>
              <a:buAutoNum type="arabicPeriod"/>
              <a:defRPr/>
            </a:pPr>
            <a:r>
              <a:rPr lang="ru-RU" sz="2200" kern="0" dirty="0" smtClean="0">
                <a:solidFill>
                  <a:schemeClr val="tx1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charset="0"/>
              </a:rPr>
              <a:t>Количество образовательных мероприятий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buFont typeface="+mj-lt"/>
              <a:buAutoNum type="arabicPeriod"/>
              <a:defRPr/>
            </a:pPr>
            <a:endParaRPr lang="ru-RU" sz="2200" kern="0" dirty="0">
              <a:solidFill>
                <a:schemeClr val="tx1"/>
              </a:solidFill>
              <a:latin typeface="Gotham Pro" panose="02000503040000020004" pitchFamily="50" charset="0"/>
              <a:cs typeface="Gotham Pro" panose="02000503040000020004" pitchFamily="50" charset="0"/>
              <a:sym typeface="PT Sans" charset="0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buFont typeface="+mj-lt"/>
              <a:buAutoNum type="arabicPeriod"/>
              <a:defRPr/>
            </a:pPr>
            <a:endParaRPr lang="ru-RU" sz="2200" kern="0" dirty="0" smtClean="0">
              <a:solidFill>
                <a:schemeClr val="tx1"/>
              </a:solidFill>
              <a:latin typeface="Gotham Pro" panose="02000503040000020004" pitchFamily="50" charset="0"/>
              <a:cs typeface="Gotham Pro" panose="02000503040000020004" pitchFamily="50" charset="0"/>
              <a:sym typeface="PT Sans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defRPr/>
            </a:pPr>
            <a:endParaRPr lang="en-US" sz="1000" kern="0" dirty="0" smtClean="0">
              <a:solidFill>
                <a:schemeClr val="tx1"/>
              </a:solidFill>
              <a:latin typeface="Gotham Pro" panose="02000503040000020004" pitchFamily="50" charset="0"/>
              <a:cs typeface="Gotham Pro" panose="02000503040000020004" pitchFamily="50" charset="0"/>
              <a:sym typeface="PT Sans" charset="0"/>
            </a:endParaRPr>
          </a:p>
        </p:txBody>
      </p:sp>
      <p:pic>
        <p:nvPicPr>
          <p:cNvPr id="17" name="Picture 10" descr="S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744" y="5020816"/>
            <a:ext cx="2664296" cy="763765"/>
          </a:xfrm>
          <a:prstGeom prst="rect">
            <a:avLst/>
          </a:prstGeom>
          <a:noFill/>
        </p:spPr>
      </p:pic>
      <p:pic>
        <p:nvPicPr>
          <p:cNvPr id="18" name="Picture 8" descr="Национальный исследовательский университет СПбГП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7711" y="2356520"/>
            <a:ext cx="2888345" cy="196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28" y="5812904"/>
            <a:ext cx="3160812" cy="1708448"/>
          </a:xfrm>
          <a:prstGeom prst="rect">
            <a:avLst/>
          </a:prstGeom>
          <a:noFill/>
          <a:ln w="25400">
            <a:noFill/>
            <a:round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4" y="473366"/>
            <a:ext cx="3021176" cy="1022831"/>
          </a:xfrm>
          <a:prstGeom prst="rect">
            <a:avLst/>
          </a:prstGeom>
        </p:spPr>
      </p:pic>
      <p:pic>
        <p:nvPicPr>
          <p:cNvPr id="13" name="Рисунок 10" descr="logo_r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2" y="8054936"/>
            <a:ext cx="2880320" cy="3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4029922" y="4516164"/>
            <a:ext cx="8444294" cy="172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5400" tIns="25400" rIns="25400" bIns="2540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66CC9A"/>
                </a:solidFill>
                <a:latin typeface="+mj-lt"/>
                <a:ea typeface="+mj-ea"/>
                <a:cs typeface="+mj-cs"/>
                <a:sym typeface="PT Sans Bold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66CC9A"/>
                </a:solidFill>
                <a:latin typeface="PT Sans Bold" charset="0"/>
                <a:cs typeface="ヒラギノ角ゴ ProN W6" charset="0"/>
                <a:sym typeface="PT Sans Bold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66CC9A"/>
                </a:solidFill>
                <a:latin typeface="PT Sans Bold" charset="0"/>
                <a:cs typeface="ヒラギノ角ゴ ProN W6" charset="0"/>
                <a:sym typeface="PT Sans Bold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66CC9A"/>
                </a:solidFill>
                <a:latin typeface="PT Sans Bold" charset="0"/>
                <a:cs typeface="ヒラギノ角ゴ ProN W6" charset="0"/>
                <a:sym typeface="PT Sans Bold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rgbClr val="66CC9A"/>
                </a:solidFill>
                <a:latin typeface="PT Sans Bold" charset="0"/>
                <a:cs typeface="ヒラギノ角ゴ ProN W6" charset="0"/>
                <a:sym typeface="PT Sans Bold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66CC9A"/>
                </a:solidFill>
                <a:latin typeface="PT Sans Bold" charset="0"/>
                <a:cs typeface="ヒラギノ角ゴ ProN W6" charset="0"/>
                <a:sym typeface="PT Sans Bold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66CC9A"/>
                </a:solidFill>
                <a:latin typeface="PT Sans Bold" charset="0"/>
                <a:cs typeface="ヒラギノ角ゴ ProN W6" charset="0"/>
                <a:sym typeface="PT Sans Bold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66CC9A"/>
                </a:solidFill>
                <a:latin typeface="PT Sans Bold" charset="0"/>
                <a:cs typeface="ヒラギノ角ゴ ProN W6" charset="0"/>
                <a:sym typeface="PT Sans Bold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5400">
                <a:solidFill>
                  <a:srgbClr val="66CC9A"/>
                </a:solidFill>
                <a:latin typeface="PT Sans Bold" charset="0"/>
                <a:cs typeface="ヒラギノ角ゴ ProN W6" charset="0"/>
                <a:sym typeface="PT Sans Bold" charset="0"/>
              </a:defRPr>
            </a:lvl9pPr>
          </a:lstStyle>
          <a:p>
            <a:pPr algn="l" eaLnBrk="1" hangingPunct="1"/>
            <a:r>
              <a:rPr lang="ru-RU" altLang="ru-RU" sz="2400" b="1" kern="0" dirty="0" smtClean="0"/>
              <a:t>Магистерская программа </a:t>
            </a:r>
          </a:p>
          <a:p>
            <a:pPr algn="l" eaLnBrk="1" hangingPunct="1"/>
            <a:r>
              <a:rPr lang="ru-RU" altLang="ru-RU" sz="2400" b="1" kern="0" dirty="0" smtClean="0"/>
              <a:t>«Технологическое предпринимательство»</a:t>
            </a:r>
            <a:endParaRPr lang="en-US" altLang="ru-RU" sz="2400" b="1" kern="0" dirty="0" smtClean="0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064790" y="4948783"/>
            <a:ext cx="8374559" cy="352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/>
          <a:lstStyle>
            <a:lvl1pPr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</a:pPr>
            <a:endParaRPr lang="en-US" altLang="ru-RU" sz="1000" dirty="0">
              <a:solidFill>
                <a:srgbClr val="FF6600"/>
              </a:solidFill>
              <a:latin typeface="Gotham Pro" panose="02000503040000020004" pitchFamily="50" charset="0"/>
              <a:cs typeface="Gotham Pro" panose="02000503040000020004" pitchFamily="50" charset="0"/>
              <a:sym typeface="PT Sans" pitchFamily="34" charset="-52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</a:pPr>
            <a:r>
              <a:rPr lang="ru-RU" altLang="ru-RU" sz="2200" b="1" u="sng" dirty="0">
                <a:solidFill>
                  <a:srgbClr val="FF6600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pitchFamily="34" charset="-52"/>
              </a:rPr>
              <a:t>Цель магистерской программы: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</a:pPr>
            <a:r>
              <a:rPr lang="ru-RU" altLang="ru-RU" sz="2200" dirty="0">
                <a:solidFill>
                  <a:schemeClr val="tx1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pitchFamily="34" charset="-52"/>
              </a:rPr>
              <a:t>Подготовка технических специалистов, хорошо понимающих потребности рынка.  На выходе должен быть получен продукт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</a:pPr>
            <a:endParaRPr lang="en-US" altLang="ru-RU" sz="1000" dirty="0">
              <a:solidFill>
                <a:srgbClr val="FF6600"/>
              </a:solidFill>
              <a:latin typeface="Gotham Pro" panose="02000503040000020004" pitchFamily="50" charset="0"/>
              <a:cs typeface="Gotham Pro" panose="02000503040000020004" pitchFamily="50" charset="0"/>
              <a:sym typeface="PT Sans" pitchFamily="34" charset="-52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</a:pPr>
            <a:r>
              <a:rPr lang="ru-RU" altLang="ru-RU" sz="2200" b="1" u="sng" dirty="0">
                <a:solidFill>
                  <a:srgbClr val="FF6600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pitchFamily="34" charset="-52"/>
              </a:rPr>
              <a:t>Особенность программы:</a:t>
            </a:r>
            <a:endParaRPr lang="ru-RU" altLang="ru-RU" sz="2200" b="1" u="sng" dirty="0">
              <a:solidFill>
                <a:schemeClr val="tx1"/>
              </a:solidFill>
              <a:latin typeface="Gotham Pro" panose="02000503040000020004" pitchFamily="50" charset="0"/>
              <a:cs typeface="Gotham Pro" panose="02000503040000020004" pitchFamily="50" charset="0"/>
              <a:sym typeface="PT Sans" pitchFamily="34" charset="-52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</a:pPr>
            <a:r>
              <a:rPr lang="ru-RU" altLang="ru-RU" sz="2200" dirty="0">
                <a:solidFill>
                  <a:schemeClr val="tx1"/>
                </a:solidFill>
                <a:latin typeface="Gotham Pro" panose="02000503040000020004" pitchFamily="50" charset="0"/>
                <a:cs typeface="Gotham Pro" panose="02000503040000020004" pitchFamily="50" charset="0"/>
                <a:sym typeface="PT Sans" pitchFamily="34" charset="-52"/>
              </a:rPr>
              <a:t>Ориентация на коммерциализацию идей молодых ученых.  Оценка возможности выхода на международный рынок. </a:t>
            </a:r>
            <a:endParaRPr lang="ru-RU" altLang="ru-RU" sz="2200" dirty="0">
              <a:solidFill>
                <a:srgbClr val="66CC9A"/>
              </a:solidFill>
              <a:latin typeface="Gotham Pro" panose="02000503040000020004" pitchFamily="50" charset="0"/>
              <a:cs typeface="Gotham Pro" panose="02000503040000020004" pitchFamily="50" charset="0"/>
              <a:sym typeface="PT Sans" pitchFamily="34" charset="-52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9D9D9D"/>
              </a:buClr>
              <a:buSzPct val="171000"/>
              <a:buFont typeface="PT Sans" pitchFamily="34" charset="-52"/>
              <a:buNone/>
            </a:pPr>
            <a:endParaRPr lang="ru-RU" altLang="ru-RU" sz="2200" dirty="0">
              <a:solidFill>
                <a:srgbClr val="66CC9A"/>
              </a:solidFill>
              <a:latin typeface="Gotham Pro" panose="02000503040000020004" pitchFamily="50" charset="0"/>
              <a:cs typeface="Gotham Pro" panose="02000503040000020004" pitchFamily="50" charset="0"/>
              <a:sym typeface="PT Sans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681512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Заголовок и подзаголовок">
  <a:themeElements>
    <a:clrScheme name="Заголовок и подзаголовок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одзаголовок">
      <a:majorFont>
        <a:latin typeface="PT Sans Bold"/>
        <a:ea typeface=""/>
        <a:cs typeface="ヒラギノ角ゴ ProN W6"/>
      </a:majorFont>
      <a:minorFont>
        <a:latin typeface="Gill Sans"/>
        <a:ea typeface="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Заголовок и подзаголовок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Заголовок и пункты">
  <a:themeElements>
    <a:clrScheme name="Заголовок и пункты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Заголовок и пункты">
      <a:majorFont>
        <a:latin typeface="PT Sans Bold"/>
        <a:ea typeface=""/>
        <a:cs typeface="ヒラギノ角ゴ ProN W6"/>
      </a:majorFont>
      <a:minorFont>
        <a:latin typeface="PT Sans"/>
        <a:ea typeface=""/>
        <a:cs typeface="ヒラギノ角ゴ ProN W3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Заголовок и пункты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1639</TotalTime>
  <Pages>0</Pages>
  <Words>808</Words>
  <Characters>0</Characters>
  <Application>Microsoft Office PowerPoint</Application>
  <PresentationFormat>Произвольный</PresentationFormat>
  <Lines>0</Lines>
  <Paragraphs>192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Заголовок и подзаголовок</vt:lpstr>
      <vt:lpstr>Заголовок и пункты</vt:lpstr>
      <vt:lpstr>Презентация PowerPoint</vt:lpstr>
      <vt:lpstr>Презентация PowerPoint</vt:lpstr>
      <vt:lpstr>Размещение</vt:lpstr>
      <vt:lpstr>FabLab Polytech для школьников </vt:lpstr>
      <vt:lpstr>FabLab Polytech для студентов </vt:lpstr>
      <vt:lpstr>FabLab Polytech для города и университета </vt:lpstr>
      <vt:lpstr>Бизнес-инкубатор и коворкинг</vt:lpstr>
      <vt:lpstr>Бизнес-инкубатор</vt:lpstr>
      <vt:lpstr>Российско-Германский  центр предпринимательства </vt:lpstr>
      <vt:lpstr>Представительство Фонда содействия</vt:lpstr>
      <vt:lpstr>Центр развития инновационной деятельности</vt:lpstr>
      <vt:lpstr>Центр интеллектуальной собственности</vt:lpstr>
      <vt:lpstr>Центр продвижения научно-технической продукции</vt:lpstr>
      <vt:lpstr>Взаимодействие с промышленностью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«У.М.Н.И.К.»</dc:title>
  <dc:creator>Сергей</dc:creator>
  <cp:lastModifiedBy>Аудитория 118</cp:lastModifiedBy>
  <cp:revision>75</cp:revision>
  <cp:lastPrinted>2014-10-19T15:19:47Z</cp:lastPrinted>
  <dcterms:modified xsi:type="dcterms:W3CDTF">2014-10-20T10:27:06Z</dcterms:modified>
</cp:coreProperties>
</file>