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xls" ContentType="application/vnd.ms-exce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66" r:id="rId2"/>
    <p:sldId id="365" r:id="rId3"/>
    <p:sldId id="366" r:id="rId4"/>
    <p:sldId id="352" r:id="rId5"/>
    <p:sldId id="351" r:id="rId6"/>
    <p:sldId id="367" r:id="rId7"/>
    <p:sldId id="370" r:id="rId8"/>
    <p:sldId id="371" r:id="rId9"/>
    <p:sldId id="372" r:id="rId10"/>
    <p:sldId id="373" r:id="rId11"/>
    <p:sldId id="377" r:id="rId12"/>
    <p:sldId id="374" r:id="rId13"/>
    <p:sldId id="376" r:id="rId14"/>
    <p:sldId id="378" r:id="rId15"/>
    <p:sldId id="379" r:id="rId16"/>
    <p:sldId id="375" r:id="rId17"/>
    <p:sldId id="380" r:id="rId18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36699"/>
    <a:srgbClr val="A6FCA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314" autoAdjust="0"/>
  </p:normalViewPr>
  <p:slideViewPr>
    <p:cSldViewPr>
      <p:cViewPr varScale="1">
        <p:scale>
          <a:sx n="95" d="100"/>
          <a:sy n="95" d="100"/>
        </p:scale>
        <p:origin x="-8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2482" tIns="46241" rIns="92482" bIns="46241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2482" tIns="46241" rIns="92482" bIns="46241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BB6FE807-5AC4-4FF0-88E7-C8B8240AC9D7}" type="datetimeFigureOut">
              <a:rPr lang="ru-RU"/>
              <a:pPr>
                <a:defRPr/>
              </a:pPr>
              <a:t>23.06.2015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82" tIns="46241" rIns="92482" bIns="46241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2482" tIns="46241" rIns="92482" bIns="46241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2482" tIns="46241" rIns="92482" bIns="46241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2482" tIns="46241" rIns="92482" bIns="4624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EE68E49-5041-48DA-B5E9-476FE60777C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41929793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2560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ED6AB53-6A68-4F28-8332-F4BC8AF55EB1}" type="slidenum">
              <a:rPr lang="ru-RU" altLang="ru-RU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1</a:t>
            </a:fld>
            <a:endParaRPr lang="ru-RU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275632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E68E49-5041-48DA-B5E9-476FE60777C0}" type="slidenum">
              <a:rPr lang="ru-RU" altLang="ru-RU" smtClean="0"/>
              <a:pPr/>
              <a:t>2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40639318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E68E49-5041-48DA-B5E9-476FE60777C0}" type="slidenum">
              <a:rPr lang="ru-RU" altLang="ru-RU" smtClean="0"/>
              <a:pPr/>
              <a:t>3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4672307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0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fld id="{E8D087AA-560E-4CC0-ACEE-65A5A8FBB66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990688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85256F-0A6C-42E3-B637-7863C11EE0F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766837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10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" name="Равнобедренный треугольник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8C3C89-703D-4BDD-9E8B-7B15D87383D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850277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" descr="FusionDrive:Users:artemac:Яндекс.Диск:политех:1print:фонд бортника:up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347405"/>
            <a:ext cx="5112568" cy="67240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27784" y="125767"/>
            <a:ext cx="6059016" cy="990600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3D60DD-B54A-42D2-956E-A1D6519355AC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xmlns="" val="1758828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fld id="{1C12377E-2D07-4562-B795-541458F9AF3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8811380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36CBFB-FB92-485F-ACFB-224F042169C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328567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5FA718-9964-46E9-86CB-9D2C2917C00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85014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авнобедренный треугольник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5110AC-7584-47C5-A6E5-0A8CECF5AD6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927280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ая соединительная линия 10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" name="Равнобедренный треугольник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DFBF32-F212-41BF-A27A-1B0C0DC363B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510396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10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" name="Прямая соединительная линия 11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" name="Равнобедренный треугольник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885D23-8055-4BDB-A73A-44F7737C370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788901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10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16A452-6E57-426E-B037-4425D776EA9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5600843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2"/>
                </a:solidFill>
                <a:latin typeface="Calibri" panose="020F0502020204030204" pitchFamily="34" charset="0"/>
              </a:defRPr>
            </a:lvl1pPr>
          </a:lstStyle>
          <a:p>
            <a:fld id="{845139B9-754E-4CE5-962A-ECC58856ABFD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1031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32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85" r:id="rId1"/>
    <p:sldLayoutId id="2147484381" r:id="rId2"/>
    <p:sldLayoutId id="2147484386" r:id="rId3"/>
    <p:sldLayoutId id="2147484382" r:id="rId4"/>
    <p:sldLayoutId id="2147484383" r:id="rId5"/>
    <p:sldLayoutId id="2147484387" r:id="rId6"/>
    <p:sldLayoutId id="2147484388" r:id="rId7"/>
    <p:sldLayoutId id="2147484389" r:id="rId8"/>
    <p:sldLayoutId id="2147484390" r:id="rId9"/>
    <p:sldLayoutId id="2147484384" r:id="rId10"/>
    <p:sldLayoutId id="214748439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anose="05040102010807070707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anose="05040102010807070707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anose="05040102010807070707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anose="05000000000000000000" pitchFamily="2" charset="2"/>
        <a:buChar char="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png"/><Relationship Id="rId5" Type="http://schemas.openxmlformats.org/officeDocument/2006/relationships/oleObject" Target="../embeddings/_____Microsoft_Office_Excel_97-20031.xls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emf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" descr="FusionDrive:Users:artemac:Яндекс.Диск:политех:1print:фонд бортника:up.jpg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58696"/>
          <a:stretch/>
        </p:blipFill>
        <p:spPr bwMode="auto">
          <a:xfrm>
            <a:off x="899592" y="549275"/>
            <a:ext cx="2736304" cy="1080120"/>
          </a:xfrm>
          <a:prstGeom prst="rect">
            <a:avLst/>
          </a:prstGeom>
          <a:noFill/>
          <a:ln>
            <a:noFill/>
          </a:ln>
        </p:spPr>
      </p:pic>
      <p:sp>
        <p:nvSpPr>
          <p:cNvPr id="9218" name="Заголовок 1"/>
          <p:cNvSpPr>
            <a:spLocks noGrp="1"/>
          </p:cNvSpPr>
          <p:nvPr>
            <p:ph type="ctrTitle"/>
          </p:nvPr>
        </p:nvSpPr>
        <p:spPr>
          <a:xfrm>
            <a:off x="900113" y="3644900"/>
            <a:ext cx="7272337" cy="1231900"/>
          </a:xfrm>
        </p:spPr>
        <p:txBody>
          <a:bodyPr/>
          <a:lstStyle/>
          <a:p>
            <a:r>
              <a:rPr lang="ru-RU" sz="2400" dirty="0"/>
              <a:t>О работе СПбПУ с фондом содействия  развитию малых предприятий в научно-технической сфере. Достижения и перспективы</a:t>
            </a:r>
            <a:endParaRPr lang="ru-RU" altLang="ru-RU" sz="2300" dirty="0" smtClean="0">
              <a:solidFill>
                <a:srgbClr val="002060"/>
              </a:solidFill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608013"/>
          </a:xfrm>
        </p:spPr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ru-RU" sz="1800" dirty="0" smtClean="0">
                <a:solidFill>
                  <a:srgbClr val="002060"/>
                </a:solidFill>
              </a:rPr>
              <a:t>проф. д.э.н.</a:t>
            </a:r>
            <a:r>
              <a:rPr lang="ru-RU" sz="1800" dirty="0">
                <a:solidFill>
                  <a:srgbClr val="002060"/>
                </a:solidFill>
              </a:rPr>
              <a:t> Соловейчик </a:t>
            </a:r>
            <a:r>
              <a:rPr lang="ru-RU" sz="1800" dirty="0" err="1">
                <a:solidFill>
                  <a:srgbClr val="002060"/>
                </a:solidFill>
              </a:rPr>
              <a:t>К.А</a:t>
            </a:r>
            <a:r>
              <a:rPr lang="ru-RU" sz="1800" dirty="0" smtClean="0">
                <a:solidFill>
                  <a:srgbClr val="002060"/>
                </a:solidFill>
              </a:rPr>
              <a:t>. </a:t>
            </a:r>
            <a:br>
              <a:rPr lang="ru-RU" sz="1800" dirty="0" smtClean="0">
                <a:solidFill>
                  <a:srgbClr val="002060"/>
                </a:solidFill>
              </a:rPr>
            </a:br>
            <a:r>
              <a:rPr lang="ru-RU" sz="1800" dirty="0" smtClean="0">
                <a:solidFill>
                  <a:srgbClr val="002060"/>
                </a:solidFill>
              </a:rPr>
              <a:t>научный руководитель технопарка «Политехнический»</a:t>
            </a:r>
          </a:p>
        </p:txBody>
      </p:sp>
      <p:pic>
        <p:nvPicPr>
          <p:cNvPr id="9220" name="Рисунок 4" descr="Technopark_2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5" y="1663244"/>
            <a:ext cx="2602475" cy="1405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087AA-560E-4CC0-ACEE-65A5A8FBB668}" type="slidenum">
              <a:rPr lang="ru-RU" altLang="ru-RU" smtClean="0"/>
              <a:pPr/>
              <a:t>1</a:t>
            </a:fld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 smtClean="0">
                <a:solidFill>
                  <a:srgbClr val="002060"/>
                </a:solidFill>
              </a:rPr>
              <a:t>УМНИК</a:t>
            </a:r>
          </a:p>
        </p:txBody>
      </p:sp>
      <p:pic>
        <p:nvPicPr>
          <p:cNvPr id="11281" name="Рисунок 37" descr="Technopark_2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67625" y="215900"/>
            <a:ext cx="1282700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Номер слайда 16"/>
          <p:cNvSpPr>
            <a:spLocks noGrp="1"/>
          </p:cNvSpPr>
          <p:nvPr>
            <p:ph type="sldNum" sz="quarter" idx="12"/>
          </p:nvPr>
        </p:nvSpPr>
        <p:spPr>
          <a:xfrm>
            <a:off x="448528" y="6350174"/>
            <a:ext cx="1981200" cy="365125"/>
          </a:xfrm>
        </p:spPr>
        <p:txBody>
          <a:bodyPr/>
          <a:lstStyle/>
          <a:p>
            <a:fld id="{203D60DD-B54A-42D2-956E-A1D6519355AC}" type="slidenum">
              <a:rPr lang="ru-RU" altLang="ru-RU" smtClean="0"/>
              <a:pPr/>
              <a:t>10</a:t>
            </a:fld>
            <a:endParaRPr lang="ru-RU" altLang="ru-RU" dirty="0"/>
          </a:p>
        </p:txBody>
      </p:sp>
      <p:graphicFrame>
        <p:nvGraphicFramePr>
          <p:cNvPr id="7" name="Объект 1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2250978001"/>
              </p:ext>
            </p:extLst>
          </p:nvPr>
        </p:nvGraphicFramePr>
        <p:xfrm>
          <a:off x="442416" y="1196752"/>
          <a:ext cx="8018016" cy="332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7416"/>
                <a:gridCol w="1656184"/>
                <a:gridCol w="1800200"/>
                <a:gridCol w="1944216"/>
              </a:tblGrid>
              <a:tr h="58079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j-lt"/>
                        </a:rPr>
                        <a:t>Финалы</a:t>
                      </a:r>
                      <a:endParaRPr lang="ru-RU" sz="1800" dirty="0">
                        <a:latin typeface="+mj-lt"/>
                      </a:endParaRPr>
                    </a:p>
                  </a:txBody>
                  <a:tcPr marL="91450" marR="91450"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j-lt"/>
                        </a:rPr>
                        <a:t>Победителей (всего)</a:t>
                      </a:r>
                      <a:endParaRPr lang="ru-RU" sz="1800" dirty="0">
                        <a:latin typeface="+mj-lt"/>
                      </a:endParaRPr>
                    </a:p>
                  </a:txBody>
                  <a:tcPr marL="91450" marR="91450"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j-lt"/>
                        </a:rPr>
                        <a:t>Победителей (СПбПУ)</a:t>
                      </a:r>
                      <a:endParaRPr lang="ru-RU" sz="1800" dirty="0">
                        <a:latin typeface="+mj-lt"/>
                      </a:endParaRPr>
                    </a:p>
                  </a:txBody>
                  <a:tcPr marL="91450" marR="91450"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j-lt"/>
                        </a:rPr>
                        <a:t>Сумма,</a:t>
                      </a:r>
                      <a:r>
                        <a:rPr lang="ru-RU" sz="1800" baseline="0" dirty="0" smtClean="0">
                          <a:latin typeface="+mj-lt"/>
                        </a:rPr>
                        <a:t> млн. руб. (СПбПУ)</a:t>
                      </a:r>
                      <a:endParaRPr lang="ru-RU" sz="1800" dirty="0">
                        <a:latin typeface="+mj-lt"/>
                      </a:endParaRPr>
                    </a:p>
                  </a:txBody>
                  <a:tcPr marL="91450" marR="91450" marT="45707" marB="45707"/>
                </a:tc>
              </a:tr>
              <a:tr h="580790">
                <a:tc>
                  <a:txBody>
                    <a:bodyPr/>
                    <a:lstStyle/>
                    <a:p>
                      <a:pPr algn="l"/>
                      <a:r>
                        <a:rPr lang="ru-RU" sz="1800" dirty="0" smtClean="0">
                          <a:latin typeface="+mj-lt"/>
                        </a:rPr>
                        <a:t>Осенний финал 2013 </a:t>
                      </a:r>
                      <a:endParaRPr lang="ru-RU" sz="1800" dirty="0">
                        <a:latin typeface="+mj-lt"/>
                      </a:endParaRPr>
                    </a:p>
                  </a:txBody>
                  <a:tcPr marL="91450" marR="91450"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j-lt"/>
                        </a:rPr>
                        <a:t>40</a:t>
                      </a:r>
                      <a:endParaRPr lang="ru-RU" sz="1800" dirty="0">
                        <a:latin typeface="+mj-lt"/>
                      </a:endParaRPr>
                    </a:p>
                  </a:txBody>
                  <a:tcPr marL="91450" marR="91450"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6</a:t>
                      </a:r>
                      <a:endParaRPr lang="ru-RU" sz="18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2,4</a:t>
                      </a:r>
                      <a:endParaRPr lang="ru-RU" sz="1800" dirty="0"/>
                    </a:p>
                  </a:txBody>
                  <a:tcPr marT="45733" marB="45733"/>
                </a:tc>
              </a:tr>
              <a:tr h="5807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+mj-lt"/>
                        </a:rPr>
                        <a:t>Весенний финал 2014</a:t>
                      </a:r>
                      <a:endParaRPr lang="ru-RU" sz="1800" dirty="0">
                        <a:latin typeface="+mj-lt"/>
                      </a:endParaRPr>
                    </a:p>
                  </a:txBody>
                  <a:tcPr marL="91450" marR="91450"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j-lt"/>
                        </a:rPr>
                        <a:t>40</a:t>
                      </a:r>
                      <a:endParaRPr lang="ru-RU" sz="1800" dirty="0">
                        <a:latin typeface="+mj-lt"/>
                      </a:endParaRPr>
                    </a:p>
                  </a:txBody>
                  <a:tcPr marL="91450" marR="91450"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12</a:t>
                      </a:r>
                      <a:endParaRPr lang="ru-RU" sz="18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4,8</a:t>
                      </a:r>
                      <a:endParaRPr lang="ru-RU" sz="1800" dirty="0"/>
                    </a:p>
                  </a:txBody>
                  <a:tcPr marT="45733" marB="45733"/>
                </a:tc>
              </a:tr>
              <a:tr h="5807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+mj-lt"/>
                        </a:rPr>
                        <a:t>Осенний финал 2014 </a:t>
                      </a:r>
                      <a:endParaRPr lang="ru-RU" sz="1800" dirty="0">
                        <a:latin typeface="+mj-lt"/>
                      </a:endParaRPr>
                    </a:p>
                  </a:txBody>
                  <a:tcPr marL="91450" marR="91450"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j-lt"/>
                        </a:rPr>
                        <a:t>41</a:t>
                      </a:r>
                      <a:endParaRPr lang="ru-RU" sz="1800" dirty="0">
                        <a:latin typeface="+mj-lt"/>
                      </a:endParaRPr>
                    </a:p>
                  </a:txBody>
                  <a:tcPr marL="91450" marR="91450"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8</a:t>
                      </a:r>
                      <a:endParaRPr lang="ru-RU" sz="18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3,</a:t>
                      </a:r>
                      <a:r>
                        <a:rPr lang="ru-RU" sz="1800" baseline="0" dirty="0" smtClean="0"/>
                        <a:t>2</a:t>
                      </a:r>
                      <a:endParaRPr lang="ru-RU" sz="1800" dirty="0"/>
                    </a:p>
                  </a:txBody>
                  <a:tcPr marT="45733" marB="45733"/>
                </a:tc>
              </a:tr>
              <a:tr h="5807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+mj-lt"/>
                        </a:rPr>
                        <a:t>Весенний финал 2015</a:t>
                      </a:r>
                      <a:endParaRPr lang="ru-RU" sz="1800" dirty="0">
                        <a:latin typeface="+mj-lt"/>
                      </a:endParaRPr>
                    </a:p>
                  </a:txBody>
                  <a:tcPr marL="91450" marR="91450"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j-lt"/>
                        </a:rPr>
                        <a:t>40</a:t>
                      </a:r>
                      <a:endParaRPr lang="ru-RU" sz="1800" dirty="0">
                        <a:latin typeface="+mj-lt"/>
                      </a:endParaRPr>
                    </a:p>
                  </a:txBody>
                  <a:tcPr marL="91450" marR="91450"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7</a:t>
                      </a:r>
                      <a:endParaRPr lang="ru-RU" sz="18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2,8</a:t>
                      </a:r>
                      <a:endParaRPr lang="ru-RU" sz="1800" dirty="0"/>
                    </a:p>
                  </a:txBody>
                  <a:tcPr marT="45733" marB="45733"/>
                </a:tc>
              </a:tr>
              <a:tr h="3364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+mj-lt"/>
                        </a:rPr>
                        <a:t>Итого:</a:t>
                      </a:r>
                      <a:endParaRPr lang="ru-RU" sz="1800" dirty="0">
                        <a:latin typeface="+mj-lt"/>
                      </a:endParaRPr>
                    </a:p>
                  </a:txBody>
                  <a:tcPr marL="91450" marR="91450"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j-lt"/>
                        </a:rPr>
                        <a:t>161</a:t>
                      </a:r>
                      <a:endParaRPr lang="ru-RU" sz="1800" dirty="0">
                        <a:latin typeface="+mj-lt"/>
                      </a:endParaRPr>
                    </a:p>
                  </a:txBody>
                  <a:tcPr marL="91450" marR="91450"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33</a:t>
                      </a:r>
                      <a:endParaRPr lang="ru-RU" sz="18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13,2</a:t>
                      </a:r>
                      <a:endParaRPr lang="ru-RU" sz="1800" dirty="0"/>
                    </a:p>
                  </a:txBody>
                  <a:tcPr marT="45733" marB="45733"/>
                </a:tc>
              </a:tr>
            </a:tbl>
          </a:graphicData>
        </a:graphic>
      </p:graphicFrame>
      <p:pic>
        <p:nvPicPr>
          <p:cNvPr id="8" name="Picture 2" descr="http://umnik.fasie.ru/galleries/17517/1751714181603401418160340/6cc96f1e33f4051bfcf1801842bbfacb13121005.jpg?APP_ID=comm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6096" b="8582"/>
          <a:stretch>
            <a:fillRect/>
          </a:stretch>
        </p:blipFill>
        <p:spPr bwMode="auto">
          <a:xfrm>
            <a:off x="107504" y="4660384"/>
            <a:ext cx="3600400" cy="1897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" descr="http://umnik.fasie.ru/galleries/90259/9025914326612661432661266/8d7ab58f2c54d11645eee853e2f806ff16df29d7.jpg?APP_ID=comm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649" t="43440" r="4822" b="7246"/>
          <a:stretch>
            <a:fillRect/>
          </a:stretch>
        </p:blipFill>
        <p:spPr bwMode="auto">
          <a:xfrm>
            <a:off x="3779912" y="4653135"/>
            <a:ext cx="5104078" cy="19045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082891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 smtClean="0">
                <a:solidFill>
                  <a:srgbClr val="002060"/>
                </a:solidFill>
              </a:rPr>
              <a:t>УМНИК</a:t>
            </a:r>
          </a:p>
        </p:txBody>
      </p:sp>
      <p:pic>
        <p:nvPicPr>
          <p:cNvPr id="11281" name="Рисунок 37" descr="Technopark_2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67625" y="215900"/>
            <a:ext cx="1282700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Номер слайда 16"/>
          <p:cNvSpPr>
            <a:spLocks noGrp="1"/>
          </p:cNvSpPr>
          <p:nvPr>
            <p:ph type="sldNum" sz="quarter" idx="12"/>
          </p:nvPr>
        </p:nvSpPr>
        <p:spPr>
          <a:xfrm>
            <a:off x="448528" y="6350174"/>
            <a:ext cx="1981200" cy="365125"/>
          </a:xfrm>
        </p:spPr>
        <p:txBody>
          <a:bodyPr/>
          <a:lstStyle/>
          <a:p>
            <a:fld id="{203D60DD-B54A-42D2-956E-A1D6519355AC}" type="slidenum">
              <a:rPr lang="ru-RU" altLang="ru-RU" smtClean="0"/>
              <a:pPr/>
              <a:t>11</a:t>
            </a:fld>
            <a:endParaRPr lang="ru-RU" altLang="ru-RU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8130" name="Диаграмма 1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96752"/>
            <a:ext cx="8698805" cy="5153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674318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 smtClean="0">
                <a:solidFill>
                  <a:srgbClr val="002060"/>
                </a:solidFill>
              </a:rPr>
              <a:t>УМНИК (отбор)</a:t>
            </a:r>
          </a:p>
        </p:txBody>
      </p:sp>
      <p:pic>
        <p:nvPicPr>
          <p:cNvPr id="11281" name="Рисунок 37" descr="Technopark_2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67625" y="215900"/>
            <a:ext cx="1282700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Номер слайда 16"/>
          <p:cNvSpPr>
            <a:spLocks noGrp="1"/>
          </p:cNvSpPr>
          <p:nvPr>
            <p:ph type="sldNum" sz="quarter" idx="12"/>
          </p:nvPr>
        </p:nvSpPr>
        <p:spPr>
          <a:xfrm>
            <a:off x="448528" y="6350174"/>
            <a:ext cx="1981200" cy="365125"/>
          </a:xfrm>
        </p:spPr>
        <p:txBody>
          <a:bodyPr/>
          <a:lstStyle/>
          <a:p>
            <a:fld id="{203D60DD-B54A-42D2-956E-A1D6519355AC}" type="slidenum">
              <a:rPr lang="ru-RU" altLang="ru-RU" smtClean="0"/>
              <a:pPr/>
              <a:t>12</a:t>
            </a:fld>
            <a:endParaRPr lang="ru-RU" altLang="ru-RU" dirty="0"/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323850" y="1412875"/>
          <a:ext cx="7777163" cy="24940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78734"/>
                <a:gridCol w="1406041"/>
                <a:gridCol w="2592388"/>
              </a:tblGrid>
              <a:tr h="639999">
                <a:tc rowSpan="2"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j-lt"/>
                        </a:rPr>
                        <a:t>Годы </a:t>
                      </a:r>
                      <a:endParaRPr lang="ru-RU" sz="1800" dirty="0">
                        <a:latin typeface="+mj-lt"/>
                      </a:endParaRPr>
                    </a:p>
                  </a:txBody>
                  <a:tcPr marL="91444" marR="91444" marT="45714" marB="45714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j-lt"/>
                        </a:rPr>
                        <a:t>Кол-во</a:t>
                      </a:r>
                      <a:r>
                        <a:rPr lang="ru-RU" sz="1800" baseline="0" dirty="0" smtClean="0">
                          <a:latin typeface="+mj-lt"/>
                        </a:rPr>
                        <a:t> проведенных конференций/ полуфиналов, шт.</a:t>
                      </a:r>
                      <a:endParaRPr lang="ru-RU" sz="1800" dirty="0">
                        <a:latin typeface="+mj-lt"/>
                      </a:endParaRPr>
                    </a:p>
                  </a:txBody>
                  <a:tcPr marL="91444" marR="91444" marT="45714" marB="45714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793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j-lt"/>
                        </a:rPr>
                        <a:t>Всего</a:t>
                      </a:r>
                      <a:endParaRPr lang="ru-RU" sz="1800" dirty="0">
                        <a:latin typeface="+mj-lt"/>
                      </a:endParaRPr>
                    </a:p>
                  </a:txBody>
                  <a:tcPr marL="91444" marR="91444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err="1" smtClean="0">
                          <a:latin typeface="+mj-lt"/>
                        </a:rPr>
                        <a:t>СПбПУ</a:t>
                      </a:r>
                      <a:endParaRPr lang="ru-RU" sz="1800" dirty="0">
                        <a:latin typeface="+mj-lt"/>
                      </a:endParaRPr>
                    </a:p>
                  </a:txBody>
                  <a:tcPr marL="91444" marR="91444" marT="45714" marB="45714"/>
                </a:tc>
              </a:tr>
              <a:tr h="370793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j-lt"/>
                        </a:rPr>
                        <a:t>2013</a:t>
                      </a:r>
                      <a:endParaRPr lang="ru-RU" sz="1800" dirty="0">
                        <a:latin typeface="+mj-lt"/>
                      </a:endParaRPr>
                    </a:p>
                  </a:txBody>
                  <a:tcPr marL="91444" marR="91444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j-lt"/>
                        </a:rPr>
                        <a:t>25</a:t>
                      </a:r>
                      <a:endParaRPr lang="ru-RU" sz="1800" dirty="0">
                        <a:latin typeface="+mj-lt"/>
                      </a:endParaRPr>
                    </a:p>
                  </a:txBody>
                  <a:tcPr marL="91444" marR="91444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j-lt"/>
                        </a:rPr>
                        <a:t>5</a:t>
                      </a:r>
                      <a:endParaRPr lang="ru-RU" sz="1800" dirty="0">
                        <a:latin typeface="+mj-lt"/>
                      </a:endParaRPr>
                    </a:p>
                  </a:txBody>
                  <a:tcPr marL="91444" marR="91444" marT="45714" marB="45714"/>
                </a:tc>
              </a:tr>
              <a:tr h="370793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j-lt"/>
                        </a:rPr>
                        <a:t>2014</a:t>
                      </a:r>
                      <a:endParaRPr lang="ru-RU" sz="1800" dirty="0">
                        <a:latin typeface="+mj-lt"/>
                      </a:endParaRPr>
                    </a:p>
                  </a:txBody>
                  <a:tcPr marL="91444" marR="91444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j-lt"/>
                        </a:rPr>
                        <a:t>33</a:t>
                      </a:r>
                      <a:endParaRPr lang="ru-RU" sz="1800" dirty="0">
                        <a:latin typeface="+mj-lt"/>
                      </a:endParaRPr>
                    </a:p>
                  </a:txBody>
                  <a:tcPr marL="91444" marR="91444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j-lt"/>
                        </a:rPr>
                        <a:t>6</a:t>
                      </a:r>
                      <a:endParaRPr lang="ru-RU" sz="1800" dirty="0">
                        <a:latin typeface="+mj-lt"/>
                      </a:endParaRPr>
                    </a:p>
                  </a:txBody>
                  <a:tcPr marL="91444" marR="91444" marT="45714" marB="45714"/>
                </a:tc>
              </a:tr>
              <a:tr h="370793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j-lt"/>
                        </a:rPr>
                        <a:t>2015 весенний финал</a:t>
                      </a:r>
                      <a:endParaRPr lang="ru-RU" sz="1800" dirty="0">
                        <a:latin typeface="+mj-lt"/>
                      </a:endParaRPr>
                    </a:p>
                  </a:txBody>
                  <a:tcPr marL="91444" marR="91444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j-lt"/>
                        </a:rPr>
                        <a:t>16</a:t>
                      </a:r>
                      <a:endParaRPr lang="ru-RU" sz="1800" dirty="0">
                        <a:latin typeface="+mj-lt"/>
                      </a:endParaRPr>
                    </a:p>
                  </a:txBody>
                  <a:tcPr marL="91444" marR="91444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j-lt"/>
                        </a:rPr>
                        <a:t>2</a:t>
                      </a:r>
                      <a:endParaRPr lang="ru-RU" sz="1800" dirty="0">
                        <a:latin typeface="+mj-lt"/>
                      </a:endParaRPr>
                    </a:p>
                  </a:txBody>
                  <a:tcPr marL="91444" marR="91444" marT="45714" marB="45714"/>
                </a:tc>
              </a:tr>
              <a:tr h="370793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j-lt"/>
                        </a:rPr>
                        <a:t>2015 осенний финал </a:t>
                      </a:r>
                      <a:r>
                        <a:rPr lang="ru-RU" sz="1800" dirty="0" smtClean="0">
                          <a:solidFill>
                            <a:srgbClr val="FF0000"/>
                          </a:solidFill>
                          <a:latin typeface="+mj-lt"/>
                        </a:rPr>
                        <a:t>(план)</a:t>
                      </a:r>
                      <a:endParaRPr lang="ru-RU" sz="1800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 marL="91444" marR="91444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FF0000"/>
                          </a:solidFill>
                          <a:latin typeface="+mj-lt"/>
                        </a:rPr>
                        <a:t>18</a:t>
                      </a:r>
                      <a:endParaRPr lang="ru-RU" sz="1800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 marL="91444" marR="91444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FF0000"/>
                          </a:solidFill>
                          <a:latin typeface="+mj-lt"/>
                        </a:rPr>
                        <a:t>4</a:t>
                      </a:r>
                      <a:endParaRPr lang="ru-RU" sz="1800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 marL="91444" marR="91444" marT="45714" marB="45714"/>
                </a:tc>
              </a:tr>
            </a:tbl>
          </a:graphicData>
        </a:graphic>
      </p:graphicFrame>
      <p:sp>
        <p:nvSpPr>
          <p:cNvPr id="11" name="Содержимое 2"/>
          <p:cNvSpPr>
            <a:spLocks noGrp="1"/>
          </p:cNvSpPr>
          <p:nvPr>
            <p:ph sz="quarter" idx="1"/>
          </p:nvPr>
        </p:nvSpPr>
        <p:spPr>
          <a:xfrm>
            <a:off x="426432" y="4077072"/>
            <a:ext cx="8229600" cy="2273102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ru-RU" dirty="0" smtClean="0">
                <a:solidFill>
                  <a:srgbClr val="002060"/>
                </a:solidFill>
                <a:latin typeface="+mj-lt"/>
              </a:rPr>
              <a:t>График мероприятий для осеннего финала:</a:t>
            </a:r>
          </a:p>
          <a:p>
            <a:pPr>
              <a:defRPr/>
            </a:pPr>
            <a:r>
              <a:rPr lang="ru-RU" sz="1800" dirty="0" smtClean="0">
                <a:solidFill>
                  <a:srgbClr val="002060"/>
                </a:solidFill>
                <a:latin typeface="+mj-lt"/>
              </a:rPr>
              <a:t>до конца июня – аккредитация полуфиналов</a:t>
            </a:r>
          </a:p>
          <a:p>
            <a:pPr>
              <a:defRPr/>
            </a:pPr>
            <a:r>
              <a:rPr lang="ru-RU" sz="1800" dirty="0" smtClean="0">
                <a:solidFill>
                  <a:srgbClr val="002060"/>
                </a:solidFill>
                <a:latin typeface="+mj-lt"/>
              </a:rPr>
              <a:t>с 15 окт. по 23 ноября проведение школы УМНИК</a:t>
            </a:r>
          </a:p>
          <a:p>
            <a:pPr>
              <a:defRPr/>
            </a:pPr>
            <a:r>
              <a:rPr lang="ru-RU" sz="1800" dirty="0" smtClean="0">
                <a:solidFill>
                  <a:srgbClr val="002060"/>
                </a:solidFill>
                <a:latin typeface="+mj-lt"/>
              </a:rPr>
              <a:t>до 23 ноября – проведение полуфиналов</a:t>
            </a:r>
          </a:p>
          <a:p>
            <a:pPr>
              <a:defRPr/>
            </a:pPr>
            <a:r>
              <a:rPr lang="ru-RU" sz="1800" dirty="0" smtClean="0">
                <a:solidFill>
                  <a:srgbClr val="002060"/>
                </a:solidFill>
                <a:latin typeface="+mj-lt"/>
              </a:rPr>
              <a:t>до  25 ноября – предоставление презентации финалистами</a:t>
            </a:r>
          </a:p>
          <a:p>
            <a:pPr>
              <a:defRPr/>
            </a:pPr>
            <a:r>
              <a:rPr lang="ru-RU" sz="1800" dirty="0" smtClean="0">
                <a:solidFill>
                  <a:srgbClr val="002060"/>
                </a:solidFill>
                <a:latin typeface="+mj-lt"/>
              </a:rPr>
              <a:t>7-11 декабря – финал</a:t>
            </a:r>
            <a:endParaRPr lang="ru-RU" sz="1800" dirty="0">
              <a:solidFill>
                <a:srgbClr val="00206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28811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 smtClean="0">
                <a:solidFill>
                  <a:srgbClr val="002060"/>
                </a:solidFill>
              </a:rPr>
              <a:t>УМНИК </a:t>
            </a:r>
            <a:br>
              <a:rPr lang="ru-RU" altLang="ru-RU" dirty="0" smtClean="0">
                <a:solidFill>
                  <a:srgbClr val="002060"/>
                </a:solidFill>
              </a:rPr>
            </a:br>
            <a:r>
              <a:rPr lang="ru-RU" altLang="ru-RU" dirty="0" smtClean="0">
                <a:solidFill>
                  <a:srgbClr val="002060"/>
                </a:solidFill>
              </a:rPr>
              <a:t>(подготовка и обучение)</a:t>
            </a:r>
          </a:p>
        </p:txBody>
      </p:sp>
      <p:pic>
        <p:nvPicPr>
          <p:cNvPr id="11281" name="Рисунок 37" descr="Technopark_2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67625" y="215900"/>
            <a:ext cx="1282700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Номер слайда 16"/>
          <p:cNvSpPr>
            <a:spLocks noGrp="1"/>
          </p:cNvSpPr>
          <p:nvPr>
            <p:ph type="sldNum" sz="quarter" idx="12"/>
          </p:nvPr>
        </p:nvSpPr>
        <p:spPr>
          <a:xfrm>
            <a:off x="448528" y="6350174"/>
            <a:ext cx="1981200" cy="365125"/>
          </a:xfrm>
        </p:spPr>
        <p:txBody>
          <a:bodyPr/>
          <a:lstStyle/>
          <a:p>
            <a:fld id="{203D60DD-B54A-42D2-956E-A1D6519355AC}" type="slidenum">
              <a:rPr lang="ru-RU" altLang="ru-RU" smtClean="0"/>
              <a:pPr/>
              <a:t>13</a:t>
            </a:fld>
            <a:endParaRPr lang="ru-RU" altLang="ru-RU" dirty="0"/>
          </a:p>
        </p:txBody>
      </p:sp>
      <p:sp>
        <p:nvSpPr>
          <p:cNvPr id="11" name="Содержимое 2"/>
          <p:cNvSpPr>
            <a:spLocks noGrp="1"/>
          </p:cNvSpPr>
          <p:nvPr>
            <p:ph sz="quarter" idx="1"/>
          </p:nvPr>
        </p:nvSpPr>
        <p:spPr>
          <a:xfrm>
            <a:off x="439544" y="1412776"/>
            <a:ext cx="8229600" cy="4608512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ru-RU" dirty="0" smtClean="0">
                <a:solidFill>
                  <a:srgbClr val="002060"/>
                </a:solidFill>
                <a:latin typeface="+mj-lt"/>
              </a:rPr>
              <a:t>Образовательные мероприятия (для всех):</a:t>
            </a:r>
          </a:p>
          <a:p>
            <a:pPr marL="0" indent="0">
              <a:buNone/>
            </a:pPr>
            <a:r>
              <a:rPr lang="ru-RU" sz="1800" dirty="0" smtClean="0"/>
              <a:t>Весна - </a:t>
            </a:r>
            <a:r>
              <a:rPr lang="ru-RU" sz="1800" dirty="0" err="1"/>
              <a:t>IV</a:t>
            </a:r>
            <a:r>
              <a:rPr lang="ru-RU" sz="1800" dirty="0"/>
              <a:t> Научно-практическая школа для молодежи «Методология и организация инновационной </a:t>
            </a:r>
            <a:r>
              <a:rPr lang="ru-RU" sz="1800" dirty="0" smtClean="0"/>
              <a:t>деятельности». 8 </a:t>
            </a:r>
            <a:r>
              <a:rPr lang="ru-RU" sz="1800" dirty="0"/>
              <a:t>занятий с 18.30 до 21.00. </a:t>
            </a:r>
            <a:endParaRPr lang="ru-RU" sz="1800" dirty="0" smtClean="0">
              <a:solidFill>
                <a:srgbClr val="002060"/>
              </a:solidFill>
              <a:latin typeface="+mj-lt"/>
            </a:endParaRPr>
          </a:p>
          <a:p>
            <a:pPr marL="0" indent="0">
              <a:buNone/>
              <a:defRPr/>
            </a:pPr>
            <a:r>
              <a:rPr lang="ru-RU" sz="1800" dirty="0"/>
              <a:t>Осень - </a:t>
            </a:r>
            <a:r>
              <a:rPr lang="en-US" sz="1800" dirty="0" smtClean="0"/>
              <a:t>V</a:t>
            </a:r>
            <a:r>
              <a:rPr lang="ru-RU" sz="1800" dirty="0" smtClean="0"/>
              <a:t> </a:t>
            </a:r>
            <a:r>
              <a:rPr lang="ru-RU" sz="1800" dirty="0"/>
              <a:t>Научно-практическая школа для молодежи «Методология и организация инновационной деятельности». 8 занятий с 18.30 до 21.00. </a:t>
            </a:r>
          </a:p>
          <a:p>
            <a:pPr marL="0" indent="0">
              <a:buNone/>
              <a:defRPr/>
            </a:pPr>
            <a:endParaRPr lang="ru-RU" sz="1800" dirty="0" smtClean="0">
              <a:solidFill>
                <a:srgbClr val="002060"/>
              </a:solidFill>
              <a:latin typeface="+mj-lt"/>
            </a:endParaRPr>
          </a:p>
          <a:p>
            <a:pPr marL="0" indent="0">
              <a:buNone/>
              <a:defRPr/>
            </a:pPr>
            <a:r>
              <a:rPr lang="ru-RU" dirty="0" smtClean="0">
                <a:solidFill>
                  <a:srgbClr val="002060"/>
                </a:solidFill>
              </a:rPr>
              <a:t>Консалтинговые </a:t>
            </a:r>
            <a:r>
              <a:rPr lang="ru-RU" dirty="0">
                <a:solidFill>
                  <a:srgbClr val="002060"/>
                </a:solidFill>
              </a:rPr>
              <a:t>мероприятия </a:t>
            </a:r>
            <a:r>
              <a:rPr lang="ru-RU" dirty="0" smtClean="0">
                <a:solidFill>
                  <a:srgbClr val="002060"/>
                </a:solidFill>
              </a:rPr>
              <a:t>(только для СПбПУ):</a:t>
            </a:r>
            <a:endParaRPr lang="ru-RU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sz="1800" dirty="0" smtClean="0"/>
              <a:t>Тренинги для финалистов конкурса УМНИК</a:t>
            </a:r>
          </a:p>
          <a:p>
            <a:pPr marL="0" indent="0">
              <a:buNone/>
            </a:pPr>
            <a:endParaRPr lang="ru-RU" sz="1800" dirty="0">
              <a:solidFill>
                <a:srgbClr val="002060"/>
              </a:solidFill>
              <a:latin typeface="+mj-lt"/>
            </a:endParaRPr>
          </a:p>
          <a:p>
            <a:pPr marL="0" indent="0">
              <a:buNone/>
              <a:defRPr/>
            </a:pPr>
            <a:r>
              <a:rPr lang="ru-RU" dirty="0" smtClean="0">
                <a:solidFill>
                  <a:srgbClr val="002060"/>
                </a:solidFill>
              </a:rPr>
              <a:t>Планируемые </a:t>
            </a:r>
            <a:r>
              <a:rPr lang="ru-RU" dirty="0">
                <a:solidFill>
                  <a:srgbClr val="002060"/>
                </a:solidFill>
              </a:rPr>
              <a:t>мероприятия </a:t>
            </a:r>
            <a:r>
              <a:rPr lang="ru-RU" dirty="0" smtClean="0">
                <a:solidFill>
                  <a:srgbClr val="002060"/>
                </a:solidFill>
              </a:rPr>
              <a:t>(для всех):</a:t>
            </a:r>
          </a:p>
          <a:p>
            <a:pPr marL="0" indent="0">
              <a:buNone/>
            </a:pPr>
            <a:r>
              <a:rPr lang="ru-RU" sz="1800" dirty="0"/>
              <a:t>Организация участия проектов на выставке Петербургского международного инновационного форума 7-9 октября 2015 (как проектов СПбПУ, так и финалистов конкурса УМНИК в СПб</a:t>
            </a:r>
            <a:r>
              <a:rPr lang="ru-RU" sz="1800" dirty="0" smtClean="0"/>
              <a:t>)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xmlns="" val="3803120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 smtClean="0">
                <a:solidFill>
                  <a:srgbClr val="002060"/>
                </a:solidFill>
              </a:rPr>
              <a:t>УМНИК </a:t>
            </a:r>
            <a:br>
              <a:rPr lang="ru-RU" altLang="ru-RU" dirty="0" smtClean="0">
                <a:solidFill>
                  <a:srgbClr val="002060"/>
                </a:solidFill>
              </a:rPr>
            </a:br>
            <a:r>
              <a:rPr lang="ru-RU" altLang="ru-RU" dirty="0" smtClean="0">
                <a:solidFill>
                  <a:srgbClr val="002060"/>
                </a:solidFill>
              </a:rPr>
              <a:t>(результаты по СПбПУ)</a:t>
            </a:r>
          </a:p>
        </p:txBody>
      </p:sp>
      <p:pic>
        <p:nvPicPr>
          <p:cNvPr id="11281" name="Рисунок 37" descr="Technopark_2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67625" y="215900"/>
            <a:ext cx="1282700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Номер слайда 16"/>
          <p:cNvSpPr>
            <a:spLocks noGrp="1"/>
          </p:cNvSpPr>
          <p:nvPr>
            <p:ph type="sldNum" sz="quarter" idx="12"/>
          </p:nvPr>
        </p:nvSpPr>
        <p:spPr>
          <a:xfrm>
            <a:off x="448528" y="6350174"/>
            <a:ext cx="1981200" cy="365125"/>
          </a:xfrm>
        </p:spPr>
        <p:txBody>
          <a:bodyPr/>
          <a:lstStyle/>
          <a:p>
            <a:fld id="{203D60DD-B54A-42D2-956E-A1D6519355AC}" type="slidenum">
              <a:rPr lang="ru-RU" altLang="ru-RU" smtClean="0"/>
              <a:pPr/>
              <a:t>14</a:t>
            </a:fld>
            <a:endParaRPr lang="ru-RU" altLang="ru-RU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9154" name="Диаграмма 1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996" t="6078" r="1495" b="3038"/>
          <a:stretch>
            <a:fillRect/>
          </a:stretch>
        </p:blipFill>
        <p:spPr bwMode="auto">
          <a:xfrm>
            <a:off x="189383" y="1219200"/>
            <a:ext cx="8760941" cy="4937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604842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 smtClean="0">
                <a:solidFill>
                  <a:srgbClr val="002060"/>
                </a:solidFill>
              </a:rPr>
              <a:t>УМНИК </a:t>
            </a:r>
            <a:br>
              <a:rPr lang="ru-RU" altLang="ru-RU" dirty="0" smtClean="0">
                <a:solidFill>
                  <a:srgbClr val="002060"/>
                </a:solidFill>
              </a:rPr>
            </a:br>
            <a:r>
              <a:rPr lang="ru-RU" altLang="ru-RU" dirty="0" smtClean="0">
                <a:solidFill>
                  <a:srgbClr val="002060"/>
                </a:solidFill>
              </a:rPr>
              <a:t>(результаты по СПбПУ)</a:t>
            </a:r>
          </a:p>
        </p:txBody>
      </p:sp>
      <p:pic>
        <p:nvPicPr>
          <p:cNvPr id="11281" name="Рисунок 37" descr="Technopark_2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67625" y="215900"/>
            <a:ext cx="1282700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Номер слайда 16"/>
          <p:cNvSpPr>
            <a:spLocks noGrp="1"/>
          </p:cNvSpPr>
          <p:nvPr>
            <p:ph type="sldNum" sz="quarter" idx="12"/>
          </p:nvPr>
        </p:nvSpPr>
        <p:spPr>
          <a:xfrm>
            <a:off x="448528" y="6350174"/>
            <a:ext cx="1981200" cy="365125"/>
          </a:xfrm>
        </p:spPr>
        <p:txBody>
          <a:bodyPr/>
          <a:lstStyle/>
          <a:p>
            <a:fld id="{203D60DD-B54A-42D2-956E-A1D6519355AC}" type="slidenum">
              <a:rPr lang="ru-RU" altLang="ru-RU" smtClean="0"/>
              <a:pPr/>
              <a:t>15</a:t>
            </a:fld>
            <a:endParaRPr lang="ru-RU" altLang="ru-RU" dirty="0"/>
          </a:p>
        </p:txBody>
      </p:sp>
      <p:sp>
        <p:nvSpPr>
          <p:cNvPr id="11" name="Содержимое 2"/>
          <p:cNvSpPr>
            <a:spLocks noGrp="1"/>
          </p:cNvSpPr>
          <p:nvPr>
            <p:ph sz="quarter" idx="1"/>
          </p:nvPr>
        </p:nvSpPr>
        <p:spPr>
          <a:xfrm>
            <a:off x="439544" y="1412776"/>
            <a:ext cx="8229600" cy="5040560"/>
          </a:xfrm>
        </p:spPr>
        <p:txBody>
          <a:bodyPr/>
          <a:lstStyle/>
          <a:p>
            <a:pPr lvl="1"/>
            <a:r>
              <a:rPr lang="ru-RU" sz="2000" dirty="0"/>
              <a:t>Из СПбПУ представлено больше всего участников по сравнению с другими ВУЗами – 21 участник из 137 (15</a:t>
            </a:r>
            <a:r>
              <a:rPr lang="ru-RU" sz="2000" dirty="0" smtClean="0"/>
              <a:t>%).</a:t>
            </a:r>
            <a:endParaRPr lang="ru-RU" sz="2000" dirty="0"/>
          </a:p>
          <a:p>
            <a:pPr lvl="1"/>
            <a:r>
              <a:rPr lang="ru-RU" sz="2000" dirty="0"/>
              <a:t>СПбПУ получил больше всего грантов по сравнению с другими ВУЗами – 7 грантов из 40 (17,5%).</a:t>
            </a:r>
          </a:p>
          <a:p>
            <a:pPr lvl="1"/>
            <a:r>
              <a:rPr lang="ru-RU" sz="2000" dirty="0" smtClean="0"/>
              <a:t>Участники </a:t>
            </a:r>
            <a:r>
              <a:rPr lang="ru-RU" sz="2000" dirty="0"/>
              <a:t>из СПбПУ представили проекты во всех номинациях конкурсах.</a:t>
            </a:r>
          </a:p>
          <a:p>
            <a:pPr lvl="1"/>
            <a:r>
              <a:rPr lang="ru-RU" sz="2000" dirty="0"/>
              <a:t>Участники из СПбПУ получили гранты в </a:t>
            </a:r>
            <a:r>
              <a:rPr lang="ru-RU" sz="2000" dirty="0" smtClean="0"/>
              <a:t>4 </a:t>
            </a:r>
            <a:r>
              <a:rPr lang="ru-RU" sz="2000" dirty="0"/>
              <a:t>номинациях из 5, в которых представили проекты.</a:t>
            </a:r>
          </a:p>
          <a:p>
            <a:pPr lvl="1"/>
            <a:r>
              <a:rPr lang="ru-RU" sz="2000" dirty="0"/>
              <a:t>Высокие результаты показали участники из СПбПУ в номинации «Современные материалы» - получено 3 грантов из </a:t>
            </a:r>
            <a:r>
              <a:rPr lang="ru-RU" sz="2000" dirty="0" smtClean="0"/>
              <a:t>7.</a:t>
            </a:r>
            <a:endParaRPr lang="ru-RU" sz="2000" dirty="0"/>
          </a:p>
          <a:p>
            <a:pPr lvl="1"/>
            <a:r>
              <a:rPr lang="ru-RU" sz="2000" dirty="0" smtClean="0"/>
              <a:t>Наиболее активное участие Институт физики, нанотехнологий и телекоммуникаций и Институт металлургии, машиностроения и транспорта. Принимают участие студенты Институт компьютерных наук и технологий и Институт прикладной математики и механики. Студентов из других институтов в 2014 и 2015 году не было.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2271495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 smtClean="0">
                <a:solidFill>
                  <a:srgbClr val="002060"/>
                </a:solidFill>
              </a:rPr>
              <a:t>СТАРТ</a:t>
            </a:r>
          </a:p>
        </p:txBody>
      </p:sp>
      <p:pic>
        <p:nvPicPr>
          <p:cNvPr id="11281" name="Рисунок 37" descr="Technopark_2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67625" y="215900"/>
            <a:ext cx="1282700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Номер слайда 16"/>
          <p:cNvSpPr>
            <a:spLocks noGrp="1"/>
          </p:cNvSpPr>
          <p:nvPr>
            <p:ph type="sldNum" sz="quarter" idx="12"/>
          </p:nvPr>
        </p:nvSpPr>
        <p:spPr>
          <a:xfrm>
            <a:off x="448528" y="6350174"/>
            <a:ext cx="1981200" cy="365125"/>
          </a:xfrm>
        </p:spPr>
        <p:txBody>
          <a:bodyPr/>
          <a:lstStyle/>
          <a:p>
            <a:fld id="{203D60DD-B54A-42D2-956E-A1D6519355AC}" type="slidenum">
              <a:rPr lang="ru-RU" altLang="ru-RU" smtClean="0"/>
              <a:pPr/>
              <a:t>16</a:t>
            </a:fld>
            <a:endParaRPr lang="ru-RU" altLang="ru-RU" dirty="0"/>
          </a:p>
        </p:txBody>
      </p:sp>
      <p:graphicFrame>
        <p:nvGraphicFramePr>
          <p:cNvPr id="7" name="Объект 1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2755854986"/>
              </p:ext>
            </p:extLst>
          </p:nvPr>
        </p:nvGraphicFramePr>
        <p:xfrm>
          <a:off x="442416" y="1196752"/>
          <a:ext cx="8018016" cy="27482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7416"/>
                <a:gridCol w="1656184"/>
                <a:gridCol w="1800200"/>
                <a:gridCol w="1944216"/>
              </a:tblGrid>
              <a:tr h="58079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j-lt"/>
                        </a:rPr>
                        <a:t>Год</a:t>
                      </a:r>
                      <a:r>
                        <a:rPr lang="ru-RU" sz="1800" baseline="0" dirty="0" smtClean="0">
                          <a:latin typeface="+mj-lt"/>
                        </a:rPr>
                        <a:t> </a:t>
                      </a:r>
                      <a:endParaRPr lang="ru-RU" sz="1800" dirty="0">
                        <a:latin typeface="+mj-lt"/>
                      </a:endParaRPr>
                    </a:p>
                  </a:txBody>
                  <a:tcPr marL="91450" marR="91450"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j-lt"/>
                        </a:rPr>
                        <a:t>Победителей (всего)</a:t>
                      </a:r>
                      <a:endParaRPr lang="ru-RU" sz="1800" dirty="0">
                        <a:latin typeface="+mj-lt"/>
                      </a:endParaRPr>
                    </a:p>
                  </a:txBody>
                  <a:tcPr marL="91450" marR="91450"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j-lt"/>
                        </a:rPr>
                        <a:t>Победителей (СПбПУ)</a:t>
                      </a:r>
                      <a:endParaRPr lang="ru-RU" sz="1800" dirty="0">
                        <a:latin typeface="+mj-lt"/>
                      </a:endParaRPr>
                    </a:p>
                  </a:txBody>
                  <a:tcPr marL="91450" marR="91450"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j-lt"/>
                        </a:rPr>
                        <a:t>Сумма,</a:t>
                      </a:r>
                      <a:r>
                        <a:rPr lang="ru-RU" sz="1800" baseline="0" dirty="0" smtClean="0">
                          <a:latin typeface="+mj-lt"/>
                        </a:rPr>
                        <a:t> млн. руб. (СПбПУ)</a:t>
                      </a:r>
                      <a:endParaRPr lang="ru-RU" sz="1800" dirty="0">
                        <a:latin typeface="+mj-lt"/>
                      </a:endParaRPr>
                    </a:p>
                  </a:txBody>
                  <a:tcPr marL="91450" marR="91450" marT="45707" marB="45707"/>
                </a:tc>
              </a:tr>
              <a:tr h="580790">
                <a:tc>
                  <a:txBody>
                    <a:bodyPr/>
                    <a:lstStyle/>
                    <a:p>
                      <a:pPr algn="l"/>
                      <a:r>
                        <a:rPr lang="ru-RU" sz="1800" dirty="0" smtClean="0">
                          <a:latin typeface="+mj-lt"/>
                        </a:rPr>
                        <a:t>2013 </a:t>
                      </a:r>
                      <a:endParaRPr lang="ru-RU" sz="1800" dirty="0">
                        <a:latin typeface="+mj-lt"/>
                      </a:endParaRPr>
                    </a:p>
                  </a:txBody>
                  <a:tcPr marL="91450" marR="91450"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j-lt"/>
                        </a:rPr>
                        <a:t>36</a:t>
                      </a:r>
                      <a:endParaRPr lang="ru-RU" sz="1800" dirty="0">
                        <a:latin typeface="+mj-lt"/>
                      </a:endParaRPr>
                    </a:p>
                  </a:txBody>
                  <a:tcPr marL="91450" marR="91450"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</a:t>
                      </a:r>
                      <a:endParaRPr lang="ru-RU" sz="18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</a:t>
                      </a:r>
                      <a:endParaRPr lang="ru-RU" sz="1800" dirty="0"/>
                    </a:p>
                  </a:txBody>
                  <a:tcPr marT="45733" marB="45733"/>
                </a:tc>
              </a:tr>
              <a:tr h="5807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+mj-lt"/>
                        </a:rPr>
                        <a:t>2014</a:t>
                      </a:r>
                      <a:endParaRPr lang="ru-RU" sz="1800" dirty="0">
                        <a:latin typeface="+mj-lt"/>
                      </a:endParaRPr>
                    </a:p>
                  </a:txBody>
                  <a:tcPr marL="91450" marR="91450"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j-lt"/>
                        </a:rPr>
                        <a:t>64</a:t>
                      </a:r>
                      <a:endParaRPr lang="ru-RU" sz="1800" dirty="0">
                        <a:latin typeface="+mj-lt"/>
                      </a:endParaRPr>
                    </a:p>
                  </a:txBody>
                  <a:tcPr marL="91450" marR="91450"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</a:t>
                      </a:r>
                      <a:endParaRPr lang="ru-RU" sz="18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</a:t>
                      </a:r>
                      <a:endParaRPr lang="ru-RU" sz="1800" dirty="0"/>
                    </a:p>
                  </a:txBody>
                  <a:tcPr marT="45733" marB="45733"/>
                </a:tc>
              </a:tr>
              <a:tr h="5807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+mj-lt"/>
                        </a:rPr>
                        <a:t>2015</a:t>
                      </a:r>
                      <a:endParaRPr lang="ru-RU" sz="1800" dirty="0">
                        <a:latin typeface="+mj-lt"/>
                      </a:endParaRPr>
                    </a:p>
                  </a:txBody>
                  <a:tcPr marL="91450" marR="91450"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j-lt"/>
                        </a:rPr>
                        <a:t>37</a:t>
                      </a:r>
                      <a:endParaRPr lang="ru-RU" sz="1800" dirty="0">
                        <a:latin typeface="+mj-lt"/>
                      </a:endParaRPr>
                    </a:p>
                  </a:txBody>
                  <a:tcPr marL="91450" marR="91450"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0</a:t>
                      </a:r>
                      <a:endParaRPr lang="ru-RU" sz="18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0</a:t>
                      </a:r>
                      <a:endParaRPr lang="ru-RU" sz="1800" dirty="0"/>
                    </a:p>
                  </a:txBody>
                  <a:tcPr marT="45733" marB="45733"/>
                </a:tc>
              </a:tr>
              <a:tr h="3364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+mj-lt"/>
                        </a:rPr>
                        <a:t>Итого:</a:t>
                      </a:r>
                      <a:endParaRPr lang="ru-RU" sz="1800" dirty="0">
                        <a:latin typeface="+mj-lt"/>
                      </a:endParaRPr>
                    </a:p>
                  </a:txBody>
                  <a:tcPr marL="91450" marR="91450" marT="45707" marB="45707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j-lt"/>
                      </a:endParaRPr>
                    </a:p>
                  </a:txBody>
                  <a:tcPr marL="91450" marR="91450"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</a:t>
                      </a:r>
                      <a:endParaRPr lang="ru-RU" sz="18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</a:t>
                      </a:r>
                      <a:endParaRPr lang="ru-RU" sz="1800" dirty="0"/>
                    </a:p>
                  </a:txBody>
                  <a:tcPr marT="45733" marB="45733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907733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27784" y="125767"/>
            <a:ext cx="5039841" cy="990600"/>
          </a:xfrm>
        </p:spPr>
        <p:txBody>
          <a:bodyPr/>
          <a:lstStyle/>
          <a:p>
            <a:r>
              <a:rPr lang="ru-RU" dirty="0" smtClean="0"/>
              <a:t>Предложения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ru-RU" dirty="0" smtClean="0"/>
              <a:t>Оказать содействие в распространении информации о программах Фонда в институтах</a:t>
            </a:r>
          </a:p>
          <a:p>
            <a:pPr marL="514350" indent="-514350">
              <a:buAutoNum type="arabicPeriod"/>
            </a:pPr>
            <a:r>
              <a:rPr lang="ru-RU" dirty="0" smtClean="0"/>
              <a:t>Назначить ответственных от института по работе с представительством Фонда и технопарком</a:t>
            </a:r>
          </a:p>
          <a:p>
            <a:pPr marL="514350" indent="-514350">
              <a:buAutoNum type="arabicPeriod"/>
            </a:pPr>
            <a:r>
              <a:rPr lang="ru-RU" dirty="0" smtClean="0"/>
              <a:t>Предоставить информацию о проектах института, имеющих потенциал коммерциализации</a:t>
            </a:r>
          </a:p>
          <a:p>
            <a:pPr marL="514350" indent="-514350">
              <a:buAutoNum type="arabicPeriod"/>
            </a:pPr>
            <a:r>
              <a:rPr lang="ru-RU" dirty="0" smtClean="0"/>
              <a:t>Сотрудникам Технопарка «Политехнический» оказать консультационную помощь по оформлению заявок для участия в </a:t>
            </a:r>
            <a:r>
              <a:rPr lang="ru-RU" smtClean="0"/>
              <a:t>Программах Фонда.</a:t>
            </a:r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D60DD-B54A-42D2-956E-A1D6519355AC}" type="slidenum">
              <a:rPr lang="ru-RU" altLang="ru-RU" smtClean="0"/>
              <a:pPr/>
              <a:t>17</a:t>
            </a:fld>
            <a:endParaRPr lang="ru-RU" altLang="ru-RU" dirty="0"/>
          </a:p>
        </p:txBody>
      </p:sp>
      <p:pic>
        <p:nvPicPr>
          <p:cNvPr id="5" name="Рисунок 37" descr="Technopark_2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67625" y="215900"/>
            <a:ext cx="1282700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976703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Рисунок 3" descr="Technopark_2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67625" y="215900"/>
            <a:ext cx="1282700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2627784" y="215899"/>
            <a:ext cx="5039841" cy="900467"/>
          </a:xfrm>
        </p:spPr>
        <p:txBody>
          <a:bodyPr/>
          <a:lstStyle/>
          <a:p>
            <a:r>
              <a:rPr lang="ru-RU" altLang="ru-RU" dirty="0" smtClean="0">
                <a:solidFill>
                  <a:srgbClr val="002060"/>
                </a:solidFill>
              </a:rPr>
              <a:t>Информация о Фонде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D60DD-B54A-42D2-956E-A1D6519355AC}" type="slidenum">
              <a:rPr lang="ru-RU" altLang="ru-RU" smtClean="0"/>
              <a:pPr/>
              <a:t>2</a:t>
            </a:fld>
            <a:endParaRPr lang="ru-RU" altLang="ru-RU" dirty="0"/>
          </a:p>
        </p:txBody>
      </p:sp>
      <p:pic>
        <p:nvPicPr>
          <p:cNvPr id="8" name="Picture 12" descr="C:\Users\Bidnenko\Desktop\map_061014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46712" y="4724400"/>
            <a:ext cx="3697288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25"/>
          <p:cNvSpPr txBox="1">
            <a:spLocks noChangeArrowheads="1"/>
          </p:cNvSpPr>
          <p:nvPr/>
        </p:nvSpPr>
        <p:spPr bwMode="auto">
          <a:xfrm>
            <a:off x="1835597" y="2283837"/>
            <a:ext cx="7056883" cy="2585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ru-RU" altLang="ru-RU" dirty="0">
                <a:solidFill>
                  <a:srgbClr val="000000"/>
                </a:solidFill>
                <a:latin typeface="Franklin Gothic Medium" panose="020B0603020102020204" pitchFamily="34" charset="0"/>
              </a:rPr>
              <a:t>поступило </a:t>
            </a:r>
            <a:r>
              <a:rPr lang="ru-RU" altLang="ru-RU" dirty="0" smtClean="0">
                <a:solidFill>
                  <a:srgbClr val="000000"/>
                </a:solidFill>
                <a:latin typeface="Franklin Gothic Medium" panose="020B0603020102020204" pitchFamily="34" charset="0"/>
              </a:rPr>
              <a:t>свыше			заявок</a:t>
            </a:r>
            <a:r>
              <a:rPr lang="ru-RU" altLang="ru-RU" dirty="0">
                <a:solidFill>
                  <a:srgbClr val="000000"/>
                </a:solidFill>
                <a:latin typeface="Franklin Gothic Medium" panose="020B0603020102020204" pitchFamily="34" charset="0"/>
              </a:rPr>
              <a:t>;</a:t>
            </a:r>
          </a:p>
          <a:p>
            <a:endParaRPr lang="ru-RU" altLang="ru-RU" dirty="0">
              <a:solidFill>
                <a:srgbClr val="000000"/>
              </a:solidFill>
              <a:latin typeface="Franklin Gothic Medium" panose="020B0603020102020204" pitchFamily="34" charset="0"/>
            </a:endParaRPr>
          </a:p>
          <a:p>
            <a:r>
              <a:rPr lang="ru-RU" altLang="ru-RU" dirty="0">
                <a:solidFill>
                  <a:srgbClr val="000000"/>
                </a:solidFill>
                <a:latin typeface="Franklin Gothic Medium" panose="020B0603020102020204" pitchFamily="34" charset="0"/>
              </a:rPr>
              <a:t>заключено более		</a:t>
            </a:r>
            <a:r>
              <a:rPr lang="ru-RU" altLang="ru-RU" dirty="0" smtClean="0">
                <a:solidFill>
                  <a:srgbClr val="000000"/>
                </a:solidFill>
                <a:latin typeface="Franklin Gothic Medium" panose="020B0603020102020204" pitchFamily="34" charset="0"/>
              </a:rPr>
              <a:t>	контрактов</a:t>
            </a:r>
            <a:r>
              <a:rPr lang="ru-RU" altLang="ru-RU" dirty="0">
                <a:solidFill>
                  <a:srgbClr val="000000"/>
                </a:solidFill>
                <a:latin typeface="Franklin Gothic Medium" panose="020B0603020102020204" pitchFamily="34" charset="0"/>
              </a:rPr>
              <a:t>;</a:t>
            </a:r>
          </a:p>
          <a:p>
            <a:endParaRPr lang="ru-RU" altLang="ru-RU" dirty="0">
              <a:solidFill>
                <a:srgbClr val="000000"/>
              </a:solidFill>
              <a:latin typeface="Franklin Gothic Medium" panose="020B0603020102020204" pitchFamily="34" charset="0"/>
            </a:endParaRPr>
          </a:p>
          <a:p>
            <a:r>
              <a:rPr lang="ru-RU" altLang="ru-RU" dirty="0">
                <a:solidFill>
                  <a:srgbClr val="000000"/>
                </a:solidFill>
                <a:latin typeface="Franklin Gothic Medium" panose="020B0603020102020204" pitchFamily="34" charset="0"/>
              </a:rPr>
              <a:t>поддержано более		</a:t>
            </a:r>
            <a:r>
              <a:rPr lang="ru-RU" altLang="ru-RU" dirty="0" smtClean="0">
                <a:solidFill>
                  <a:srgbClr val="000000"/>
                </a:solidFill>
                <a:latin typeface="Franklin Gothic Medium" panose="020B0603020102020204" pitchFamily="34" charset="0"/>
              </a:rPr>
              <a:t>молодых </a:t>
            </a:r>
            <a:r>
              <a:rPr lang="ru-RU" altLang="ru-RU" dirty="0" err="1">
                <a:solidFill>
                  <a:srgbClr val="000000"/>
                </a:solidFill>
                <a:latin typeface="Franklin Gothic Medium" panose="020B0603020102020204" pitchFamily="34" charset="0"/>
              </a:rPr>
              <a:t>инноваторов</a:t>
            </a:r>
            <a:r>
              <a:rPr lang="ru-RU" altLang="ru-RU" dirty="0">
                <a:solidFill>
                  <a:srgbClr val="000000"/>
                </a:solidFill>
                <a:latin typeface="Franklin Gothic Medium" panose="020B0603020102020204" pitchFamily="34" charset="0"/>
              </a:rPr>
              <a:t>;</a:t>
            </a:r>
            <a:endParaRPr lang="en-US" altLang="ru-RU" dirty="0">
              <a:solidFill>
                <a:srgbClr val="000000"/>
              </a:solidFill>
              <a:latin typeface="Franklin Gothic Medium" panose="020B0603020102020204" pitchFamily="34" charset="0"/>
            </a:endParaRPr>
          </a:p>
          <a:p>
            <a:endParaRPr lang="en-US" altLang="ru-RU" dirty="0">
              <a:solidFill>
                <a:srgbClr val="000000"/>
              </a:solidFill>
              <a:latin typeface="Franklin Gothic Medium" panose="020B0603020102020204" pitchFamily="34" charset="0"/>
            </a:endParaRPr>
          </a:p>
          <a:p>
            <a:r>
              <a:rPr lang="en-US" altLang="ru-RU" dirty="0">
                <a:solidFill>
                  <a:srgbClr val="000000"/>
                </a:solidFill>
                <a:latin typeface="Franklin Gothic Medium" panose="020B0603020102020204" pitchFamily="34" charset="0"/>
              </a:rPr>
              <a:t>c</a:t>
            </a:r>
            <a:r>
              <a:rPr lang="ru-RU" altLang="ru-RU" dirty="0" err="1">
                <a:solidFill>
                  <a:srgbClr val="000000"/>
                </a:solidFill>
                <a:latin typeface="Franklin Gothic Medium" panose="020B0603020102020204" pitchFamily="34" charset="0"/>
              </a:rPr>
              <a:t>оздано</a:t>
            </a:r>
            <a:r>
              <a:rPr lang="ru-RU" altLang="ru-RU" dirty="0">
                <a:solidFill>
                  <a:srgbClr val="000000"/>
                </a:solidFill>
                <a:latin typeface="Franklin Gothic Medium" panose="020B0603020102020204" pitchFamily="34" charset="0"/>
              </a:rPr>
              <a:t> более                                  </a:t>
            </a:r>
            <a:r>
              <a:rPr lang="ru-RU" altLang="ru-RU" dirty="0" smtClean="0">
                <a:solidFill>
                  <a:srgbClr val="000000"/>
                </a:solidFill>
                <a:latin typeface="Franklin Gothic Medium" panose="020B0603020102020204" pitchFamily="34" charset="0"/>
              </a:rPr>
              <a:t>	стартапов</a:t>
            </a:r>
            <a:r>
              <a:rPr lang="en-US" altLang="ru-RU" dirty="0">
                <a:solidFill>
                  <a:srgbClr val="000000"/>
                </a:solidFill>
                <a:latin typeface="Franklin Gothic Medium" panose="020B0603020102020204" pitchFamily="34" charset="0"/>
              </a:rPr>
              <a:t>;</a:t>
            </a:r>
            <a:endParaRPr lang="ru-RU" altLang="ru-RU" dirty="0">
              <a:solidFill>
                <a:srgbClr val="000000"/>
              </a:solidFill>
              <a:latin typeface="Franklin Gothic Medium" panose="020B0603020102020204" pitchFamily="34" charset="0"/>
            </a:endParaRPr>
          </a:p>
          <a:p>
            <a:endParaRPr lang="ru-RU" altLang="ru-RU" dirty="0">
              <a:solidFill>
                <a:srgbClr val="000000"/>
              </a:solidFill>
              <a:latin typeface="Franklin Gothic Medium" panose="020B0603020102020204" pitchFamily="34" charset="0"/>
            </a:endParaRPr>
          </a:p>
          <a:p>
            <a:r>
              <a:rPr lang="ru-RU" altLang="ru-RU" dirty="0">
                <a:solidFill>
                  <a:srgbClr val="000000"/>
                </a:solidFill>
                <a:latin typeface="Franklin Gothic Medium" panose="020B0603020102020204" pitchFamily="34" charset="0"/>
              </a:rPr>
              <a:t>работает 			</a:t>
            </a:r>
            <a:r>
              <a:rPr lang="ru-RU" altLang="ru-RU" dirty="0" smtClean="0">
                <a:solidFill>
                  <a:srgbClr val="000000"/>
                </a:solidFill>
                <a:latin typeface="Franklin Gothic Medium" panose="020B0603020102020204" pitchFamily="34" charset="0"/>
              </a:rPr>
              <a:t> региональных </a:t>
            </a:r>
            <a:r>
              <a:rPr lang="ru-RU" altLang="ru-RU" dirty="0">
                <a:solidFill>
                  <a:srgbClr val="000000"/>
                </a:solidFill>
                <a:latin typeface="Franklin Gothic Medium" panose="020B0603020102020204" pitchFamily="34" charset="0"/>
              </a:rPr>
              <a:t>представителей.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097613" y="1340768"/>
            <a:ext cx="954107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5400" b="1" dirty="0">
                <a:ln w="11430"/>
                <a:gradFill>
                  <a:gsLst>
                    <a:gs pos="0">
                      <a:srgbClr val="3333CC">
                        <a:tint val="70000"/>
                        <a:satMod val="245000"/>
                      </a:srgbClr>
                    </a:gs>
                    <a:gs pos="75000">
                      <a:srgbClr val="3333CC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3333CC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SimSun"/>
                <a:cs typeface="SimSun"/>
              </a:rPr>
              <a:t>2</a:t>
            </a:r>
            <a:r>
              <a:rPr lang="ru-RU" sz="5400" b="1" dirty="0">
                <a:ln w="11430"/>
                <a:gradFill>
                  <a:gsLst>
                    <a:gs pos="0">
                      <a:srgbClr val="3333CC">
                        <a:tint val="70000"/>
                        <a:satMod val="245000"/>
                      </a:srgbClr>
                    </a:gs>
                    <a:gs pos="75000">
                      <a:srgbClr val="3333CC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3333CC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SimSun"/>
                <a:cs typeface="SimSun"/>
              </a:rPr>
              <a:t>1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4016809" y="2185700"/>
            <a:ext cx="1285928" cy="52322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2800" b="1" dirty="0">
                <a:ln w="11430"/>
                <a:gradFill>
                  <a:gsLst>
                    <a:gs pos="0">
                      <a:srgbClr val="3333CC">
                        <a:tint val="70000"/>
                        <a:satMod val="245000"/>
                      </a:srgbClr>
                    </a:gs>
                    <a:gs pos="75000">
                      <a:srgbClr val="3333CC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3333CC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SimSun"/>
                <a:cs typeface="SimSun"/>
              </a:rPr>
              <a:t>55 000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4021571" y="2708920"/>
            <a:ext cx="1285929" cy="52322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2800" b="1" dirty="0">
                <a:ln w="11430"/>
                <a:gradFill>
                  <a:gsLst>
                    <a:gs pos="0">
                      <a:srgbClr val="3333CC">
                        <a:tint val="70000"/>
                        <a:satMod val="245000"/>
                      </a:srgbClr>
                    </a:gs>
                    <a:gs pos="75000">
                      <a:srgbClr val="3333CC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3333CC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SimSun"/>
                <a:cs typeface="SimSun"/>
              </a:rPr>
              <a:t>13 000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3923928" y="3265820"/>
            <a:ext cx="1981633" cy="52322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2800" b="1" dirty="0">
                <a:ln w="11430"/>
                <a:gradFill>
                  <a:gsLst>
                    <a:gs pos="0">
                      <a:srgbClr val="3333CC">
                        <a:tint val="70000"/>
                        <a:satMod val="245000"/>
                      </a:srgbClr>
                    </a:gs>
                    <a:gs pos="75000">
                      <a:srgbClr val="3333CC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3333CC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SimSun"/>
                <a:cs typeface="SimSun"/>
              </a:rPr>
              <a:t> </a:t>
            </a:r>
            <a:r>
              <a:rPr lang="en-US" sz="2800" b="1" dirty="0">
                <a:ln w="11430"/>
                <a:gradFill>
                  <a:gsLst>
                    <a:gs pos="0">
                      <a:srgbClr val="3333CC">
                        <a:tint val="70000"/>
                        <a:satMod val="245000"/>
                      </a:srgbClr>
                    </a:gs>
                    <a:gs pos="75000">
                      <a:srgbClr val="3333CC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3333CC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SimSun"/>
                <a:cs typeface="SimSun"/>
              </a:rPr>
              <a:t>1</a:t>
            </a:r>
            <a:r>
              <a:rPr lang="ru-RU" sz="2800" b="1" dirty="0">
                <a:ln w="11430"/>
                <a:gradFill>
                  <a:gsLst>
                    <a:gs pos="0">
                      <a:srgbClr val="3333CC">
                        <a:tint val="70000"/>
                        <a:satMod val="245000"/>
                      </a:srgbClr>
                    </a:gs>
                    <a:gs pos="75000">
                      <a:srgbClr val="3333CC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3333CC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SimSun"/>
                <a:cs typeface="SimSun"/>
              </a:rPr>
              <a:t>2 000      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4413953" y="4422646"/>
            <a:ext cx="585418" cy="52322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2800" b="1" dirty="0">
                <a:ln w="11430"/>
                <a:gradFill>
                  <a:gsLst>
                    <a:gs pos="0">
                      <a:srgbClr val="3333CC">
                        <a:tint val="70000"/>
                        <a:satMod val="245000"/>
                      </a:srgbClr>
                    </a:gs>
                    <a:gs pos="75000">
                      <a:srgbClr val="3333CC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3333CC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SimSun"/>
                <a:cs typeface="SimSun"/>
              </a:rPr>
              <a:t>67</a:t>
            </a:r>
          </a:p>
        </p:txBody>
      </p:sp>
      <p:sp>
        <p:nvSpPr>
          <p:cNvPr id="16" name="TextBox 24"/>
          <p:cNvSpPr txBox="1">
            <a:spLocks noChangeArrowheads="1"/>
          </p:cNvSpPr>
          <p:nvPr/>
        </p:nvSpPr>
        <p:spPr bwMode="auto">
          <a:xfrm>
            <a:off x="682625" y="1765300"/>
            <a:ext cx="77057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altLang="ru-RU" dirty="0">
                <a:solidFill>
                  <a:srgbClr val="000000"/>
                </a:solidFill>
                <a:latin typeface="Franklin Gothic Medium" panose="020B0603020102020204" pitchFamily="34" charset="0"/>
              </a:rPr>
              <a:t>За    	       год работы Фонда: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4211960" y="3789040"/>
            <a:ext cx="1085554" cy="52322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2800" b="1" dirty="0">
                <a:ln w="11430"/>
                <a:gradFill>
                  <a:gsLst>
                    <a:gs pos="0">
                      <a:srgbClr val="3333CC">
                        <a:tint val="70000"/>
                        <a:satMod val="245000"/>
                      </a:srgbClr>
                    </a:gs>
                    <a:gs pos="75000">
                      <a:srgbClr val="3333CC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3333CC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SimSun"/>
                <a:cs typeface="SimSun"/>
              </a:rPr>
              <a:t>4 500</a:t>
            </a:r>
          </a:p>
        </p:txBody>
      </p:sp>
    </p:spTree>
    <p:extLst>
      <p:ext uri="{BB962C8B-B14F-4D97-AF65-F5344CB8AC3E}">
        <p14:creationId xmlns:p14="http://schemas.microsoft.com/office/powerpoint/2010/main" xmlns="" val="1867566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Рисунок 3" descr="Technopark_2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67625" y="215900"/>
            <a:ext cx="1282700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2627784" y="215899"/>
            <a:ext cx="5039841" cy="900467"/>
          </a:xfrm>
        </p:spPr>
        <p:txBody>
          <a:bodyPr/>
          <a:lstStyle/>
          <a:p>
            <a:r>
              <a:rPr lang="ru-RU" altLang="ru-RU" dirty="0" smtClean="0">
                <a:solidFill>
                  <a:srgbClr val="002060"/>
                </a:solidFill>
              </a:rPr>
              <a:t>Информация о Фонде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D60DD-B54A-42D2-956E-A1D6519355AC}" type="slidenum">
              <a:rPr lang="ru-RU" altLang="ru-RU" smtClean="0"/>
              <a:pPr/>
              <a:t>3</a:t>
            </a:fld>
            <a:endParaRPr lang="ru-RU" altLang="ru-RU" dirty="0"/>
          </a:p>
        </p:txBody>
      </p:sp>
      <p:grpSp>
        <p:nvGrpSpPr>
          <p:cNvPr id="18" name="Группа 1"/>
          <p:cNvGrpSpPr>
            <a:grpSpLocks/>
          </p:cNvGrpSpPr>
          <p:nvPr/>
        </p:nvGrpSpPr>
        <p:grpSpPr bwMode="auto">
          <a:xfrm>
            <a:off x="34925" y="1201922"/>
            <a:ext cx="5833219" cy="5108391"/>
            <a:chOff x="-6729" y="832784"/>
            <a:chExt cx="8393286" cy="3872905"/>
          </a:xfrm>
        </p:grpSpPr>
        <p:graphicFrame>
          <p:nvGraphicFramePr>
            <p:cNvPr id="19" name="Объект 2"/>
            <p:cNvGraphicFramePr>
              <a:graphicFrameLocks/>
            </p:cNvGraphicFramePr>
            <p:nvPr/>
          </p:nvGraphicFramePr>
          <p:xfrm>
            <a:off x="439014" y="832784"/>
            <a:ext cx="7947543" cy="3872905"/>
          </p:xfrm>
          <a:graphic>
            <a:graphicData uri="http://schemas.openxmlformats.org/presentationml/2006/ole">
              <p:oleObj spid="_x0000_s47121" r:id="rId5" imgW="6937849" imgH="4511431" progId="Excel.Sheet.8">
                <p:embed/>
              </p:oleObj>
            </a:graphicData>
          </a:graphic>
        </p:graphicFrame>
        <p:sp>
          <p:nvSpPr>
            <p:cNvPr id="20" name="Прямоугольник 2"/>
            <p:cNvSpPr>
              <a:spLocks noChangeArrowheads="1"/>
            </p:cNvSpPr>
            <p:nvPr/>
          </p:nvSpPr>
          <p:spPr bwMode="auto">
            <a:xfrm>
              <a:off x="-6729" y="930609"/>
              <a:ext cx="1205877" cy="303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ru-RU" altLang="ru-RU" sz="1000" b="1" dirty="0">
                  <a:solidFill>
                    <a:srgbClr val="000000"/>
                  </a:solidFill>
                  <a:latin typeface="Calibri" panose="020F0502020204030204" pitchFamily="34" charset="0"/>
                </a:rPr>
                <a:t>МЛРД.</a:t>
              </a:r>
            </a:p>
            <a:p>
              <a:pPr algn="ctr"/>
              <a:r>
                <a:rPr lang="ru-RU" altLang="ru-RU" sz="1000" b="1" dirty="0" err="1">
                  <a:solidFill>
                    <a:srgbClr val="000000"/>
                  </a:solidFill>
                  <a:latin typeface="Calibri" panose="020F0502020204030204" pitchFamily="34" charset="0"/>
                </a:rPr>
                <a:t>РУБ</a:t>
              </a:r>
              <a:endParaRPr lang="ru-RU" altLang="ru-RU" sz="1000" b="1" dirty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</p:grpSp>
      <p:pic>
        <p:nvPicPr>
          <p:cNvPr id="21" name="Picture 91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6189" t="11691" r="35457" b="12172"/>
          <a:stretch>
            <a:fillRect/>
          </a:stretch>
        </p:blipFill>
        <p:spPr bwMode="auto">
          <a:xfrm>
            <a:off x="872993" y="1201922"/>
            <a:ext cx="1580402" cy="27685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extBox 25"/>
          <p:cNvSpPr txBox="1">
            <a:spLocks noChangeArrowheads="1"/>
          </p:cNvSpPr>
          <p:nvPr/>
        </p:nvSpPr>
        <p:spPr bwMode="auto">
          <a:xfrm>
            <a:off x="5868143" y="1501588"/>
            <a:ext cx="3082181" cy="40164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ru-RU" altLang="ru-RU" sz="2400" b="1" dirty="0" smtClean="0">
                <a:solidFill>
                  <a:srgbClr val="000000"/>
                </a:solidFill>
                <a:latin typeface="Franklin Gothic Medium" panose="020B0603020102020204" pitchFamily="34" charset="0"/>
              </a:rPr>
              <a:t>Приоритетные направления:</a:t>
            </a:r>
          </a:p>
          <a:p>
            <a:endParaRPr lang="ru-RU" altLang="ru-RU" dirty="0">
              <a:solidFill>
                <a:srgbClr val="000000"/>
              </a:solidFill>
              <a:latin typeface="Franklin Gothic Medium" panose="020B0603020102020204" pitchFamily="34" charset="0"/>
            </a:endParaRP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ru-RU" altLang="ru-RU" dirty="0" smtClean="0">
                <a:solidFill>
                  <a:srgbClr val="000000"/>
                </a:solidFill>
                <a:latin typeface="Franklin Gothic Medium" panose="020B0603020102020204" pitchFamily="34" charset="0"/>
              </a:rPr>
              <a:t>Информационные технологии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ru-RU" altLang="ru-RU" dirty="0" smtClean="0">
                <a:solidFill>
                  <a:srgbClr val="000000"/>
                </a:solidFill>
                <a:latin typeface="Franklin Gothic Medium" panose="020B0603020102020204" pitchFamily="34" charset="0"/>
              </a:rPr>
              <a:t>Новые материалы и технологии их получения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ru-RU" altLang="ru-RU" dirty="0" smtClean="0">
                <a:solidFill>
                  <a:srgbClr val="000000"/>
                </a:solidFill>
                <a:latin typeface="Franklin Gothic Medium" panose="020B0603020102020204" pitchFamily="34" charset="0"/>
              </a:rPr>
              <a:t>Новые приборы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ru-RU" altLang="ru-RU" dirty="0" smtClean="0">
                <a:solidFill>
                  <a:srgbClr val="000000"/>
                </a:solidFill>
                <a:latin typeface="Franklin Gothic Medium" panose="020B0603020102020204" pitchFamily="34" charset="0"/>
              </a:rPr>
              <a:t>Биотехнологии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ru-RU" altLang="ru-RU" dirty="0" smtClean="0">
                <a:solidFill>
                  <a:srgbClr val="000000"/>
                </a:solidFill>
                <a:latin typeface="Franklin Gothic Medium" panose="020B0603020102020204" pitchFamily="34" charset="0"/>
              </a:rPr>
              <a:t>Медицина будущего</a:t>
            </a:r>
            <a:endParaRPr lang="ru-RU" altLang="ru-RU" dirty="0">
              <a:solidFill>
                <a:srgbClr val="000000"/>
              </a:solidFill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18033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3" descr="Technopark_2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1376226"/>
            <a:ext cx="2336317" cy="12606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2775" y="1376226"/>
            <a:ext cx="8207697" cy="4456112"/>
          </a:xfrm>
        </p:spPr>
        <p:txBody>
          <a:bodyPr/>
          <a:lstStyle/>
          <a:p>
            <a:pPr>
              <a:spcBef>
                <a:spcPts val="0"/>
              </a:spcBef>
              <a:buFont typeface="Wingdings 3" panose="05040102010807070707" pitchFamily="18" charset="2"/>
              <a:buNone/>
              <a:defRPr/>
            </a:pPr>
            <a:r>
              <a:rPr lang="ru-RU" sz="2800" dirty="0" smtClean="0">
                <a:solidFill>
                  <a:srgbClr val="002060"/>
                </a:solidFill>
                <a:latin typeface="+mj-lt"/>
              </a:rPr>
              <a:t>                             С октября 2013 года региональным </a:t>
            </a:r>
          </a:p>
          <a:p>
            <a:pPr>
              <a:spcBef>
                <a:spcPts val="0"/>
              </a:spcBef>
              <a:buFont typeface="Wingdings 3" panose="05040102010807070707" pitchFamily="18" charset="2"/>
              <a:buNone/>
              <a:defRPr/>
            </a:pPr>
            <a:r>
              <a:rPr lang="ru-RU" sz="2800" dirty="0">
                <a:solidFill>
                  <a:srgbClr val="002060"/>
                </a:solidFill>
                <a:latin typeface="+mj-lt"/>
              </a:rPr>
              <a:t> </a:t>
            </a:r>
            <a:r>
              <a:rPr lang="ru-RU" sz="2800" dirty="0" smtClean="0">
                <a:solidFill>
                  <a:srgbClr val="002060"/>
                </a:solidFill>
                <a:latin typeface="+mj-lt"/>
              </a:rPr>
              <a:t>                            представительством Фонда  </a:t>
            </a:r>
          </a:p>
          <a:p>
            <a:pPr marL="0" indent="0">
              <a:spcBef>
                <a:spcPts val="0"/>
              </a:spcBef>
              <a:buFont typeface="Wingdings 3" panose="05040102010807070707" pitchFamily="18" charset="2"/>
              <a:buNone/>
              <a:defRPr/>
            </a:pPr>
            <a:r>
              <a:rPr lang="ru-RU" sz="2800" dirty="0">
                <a:solidFill>
                  <a:srgbClr val="002060"/>
                </a:solidFill>
                <a:latin typeface="+mj-lt"/>
              </a:rPr>
              <a:t> </a:t>
            </a:r>
            <a:r>
              <a:rPr lang="ru-RU" sz="2800" dirty="0" smtClean="0">
                <a:solidFill>
                  <a:srgbClr val="002060"/>
                </a:solidFill>
                <a:latin typeface="+mj-lt"/>
              </a:rPr>
              <a:t>                            содействия развитию малых форм предприятий в научно-технической сфере</a:t>
            </a:r>
            <a:br>
              <a:rPr lang="ru-RU" sz="2800" dirty="0" smtClean="0">
                <a:solidFill>
                  <a:srgbClr val="002060"/>
                </a:solidFill>
                <a:latin typeface="+mj-lt"/>
              </a:rPr>
            </a:br>
            <a:r>
              <a:rPr lang="ru-RU" sz="2800" dirty="0" smtClean="0">
                <a:solidFill>
                  <a:srgbClr val="002060"/>
                </a:solidFill>
                <a:latin typeface="+mj-lt"/>
              </a:rPr>
              <a:t>в Санкт-Петербурге  является</a:t>
            </a:r>
            <a:r>
              <a:rPr lang="en-US" sz="2800" dirty="0" smtClean="0">
                <a:solidFill>
                  <a:srgbClr val="002060"/>
                </a:solidFill>
                <a:latin typeface="+mj-lt"/>
              </a:rPr>
              <a:t> </a:t>
            </a:r>
            <a:r>
              <a:rPr lang="ru-RU" sz="2800" dirty="0" smtClean="0">
                <a:solidFill>
                  <a:srgbClr val="002060"/>
                </a:solidFill>
                <a:latin typeface="+mj-lt"/>
              </a:rPr>
              <a:t>технопарк «Политехнический»</a:t>
            </a:r>
            <a:r>
              <a:rPr lang="en-US" sz="2800" dirty="0" smtClean="0">
                <a:solidFill>
                  <a:srgbClr val="002060"/>
                </a:solidFill>
                <a:latin typeface="+mj-lt"/>
              </a:rPr>
              <a:t> </a:t>
            </a:r>
            <a:r>
              <a:rPr lang="ru-RU" sz="2800" dirty="0" smtClean="0">
                <a:solidFill>
                  <a:srgbClr val="002060"/>
                </a:solidFill>
                <a:latin typeface="+mj-lt"/>
              </a:rPr>
              <a:t>СПбПУ </a:t>
            </a:r>
          </a:p>
          <a:p>
            <a:pPr>
              <a:spcBef>
                <a:spcPts val="0"/>
              </a:spcBef>
              <a:defRPr/>
            </a:pPr>
            <a:endParaRPr lang="ru-RU" dirty="0">
              <a:solidFill>
                <a:srgbClr val="002060"/>
              </a:solidFill>
              <a:latin typeface="+mj-lt"/>
            </a:endParaRPr>
          </a:p>
        </p:txBody>
      </p:sp>
      <p:pic>
        <p:nvPicPr>
          <p:cNvPr id="10243" name="Рисунок 3" descr="Technopark_2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67625" y="215900"/>
            <a:ext cx="1282700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5" name="Прямоугольник 5"/>
          <p:cNvSpPr>
            <a:spLocks noChangeArrowheads="1"/>
          </p:cNvSpPr>
          <p:nvPr/>
        </p:nvSpPr>
        <p:spPr bwMode="auto">
          <a:xfrm>
            <a:off x="1476535" y="4653136"/>
            <a:ext cx="6480175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ru-RU" sz="3200" b="1" dirty="0">
                <a:solidFill>
                  <a:srgbClr val="002060"/>
                </a:solidFill>
              </a:rPr>
              <a:t>umnik.fasie.ru/</a:t>
            </a:r>
            <a:r>
              <a:rPr lang="en-US" altLang="ru-RU" sz="3200" b="1" dirty="0" err="1">
                <a:solidFill>
                  <a:srgbClr val="002060"/>
                </a:solidFill>
              </a:rPr>
              <a:t>saint_petersburg</a:t>
            </a:r>
            <a:endParaRPr lang="ru-RU" altLang="ru-RU" sz="3200" b="1" dirty="0">
              <a:solidFill>
                <a:srgbClr val="002060"/>
              </a:solidFill>
            </a:endParaRP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2627784" y="215899"/>
            <a:ext cx="5039841" cy="900467"/>
          </a:xfrm>
        </p:spPr>
        <p:txBody>
          <a:bodyPr/>
          <a:lstStyle/>
          <a:p>
            <a:r>
              <a:rPr lang="ru-RU" altLang="ru-RU" dirty="0" smtClean="0">
                <a:solidFill>
                  <a:srgbClr val="002060"/>
                </a:solidFill>
              </a:rPr>
              <a:t>Информация о Представительстве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D60DD-B54A-42D2-956E-A1D6519355AC}" type="slidenum">
              <a:rPr lang="ru-RU" altLang="ru-RU" smtClean="0"/>
              <a:pPr/>
              <a:t>4</a:t>
            </a:fld>
            <a:endParaRPr lang="ru-RU" alt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 smtClean="0">
                <a:solidFill>
                  <a:srgbClr val="002060"/>
                </a:solidFill>
              </a:rPr>
              <a:t>Программы Фонда</a:t>
            </a:r>
          </a:p>
        </p:txBody>
      </p:sp>
      <p:grpSp>
        <p:nvGrpSpPr>
          <p:cNvPr id="2" name="Группа 6"/>
          <p:cNvGrpSpPr/>
          <p:nvPr/>
        </p:nvGrpSpPr>
        <p:grpSpPr>
          <a:xfrm>
            <a:off x="467544" y="1341376"/>
            <a:ext cx="1533520" cy="504057"/>
            <a:chOff x="314586" y="3262544"/>
            <a:chExt cx="3136540" cy="864097"/>
          </a:xfrm>
          <a:solidFill>
            <a:srgbClr val="0070C0"/>
          </a:solidFill>
        </p:grpSpPr>
        <p:sp>
          <p:nvSpPr>
            <p:cNvPr id="8" name="Скругленный прямоугольник 7"/>
            <p:cNvSpPr/>
            <p:nvPr/>
          </p:nvSpPr>
          <p:spPr>
            <a:xfrm>
              <a:off x="314586" y="3262544"/>
              <a:ext cx="3136540" cy="864097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ru-RU" sz="2400" b="1" i="1" dirty="0">
                  <a:latin typeface="+mj-lt"/>
                </a:rPr>
                <a:t>   </a:t>
              </a: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606416" y="3279893"/>
              <a:ext cx="2636694" cy="791425"/>
            </a:xfrm>
            <a:prstGeom prst="rect">
              <a:avLst/>
            </a:prstGeom>
            <a:grpFill/>
            <a:ln>
              <a:noFill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2400" b="1" dirty="0">
                  <a:solidFill>
                    <a:schemeClr val="bg1"/>
                  </a:solidFill>
                  <a:latin typeface="+mj-lt"/>
                </a:rPr>
                <a:t>УМНИК</a:t>
              </a:r>
            </a:p>
          </p:txBody>
        </p:sp>
      </p:grpSp>
      <p:grpSp>
        <p:nvGrpSpPr>
          <p:cNvPr id="4" name="Группа 12"/>
          <p:cNvGrpSpPr/>
          <p:nvPr/>
        </p:nvGrpSpPr>
        <p:grpSpPr>
          <a:xfrm>
            <a:off x="395536" y="2886176"/>
            <a:ext cx="2880320" cy="504057"/>
            <a:chOff x="314586" y="1700806"/>
            <a:chExt cx="4248472" cy="864097"/>
          </a:xfrm>
          <a:solidFill>
            <a:srgbClr val="0070C0"/>
          </a:solidFill>
        </p:grpSpPr>
        <p:sp>
          <p:nvSpPr>
            <p:cNvPr id="14" name="Скругленный прямоугольник 13"/>
            <p:cNvSpPr/>
            <p:nvPr/>
          </p:nvSpPr>
          <p:spPr>
            <a:xfrm>
              <a:off x="314586" y="1700806"/>
              <a:ext cx="4248472" cy="864097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ru-RU" sz="2400" b="1" i="1" dirty="0">
                  <a:latin typeface="+mj-lt"/>
                </a:rPr>
                <a:t>   </a:t>
              </a: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463036" y="1700806"/>
              <a:ext cx="3938383" cy="791425"/>
            </a:xfrm>
            <a:prstGeom prst="rect">
              <a:avLst/>
            </a:prstGeom>
            <a:grpFill/>
            <a:ln>
              <a:noFill/>
            </a:ln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ru-RU" sz="2400" b="1" dirty="0">
                  <a:solidFill>
                    <a:schemeClr val="bg1"/>
                  </a:solidFill>
                  <a:latin typeface="+mj-lt"/>
                </a:rPr>
                <a:t>УМНИК на Старт</a:t>
              </a:r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395536" y="1982203"/>
            <a:ext cx="266429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b="1" dirty="0">
                <a:solidFill>
                  <a:srgbClr val="002060"/>
                </a:solidFill>
                <a:latin typeface="+mj-lt"/>
              </a:rPr>
              <a:t>400 тыс. руб. – 2 года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95536" y="3573165"/>
            <a:ext cx="2451100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b="1" dirty="0">
                <a:solidFill>
                  <a:srgbClr val="002060"/>
                </a:solidFill>
                <a:latin typeface="+mj-lt"/>
              </a:rPr>
              <a:t>до 1 млн. руб. – 1 год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95536" y="4941502"/>
            <a:ext cx="2451100" cy="923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b="1" dirty="0">
                <a:solidFill>
                  <a:srgbClr val="002060"/>
                </a:solidFill>
                <a:latin typeface="+mj-lt"/>
              </a:rPr>
              <a:t>до 1 млн. руб. – 1 год</a:t>
            </a:r>
          </a:p>
          <a:p>
            <a:pPr>
              <a:defRPr/>
            </a:pPr>
            <a:r>
              <a:rPr lang="ru-RU" b="1" dirty="0">
                <a:solidFill>
                  <a:srgbClr val="002060"/>
                </a:solidFill>
                <a:latin typeface="+mj-lt"/>
              </a:rPr>
              <a:t>до 2 млн. руб. – 2 год</a:t>
            </a:r>
          </a:p>
          <a:p>
            <a:pPr>
              <a:defRPr/>
            </a:pPr>
            <a:r>
              <a:rPr lang="ru-RU" b="1" dirty="0">
                <a:solidFill>
                  <a:srgbClr val="002060"/>
                </a:solidFill>
                <a:latin typeface="+mj-lt"/>
              </a:rPr>
              <a:t>до 3 млн. руб. – 3 год</a:t>
            </a:r>
          </a:p>
        </p:txBody>
      </p:sp>
      <p:pic>
        <p:nvPicPr>
          <p:cNvPr id="11281" name="Рисунок 37" descr="Technopark_2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67625" y="215900"/>
            <a:ext cx="1282700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3" name="Группа 39"/>
          <p:cNvGrpSpPr/>
          <p:nvPr/>
        </p:nvGrpSpPr>
        <p:grpSpPr>
          <a:xfrm>
            <a:off x="395536" y="4309149"/>
            <a:ext cx="2226581" cy="504057"/>
            <a:chOff x="314586" y="1988840"/>
            <a:chExt cx="3136540" cy="864097"/>
          </a:xfrm>
          <a:solidFill>
            <a:srgbClr val="0070C0"/>
          </a:solidFill>
        </p:grpSpPr>
        <p:sp>
          <p:nvSpPr>
            <p:cNvPr id="41" name="Скругленный прямоугольник 40"/>
            <p:cNvSpPr/>
            <p:nvPr/>
          </p:nvSpPr>
          <p:spPr>
            <a:xfrm>
              <a:off x="314586" y="1988840"/>
              <a:ext cx="3136540" cy="864097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ru-RU" sz="2400" b="1" i="1" dirty="0">
                  <a:latin typeface="+mj-lt"/>
                </a:rPr>
                <a:t>   </a:t>
              </a:r>
            </a:p>
          </p:txBody>
        </p:sp>
        <p:sp>
          <p:nvSpPr>
            <p:cNvPr id="42" name="Прямоугольник 41"/>
            <p:cNvSpPr/>
            <p:nvPr/>
          </p:nvSpPr>
          <p:spPr>
            <a:xfrm>
              <a:off x="1162337" y="2018554"/>
              <a:ext cx="1441040" cy="791425"/>
            </a:xfrm>
            <a:prstGeom prst="rect">
              <a:avLst/>
            </a:prstGeom>
            <a:grpFill/>
            <a:ln>
              <a:noFill/>
            </a:ln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ru-RU" sz="2400" b="1" dirty="0">
                  <a:solidFill>
                    <a:schemeClr val="bg1"/>
                  </a:solidFill>
                  <a:latin typeface="+mj-lt"/>
                </a:rPr>
                <a:t>Старт</a:t>
              </a:r>
            </a:p>
          </p:txBody>
        </p:sp>
      </p:grpSp>
      <p:sp>
        <p:nvSpPr>
          <p:cNvPr id="17" name="Номер слайда 16"/>
          <p:cNvSpPr>
            <a:spLocks noGrp="1"/>
          </p:cNvSpPr>
          <p:nvPr>
            <p:ph type="sldNum" sz="quarter" idx="12"/>
          </p:nvPr>
        </p:nvSpPr>
        <p:spPr>
          <a:xfrm>
            <a:off x="640917" y="6381328"/>
            <a:ext cx="1981200" cy="365125"/>
          </a:xfrm>
        </p:spPr>
        <p:txBody>
          <a:bodyPr/>
          <a:lstStyle/>
          <a:p>
            <a:fld id="{203D60DD-B54A-42D2-956E-A1D6519355AC}" type="slidenum">
              <a:rPr lang="ru-RU" altLang="ru-RU" smtClean="0"/>
              <a:pPr/>
              <a:t>5</a:t>
            </a:fld>
            <a:endParaRPr lang="ru-RU" altLang="ru-RU" dirty="0"/>
          </a:p>
        </p:txBody>
      </p:sp>
      <p:sp>
        <p:nvSpPr>
          <p:cNvPr id="40" name="Rectangle 5"/>
          <p:cNvSpPr>
            <a:spLocks noChangeArrowheads="1"/>
          </p:cNvSpPr>
          <p:nvPr/>
        </p:nvSpPr>
        <p:spPr bwMode="auto">
          <a:xfrm>
            <a:off x="3721100" y="1330582"/>
            <a:ext cx="4965700" cy="64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eaLnBrk="0" hangingPunct="0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ru-RU" sz="1800" dirty="0" smtClean="0">
                <a:latin typeface="Arial" panose="020B0604020202020204" pitchFamily="34" charset="0"/>
              </a:rPr>
              <a:t>Вовлечение </a:t>
            </a:r>
            <a:r>
              <a:rPr lang="ru-RU" altLang="ru-RU" sz="1800" dirty="0">
                <a:latin typeface="Arial" panose="020B0604020202020204" pitchFamily="34" charset="0"/>
              </a:rPr>
              <a:t>молодых </a:t>
            </a:r>
            <a:r>
              <a:rPr lang="ru-RU" altLang="ru-RU" sz="1800" dirty="0" smtClean="0">
                <a:latin typeface="Arial" panose="020B0604020202020204" pitchFamily="34" charset="0"/>
              </a:rPr>
              <a:t>ученых</a:t>
            </a:r>
            <a:r>
              <a:rPr lang="en-US" altLang="ru-RU" sz="1800" dirty="0" smtClean="0">
                <a:latin typeface="Arial" panose="020B0604020202020204" pitchFamily="34" charset="0"/>
              </a:rPr>
              <a:t> </a:t>
            </a:r>
            <a:r>
              <a:rPr lang="ru-RU" altLang="ru-RU" sz="1800" dirty="0" smtClean="0">
                <a:latin typeface="Arial" panose="020B0604020202020204" pitchFamily="34" charset="0"/>
              </a:rPr>
              <a:t>(до 28 лет) </a:t>
            </a:r>
            <a:r>
              <a:rPr lang="ru-RU" altLang="ru-RU" sz="1800" dirty="0">
                <a:latin typeface="Arial" panose="020B0604020202020204" pitchFamily="34" charset="0"/>
              </a:rPr>
              <a:t>в инновационное </a:t>
            </a:r>
            <a:r>
              <a:rPr lang="ru-RU" altLang="ru-RU" sz="1800" dirty="0" smtClean="0">
                <a:latin typeface="Arial" panose="020B0604020202020204" pitchFamily="34" charset="0"/>
              </a:rPr>
              <a:t>предпринимательство.</a:t>
            </a:r>
            <a:endParaRPr lang="ru-RU" altLang="ru-RU" sz="1800" dirty="0">
              <a:latin typeface="Arial" panose="020B0604020202020204" pitchFamily="34" charset="0"/>
            </a:endParaRPr>
          </a:p>
        </p:txBody>
      </p:sp>
      <p:sp>
        <p:nvSpPr>
          <p:cNvPr id="43" name="Rectangle 5"/>
          <p:cNvSpPr>
            <a:spLocks noChangeArrowheads="1"/>
          </p:cNvSpPr>
          <p:nvPr/>
        </p:nvSpPr>
        <p:spPr bwMode="auto">
          <a:xfrm>
            <a:off x="3721100" y="2813948"/>
            <a:ext cx="4965700" cy="9255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eaLnBrk="0" hangingPunct="0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ru-RU" sz="1800" dirty="0" smtClean="0">
                <a:latin typeface="Arial" panose="020B0604020202020204" pitchFamily="34" charset="0"/>
              </a:rPr>
              <a:t>Промежуточная программа между УМНИК и СТАРТ. Наличие юридического лица не требуется.</a:t>
            </a:r>
            <a:endParaRPr lang="ru-RU" altLang="ru-RU" sz="1800" dirty="0">
              <a:latin typeface="Arial" panose="020B0604020202020204" pitchFamily="34" charset="0"/>
            </a:endParaRPr>
          </a:p>
        </p:txBody>
      </p:sp>
      <p:sp>
        <p:nvSpPr>
          <p:cNvPr id="44" name="Rectangle 5"/>
          <p:cNvSpPr>
            <a:spLocks noChangeArrowheads="1"/>
          </p:cNvSpPr>
          <p:nvPr/>
        </p:nvSpPr>
        <p:spPr bwMode="auto">
          <a:xfrm>
            <a:off x="3725044" y="4309149"/>
            <a:ext cx="4965700" cy="1479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eaLnBrk="0" hangingPunct="0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ru-RU" sz="1800" dirty="0" smtClean="0">
                <a:latin typeface="Arial" panose="020B0604020202020204" pitchFamily="34" charset="0"/>
              </a:rPr>
              <a:t>Развитие малого бизнеса (требуется юридическое лицо).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ru-RU" sz="1800" dirty="0" smtClean="0">
                <a:latin typeface="Arial" panose="020B0604020202020204" pitchFamily="34" charset="0"/>
              </a:rPr>
              <a:t>Фонд финансирует </a:t>
            </a:r>
            <a:r>
              <a:rPr lang="ru-RU" altLang="ru-RU" sz="1800" dirty="0" err="1" smtClean="0">
                <a:latin typeface="Arial" panose="020B0604020202020204" pitchFamily="34" charset="0"/>
              </a:rPr>
              <a:t>НИОКР</a:t>
            </a:r>
            <a:r>
              <a:rPr lang="ru-RU" altLang="ru-RU" sz="1800" dirty="0" smtClean="0">
                <a:latin typeface="Arial" panose="020B0604020202020204" pitchFamily="34" charset="0"/>
              </a:rPr>
              <a:t>. </a:t>
            </a:r>
            <a:br>
              <a:rPr lang="ru-RU" altLang="ru-RU" sz="1800" dirty="0" smtClean="0">
                <a:latin typeface="Arial" panose="020B0604020202020204" pitchFamily="34" charset="0"/>
              </a:rPr>
            </a:br>
            <a:r>
              <a:rPr lang="ru-RU" altLang="ru-RU" sz="1800" dirty="0" smtClean="0">
                <a:latin typeface="Arial" panose="020B0604020202020204" pitchFamily="34" charset="0"/>
              </a:rPr>
              <a:t>Расходы на маркетинг и продвижение должен обеспечить другой инвестор.</a:t>
            </a:r>
            <a:endParaRPr lang="ru-RU" altLang="ru-RU" sz="18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 smtClean="0">
                <a:solidFill>
                  <a:srgbClr val="002060"/>
                </a:solidFill>
              </a:rPr>
              <a:t>Программы Фонда</a:t>
            </a:r>
          </a:p>
        </p:txBody>
      </p:sp>
      <p:grpSp>
        <p:nvGrpSpPr>
          <p:cNvPr id="6" name="Группа 20"/>
          <p:cNvGrpSpPr/>
          <p:nvPr/>
        </p:nvGrpSpPr>
        <p:grpSpPr>
          <a:xfrm>
            <a:off x="467544" y="1507481"/>
            <a:ext cx="3528392" cy="504057"/>
            <a:chOff x="314586" y="1700807"/>
            <a:chExt cx="4248472" cy="864097"/>
          </a:xfrm>
          <a:solidFill>
            <a:srgbClr val="0070C0"/>
          </a:solidFill>
        </p:grpSpPr>
        <p:sp>
          <p:nvSpPr>
            <p:cNvPr id="22" name="Скругленный прямоугольник 21"/>
            <p:cNvSpPr/>
            <p:nvPr/>
          </p:nvSpPr>
          <p:spPr>
            <a:xfrm>
              <a:off x="314586" y="1700807"/>
              <a:ext cx="4248472" cy="864097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ru-RU" sz="2400" b="1" i="1" dirty="0">
                  <a:latin typeface="+mj-lt"/>
                </a:rPr>
                <a:t>   </a:t>
              </a:r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456727" y="1748065"/>
              <a:ext cx="3954717" cy="791425"/>
            </a:xfrm>
            <a:prstGeom prst="rect">
              <a:avLst/>
            </a:prstGeom>
            <a:grpFill/>
            <a:ln>
              <a:noFill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sz="2400" b="1" dirty="0">
                  <a:solidFill>
                    <a:schemeClr val="bg1"/>
                  </a:solidFill>
                  <a:latin typeface="+mj-lt"/>
                </a:rPr>
                <a:t>Коммерциализация</a:t>
              </a:r>
            </a:p>
          </p:txBody>
        </p:sp>
      </p:grpSp>
      <p:grpSp>
        <p:nvGrpSpPr>
          <p:cNvPr id="7" name="Группа 23"/>
          <p:cNvGrpSpPr/>
          <p:nvPr/>
        </p:nvGrpSpPr>
        <p:grpSpPr>
          <a:xfrm>
            <a:off x="467544" y="3393467"/>
            <a:ext cx="2664296" cy="504057"/>
            <a:chOff x="314586" y="1700806"/>
            <a:chExt cx="4248472" cy="864097"/>
          </a:xfrm>
          <a:solidFill>
            <a:srgbClr val="0070C0"/>
          </a:solidFill>
        </p:grpSpPr>
        <p:sp>
          <p:nvSpPr>
            <p:cNvPr id="25" name="Скругленный прямоугольник 24"/>
            <p:cNvSpPr/>
            <p:nvPr/>
          </p:nvSpPr>
          <p:spPr>
            <a:xfrm>
              <a:off x="314586" y="1700806"/>
              <a:ext cx="4248472" cy="864097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ru-RU" sz="2400" b="1" i="1" dirty="0">
                  <a:latin typeface="+mj-lt"/>
                </a:rPr>
                <a:t>   </a:t>
              </a:r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456727" y="1732232"/>
              <a:ext cx="3954717" cy="791425"/>
            </a:xfrm>
            <a:prstGeom prst="rect">
              <a:avLst/>
            </a:prstGeom>
            <a:grpFill/>
            <a:ln>
              <a:noFill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sz="2400" b="1" dirty="0">
                  <a:solidFill>
                    <a:schemeClr val="bg1"/>
                  </a:solidFill>
                  <a:latin typeface="+mj-lt"/>
                </a:rPr>
                <a:t>Кооперация</a:t>
              </a:r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398335" y="2070696"/>
            <a:ext cx="2638425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b="1" dirty="0">
                <a:solidFill>
                  <a:srgbClr val="002060"/>
                </a:solidFill>
                <a:latin typeface="+mj-lt"/>
              </a:rPr>
              <a:t>до 15 млн. руб. –  1 год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66021" y="3939465"/>
            <a:ext cx="297815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b="1" dirty="0">
                <a:solidFill>
                  <a:srgbClr val="002060"/>
                </a:solidFill>
                <a:latin typeface="+mj-lt"/>
              </a:rPr>
              <a:t>до 20 млн. руб. –  до 2 лет</a:t>
            </a:r>
          </a:p>
        </p:txBody>
      </p:sp>
      <p:pic>
        <p:nvPicPr>
          <p:cNvPr id="11281" name="Рисунок 37" descr="Technopark_2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67625" y="215900"/>
            <a:ext cx="1282700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Номер слайда 16"/>
          <p:cNvSpPr>
            <a:spLocks noGrp="1"/>
          </p:cNvSpPr>
          <p:nvPr>
            <p:ph type="sldNum" sz="quarter" idx="12"/>
          </p:nvPr>
        </p:nvSpPr>
        <p:spPr>
          <a:xfrm>
            <a:off x="646584" y="6381328"/>
            <a:ext cx="1981200" cy="365125"/>
          </a:xfrm>
        </p:spPr>
        <p:txBody>
          <a:bodyPr/>
          <a:lstStyle/>
          <a:p>
            <a:fld id="{203D60DD-B54A-42D2-956E-A1D6519355AC}" type="slidenum">
              <a:rPr lang="ru-RU" altLang="ru-RU" smtClean="0"/>
              <a:pPr/>
              <a:t>6</a:t>
            </a:fld>
            <a:endParaRPr lang="ru-RU" altLang="ru-RU" dirty="0"/>
          </a:p>
        </p:txBody>
      </p:sp>
      <p:sp>
        <p:nvSpPr>
          <p:cNvPr id="40" name="Rectangle 5"/>
          <p:cNvSpPr>
            <a:spLocks noChangeArrowheads="1"/>
          </p:cNvSpPr>
          <p:nvPr/>
        </p:nvSpPr>
        <p:spPr bwMode="auto">
          <a:xfrm>
            <a:off x="4358303" y="1469441"/>
            <a:ext cx="4402832" cy="12025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eaLnBrk="0" hangingPunct="0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</a:pPr>
            <a:r>
              <a:rPr lang="ru-RU" altLang="ru-RU" sz="1800" dirty="0"/>
              <a:t>Поддержка малых инновационных предприятий, планирующих создание или расширение производства инновационной продукции.  </a:t>
            </a:r>
          </a:p>
        </p:txBody>
      </p:sp>
      <p:sp>
        <p:nvSpPr>
          <p:cNvPr id="47" name="Прямоугольник 6"/>
          <p:cNvSpPr>
            <a:spLocks noChangeArrowheads="1"/>
          </p:cNvSpPr>
          <p:nvPr/>
        </p:nvSpPr>
        <p:spPr bwMode="auto">
          <a:xfrm>
            <a:off x="3661421" y="3393467"/>
            <a:ext cx="5159051" cy="2852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</a:pPr>
            <a:r>
              <a:rPr lang="ru-RU" altLang="ru-RU" sz="1600" dirty="0">
                <a:solidFill>
                  <a:srgbClr val="000000"/>
                </a:solidFill>
              </a:rPr>
              <a:t>Тематики конкурсов формируются по инициативе крупных предприятий (выручка более </a:t>
            </a:r>
            <a:r>
              <a:rPr lang="en-US" altLang="ru-RU" sz="1600" b="1" dirty="0">
                <a:solidFill>
                  <a:srgbClr val="000000"/>
                </a:solidFill>
              </a:rPr>
              <a:t>8</a:t>
            </a:r>
            <a:r>
              <a:rPr lang="ru-RU" altLang="ru-RU" sz="1600" b="1" dirty="0">
                <a:solidFill>
                  <a:srgbClr val="000000"/>
                </a:solidFill>
              </a:rPr>
              <a:t>00 млн руб.) </a:t>
            </a:r>
            <a:r>
              <a:rPr lang="ru-RU" altLang="ru-RU" sz="1600" dirty="0">
                <a:solidFill>
                  <a:srgbClr val="000000"/>
                </a:solidFill>
              </a:rPr>
              <a:t>реального сектора экономики.</a:t>
            </a:r>
          </a:p>
          <a:p>
            <a:pPr>
              <a:spcBef>
                <a:spcPts val="400"/>
              </a:spcBef>
            </a:pPr>
            <a:r>
              <a:rPr lang="ru-RU" altLang="ru-RU" sz="1600" dirty="0">
                <a:solidFill>
                  <a:srgbClr val="000000"/>
                </a:solidFill>
              </a:rPr>
              <a:t> </a:t>
            </a:r>
          </a:p>
          <a:p>
            <a:pPr>
              <a:spcBef>
                <a:spcPts val="400"/>
              </a:spcBef>
            </a:pPr>
            <a:r>
              <a:rPr lang="ru-RU" altLang="ru-RU" sz="1600" dirty="0">
                <a:solidFill>
                  <a:srgbClr val="000000"/>
                </a:solidFill>
              </a:rPr>
              <a:t>Фонд содействия выделяет гранты </a:t>
            </a:r>
            <a:r>
              <a:rPr lang="ru-RU" altLang="ru-RU" sz="1600" b="1" dirty="0">
                <a:solidFill>
                  <a:srgbClr val="000000"/>
                </a:solidFill>
              </a:rPr>
              <a:t>до 20 млн руб. </a:t>
            </a:r>
            <a:r>
              <a:rPr lang="ru-RU" altLang="ru-RU" sz="1600" dirty="0">
                <a:solidFill>
                  <a:srgbClr val="000000"/>
                </a:solidFill>
              </a:rPr>
              <a:t>на </a:t>
            </a:r>
            <a:r>
              <a:rPr lang="ru-RU" altLang="ru-RU" sz="1600" dirty="0" err="1">
                <a:solidFill>
                  <a:srgbClr val="000000"/>
                </a:solidFill>
              </a:rPr>
              <a:t>НИОКР</a:t>
            </a:r>
            <a:endParaRPr lang="ru-RU" altLang="ru-RU" sz="1600" b="1" dirty="0">
              <a:solidFill>
                <a:srgbClr val="000000"/>
              </a:solidFill>
            </a:endParaRPr>
          </a:p>
          <a:p>
            <a:pPr>
              <a:spcBef>
                <a:spcPts val="400"/>
              </a:spcBef>
            </a:pPr>
            <a:endParaRPr lang="ru-RU" altLang="ru-RU" sz="1600" dirty="0">
              <a:solidFill>
                <a:srgbClr val="000000"/>
              </a:solidFill>
            </a:endParaRPr>
          </a:p>
          <a:p>
            <a:pPr>
              <a:spcBef>
                <a:spcPts val="400"/>
              </a:spcBef>
            </a:pPr>
            <a:r>
              <a:rPr lang="ru-RU" altLang="ru-RU" sz="1600" dirty="0">
                <a:solidFill>
                  <a:srgbClr val="000000"/>
                </a:solidFill>
              </a:rPr>
              <a:t>Крупная компания вкладывает </a:t>
            </a:r>
            <a:br>
              <a:rPr lang="ru-RU" altLang="ru-RU" sz="1600" dirty="0">
                <a:solidFill>
                  <a:srgbClr val="000000"/>
                </a:solidFill>
              </a:rPr>
            </a:br>
            <a:r>
              <a:rPr lang="ru-RU" altLang="ru-RU" sz="1600" b="1" dirty="0">
                <a:solidFill>
                  <a:srgbClr val="000000"/>
                </a:solidFill>
              </a:rPr>
              <a:t>до 20 млн руб.</a:t>
            </a:r>
            <a:r>
              <a:rPr lang="ru-RU" altLang="ru-RU" sz="1600" dirty="0">
                <a:solidFill>
                  <a:srgbClr val="000000"/>
                </a:solidFill>
              </a:rPr>
              <a:t> в коммерциализацию результатов </a:t>
            </a:r>
            <a:r>
              <a:rPr lang="ru-RU" altLang="ru-RU" sz="1600" dirty="0" err="1">
                <a:solidFill>
                  <a:srgbClr val="000000"/>
                </a:solidFill>
              </a:rPr>
              <a:t>НИОКР</a:t>
            </a:r>
            <a:r>
              <a:rPr lang="ru-RU" altLang="ru-RU" sz="1600" dirty="0">
                <a:solidFill>
                  <a:srgbClr val="00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4161815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 smtClean="0">
                <a:solidFill>
                  <a:srgbClr val="002060"/>
                </a:solidFill>
              </a:rPr>
              <a:t>Программы Фонда</a:t>
            </a:r>
          </a:p>
        </p:txBody>
      </p:sp>
      <p:grpSp>
        <p:nvGrpSpPr>
          <p:cNvPr id="5" name="Группа 17"/>
          <p:cNvGrpSpPr/>
          <p:nvPr/>
        </p:nvGrpSpPr>
        <p:grpSpPr>
          <a:xfrm>
            <a:off x="402111" y="1556623"/>
            <a:ext cx="2225673" cy="504057"/>
            <a:chOff x="-1149595" y="5346833"/>
            <a:chExt cx="3188560" cy="864097"/>
          </a:xfrm>
          <a:solidFill>
            <a:srgbClr val="0070C0"/>
          </a:solidFill>
        </p:grpSpPr>
        <p:sp>
          <p:nvSpPr>
            <p:cNvPr id="19" name="Скругленный прямоугольник 18"/>
            <p:cNvSpPr/>
            <p:nvPr/>
          </p:nvSpPr>
          <p:spPr>
            <a:xfrm>
              <a:off x="-1149595" y="5346833"/>
              <a:ext cx="3188560" cy="864097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ru-RU" sz="2400" b="1" i="1" dirty="0">
                <a:latin typeface="+mj-lt"/>
              </a:endParaRPr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-753436" y="5364182"/>
              <a:ext cx="2418313" cy="791425"/>
            </a:xfrm>
            <a:prstGeom prst="rect">
              <a:avLst/>
            </a:prstGeom>
            <a:grpFill/>
            <a:ln>
              <a:noFill/>
            </a:ln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ru-RU" sz="2400" b="1" i="1" dirty="0">
                  <a:latin typeface="+mj-lt"/>
                </a:rPr>
                <a:t> </a:t>
              </a:r>
              <a:r>
                <a:rPr lang="ru-RU" sz="2400" b="1" dirty="0">
                  <a:solidFill>
                    <a:schemeClr val="bg1"/>
                  </a:solidFill>
                  <a:latin typeface="+mj-lt"/>
                </a:rPr>
                <a:t>Развитие</a:t>
              </a:r>
            </a:p>
          </p:txBody>
        </p:sp>
      </p:grpSp>
      <p:grpSp>
        <p:nvGrpSpPr>
          <p:cNvPr id="10" name="Группа 26"/>
          <p:cNvGrpSpPr/>
          <p:nvPr/>
        </p:nvGrpSpPr>
        <p:grpSpPr>
          <a:xfrm>
            <a:off x="404192" y="3601784"/>
            <a:ext cx="3924944" cy="504057"/>
            <a:chOff x="314586" y="1700807"/>
            <a:chExt cx="4248472" cy="864097"/>
          </a:xfrm>
          <a:solidFill>
            <a:srgbClr val="0070C0"/>
          </a:solidFill>
        </p:grpSpPr>
        <p:sp>
          <p:nvSpPr>
            <p:cNvPr id="28" name="Скругленный прямоугольник 27"/>
            <p:cNvSpPr/>
            <p:nvPr/>
          </p:nvSpPr>
          <p:spPr>
            <a:xfrm>
              <a:off x="314586" y="1700807"/>
              <a:ext cx="4248472" cy="864097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ru-RU" sz="2400" b="1" i="1" dirty="0">
                  <a:latin typeface="+mj-lt"/>
                </a:rPr>
                <a:t>   </a:t>
              </a:r>
            </a:p>
          </p:txBody>
        </p:sp>
        <p:sp>
          <p:nvSpPr>
            <p:cNvPr id="29" name="Прямоугольник 28"/>
            <p:cNvSpPr/>
            <p:nvPr/>
          </p:nvSpPr>
          <p:spPr>
            <a:xfrm>
              <a:off x="354108" y="1748065"/>
              <a:ext cx="4055856" cy="791425"/>
            </a:xfrm>
            <a:prstGeom prst="rect">
              <a:avLst/>
            </a:prstGeom>
            <a:grpFill/>
            <a:ln>
              <a:noFill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sz="2400" b="1" dirty="0">
                  <a:solidFill>
                    <a:schemeClr val="bg1"/>
                  </a:solidFill>
                  <a:latin typeface="+mj-lt"/>
                </a:rPr>
                <a:t>Интернационализация</a:t>
              </a:r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402111" y="4210777"/>
            <a:ext cx="2979737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b="1" dirty="0">
                <a:solidFill>
                  <a:srgbClr val="002060"/>
                </a:solidFill>
                <a:latin typeface="+mj-lt"/>
              </a:rPr>
              <a:t>до 15 млн. руб. –  до 2 лет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02111" y="2134926"/>
            <a:ext cx="1870075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b="1" dirty="0">
                <a:solidFill>
                  <a:srgbClr val="002060"/>
                </a:solidFill>
                <a:latin typeface="+mj-lt"/>
              </a:rPr>
              <a:t>до 15 млн. руб. </a:t>
            </a:r>
          </a:p>
        </p:txBody>
      </p:sp>
      <p:pic>
        <p:nvPicPr>
          <p:cNvPr id="11281" name="Рисунок 37" descr="Technopark_2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67625" y="215900"/>
            <a:ext cx="1282700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Номер слайда 16"/>
          <p:cNvSpPr>
            <a:spLocks noGrp="1"/>
          </p:cNvSpPr>
          <p:nvPr>
            <p:ph type="sldNum" sz="quarter" idx="12"/>
          </p:nvPr>
        </p:nvSpPr>
        <p:spPr>
          <a:xfrm>
            <a:off x="647890" y="6381328"/>
            <a:ext cx="1981200" cy="365125"/>
          </a:xfrm>
        </p:spPr>
        <p:txBody>
          <a:bodyPr/>
          <a:lstStyle/>
          <a:p>
            <a:fld id="{203D60DD-B54A-42D2-956E-A1D6519355AC}" type="slidenum">
              <a:rPr lang="ru-RU" altLang="ru-RU" smtClean="0"/>
              <a:pPr/>
              <a:t>7</a:t>
            </a:fld>
            <a:endParaRPr lang="ru-RU" altLang="ru-RU" dirty="0"/>
          </a:p>
        </p:txBody>
      </p:sp>
      <p:sp>
        <p:nvSpPr>
          <p:cNvPr id="40" name="Rectangle 5"/>
          <p:cNvSpPr>
            <a:spLocks noChangeArrowheads="1"/>
          </p:cNvSpPr>
          <p:nvPr/>
        </p:nvSpPr>
        <p:spPr bwMode="auto">
          <a:xfrm>
            <a:off x="3059832" y="1469441"/>
            <a:ext cx="5701303" cy="20335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eaLnBrk="0" hangingPunct="0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</a:pPr>
            <a:r>
              <a:rPr lang="ru-RU" sz="1800" dirty="0" smtClean="0"/>
              <a:t>Предусматривает </a:t>
            </a:r>
            <a:r>
              <a:rPr lang="ru-RU" sz="1800" dirty="0"/>
              <a:t>финансирование предприятий, </a:t>
            </a:r>
            <a:r>
              <a:rPr lang="ru-RU" sz="1800" dirty="0" smtClean="0"/>
              <a:t>выпускающих </a:t>
            </a:r>
            <a:r>
              <a:rPr lang="ru-RU" sz="1800" dirty="0"/>
              <a:t>продукцию, но ощущающих необходимость проведения дополнительных </a:t>
            </a:r>
            <a:r>
              <a:rPr lang="ru-RU" sz="1800" dirty="0" err="1"/>
              <a:t>НИОКР</a:t>
            </a:r>
            <a:r>
              <a:rPr lang="ru-RU" sz="1800" dirty="0"/>
              <a:t>, позволяющих повысить эффективность работы путем диверсификации своего производства или снижения издержек за счет внедрения новых технических решений</a:t>
            </a:r>
            <a:endParaRPr lang="ru-RU" altLang="ru-RU" sz="1800" dirty="0"/>
          </a:p>
        </p:txBody>
      </p:sp>
      <p:sp>
        <p:nvSpPr>
          <p:cNvPr id="47" name="Прямоугольник 6"/>
          <p:cNvSpPr>
            <a:spLocks noChangeArrowheads="1"/>
          </p:cNvSpPr>
          <p:nvPr/>
        </p:nvSpPr>
        <p:spPr bwMode="auto">
          <a:xfrm>
            <a:off x="4525983" y="3601784"/>
            <a:ext cx="4248472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</a:pPr>
            <a:r>
              <a:rPr lang="ru-RU" sz="1600" dirty="0" smtClean="0"/>
              <a:t>Оказание </a:t>
            </a:r>
            <a:r>
              <a:rPr lang="ru-RU" sz="1600" dirty="0"/>
              <a:t>прямой финансовой поддержки малым инновационным предприятиям, реализующим проекты по разработке и освоению новых видов наукоемкой продукции и технологий на основе принадлежащей этим предприятиям или государственным научным организациям интеллектуальной собственности, вводимой в хозяйственный оборот</a:t>
            </a:r>
            <a:endParaRPr lang="ru-RU" altLang="ru-RU" sz="1600" dirty="0">
              <a:solidFill>
                <a:srgbClr val="000000"/>
              </a:solidFill>
            </a:endParaRPr>
          </a:p>
        </p:txBody>
      </p:sp>
      <p:pic>
        <p:nvPicPr>
          <p:cNvPr id="30" name="Рисунок 12" descr="images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92229" y="5706188"/>
            <a:ext cx="1136907" cy="698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2" descr="C:\Documents and Settings\Handogina\Рабочий стол\BMBF_Logo_DEU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7848" y="4694812"/>
            <a:ext cx="1800225" cy="84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Picture 9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0723" y="5774311"/>
            <a:ext cx="1240957" cy="500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Kuva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28796" y="4797152"/>
            <a:ext cx="1303044" cy="454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" name="Рисунок 11" descr="CRDF.jp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58397" y="5778626"/>
            <a:ext cx="777418" cy="547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" name="Picture 1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38720" y="4671136"/>
            <a:ext cx="1000296" cy="5301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41887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 smtClean="0">
                <a:solidFill>
                  <a:srgbClr val="002060"/>
                </a:solidFill>
              </a:rPr>
              <a:t>Программы Фонда</a:t>
            </a:r>
          </a:p>
        </p:txBody>
      </p:sp>
      <p:grpSp>
        <p:nvGrpSpPr>
          <p:cNvPr id="5" name="Группа 17"/>
          <p:cNvGrpSpPr/>
          <p:nvPr/>
        </p:nvGrpSpPr>
        <p:grpSpPr>
          <a:xfrm>
            <a:off x="402111" y="1556623"/>
            <a:ext cx="2225673" cy="504057"/>
            <a:chOff x="-1149595" y="5346833"/>
            <a:chExt cx="3188560" cy="864097"/>
          </a:xfrm>
          <a:solidFill>
            <a:srgbClr val="0070C0"/>
          </a:solidFill>
        </p:grpSpPr>
        <p:sp>
          <p:nvSpPr>
            <p:cNvPr id="19" name="Скругленный прямоугольник 18"/>
            <p:cNvSpPr/>
            <p:nvPr/>
          </p:nvSpPr>
          <p:spPr>
            <a:xfrm>
              <a:off x="-1149595" y="5346833"/>
              <a:ext cx="3188560" cy="864097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ru-RU" sz="2400" b="1" i="1" dirty="0">
                <a:latin typeface="+mj-lt"/>
              </a:endParaRPr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-332209" y="5364182"/>
              <a:ext cx="1575863" cy="791425"/>
            </a:xfrm>
            <a:prstGeom prst="rect">
              <a:avLst/>
            </a:prstGeom>
            <a:grpFill/>
            <a:ln>
              <a:noFill/>
            </a:ln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ru-RU" sz="2400" b="1" i="1" dirty="0">
                  <a:latin typeface="+mj-lt"/>
                </a:rPr>
                <a:t> </a:t>
              </a:r>
              <a:r>
                <a:rPr lang="ru-RU" sz="2400" b="1" dirty="0" smtClean="0">
                  <a:solidFill>
                    <a:schemeClr val="bg1"/>
                  </a:solidFill>
                  <a:latin typeface="+mj-lt"/>
                </a:rPr>
                <a:t>МОСТ</a:t>
              </a:r>
              <a:endParaRPr lang="ru-RU" sz="24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pic>
        <p:nvPicPr>
          <p:cNvPr id="11281" name="Рисунок 37" descr="Technopark_2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67625" y="215900"/>
            <a:ext cx="1282700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Номер слайда 16"/>
          <p:cNvSpPr>
            <a:spLocks noGrp="1"/>
          </p:cNvSpPr>
          <p:nvPr>
            <p:ph type="sldNum" sz="quarter" idx="12"/>
          </p:nvPr>
        </p:nvSpPr>
        <p:spPr>
          <a:xfrm>
            <a:off x="644551" y="6376243"/>
            <a:ext cx="1981200" cy="365125"/>
          </a:xfrm>
        </p:spPr>
        <p:txBody>
          <a:bodyPr/>
          <a:lstStyle/>
          <a:p>
            <a:fld id="{203D60DD-B54A-42D2-956E-A1D6519355AC}" type="slidenum">
              <a:rPr lang="ru-RU" altLang="ru-RU" smtClean="0"/>
              <a:pPr/>
              <a:t>8</a:t>
            </a:fld>
            <a:endParaRPr lang="ru-RU" altLang="ru-RU" dirty="0"/>
          </a:p>
        </p:txBody>
      </p:sp>
      <p:sp>
        <p:nvSpPr>
          <p:cNvPr id="40" name="Rectangle 5"/>
          <p:cNvSpPr>
            <a:spLocks noChangeArrowheads="1"/>
          </p:cNvSpPr>
          <p:nvPr/>
        </p:nvSpPr>
        <p:spPr bwMode="auto">
          <a:xfrm>
            <a:off x="3059832" y="1469441"/>
            <a:ext cx="5701303" cy="1017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eaLnBrk="0" hangingPunct="0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</a:pPr>
            <a:r>
              <a:rPr lang="ru-RU" sz="1800" b="1" dirty="0" smtClean="0"/>
              <a:t>Обучение:</a:t>
            </a:r>
            <a:r>
              <a:rPr lang="ru-RU" sz="1800" b="1" dirty="0"/>
              <a:t> </a:t>
            </a:r>
            <a:r>
              <a:rPr lang="ru-RU" sz="1400" b="1" dirty="0" smtClean="0"/>
              <a:t/>
            </a:r>
            <a:br>
              <a:rPr lang="ru-RU" sz="1400" b="1" dirty="0" smtClean="0"/>
            </a:br>
            <a:r>
              <a:rPr lang="ru-RU" sz="1400" dirty="0" smtClean="0"/>
              <a:t>1</a:t>
            </a:r>
            <a:r>
              <a:rPr lang="ru-RU" sz="1400" dirty="0"/>
              <a:t>. Естественнонаучные лабораторные комплексы. 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2</a:t>
            </a:r>
            <a:r>
              <a:rPr lang="ru-RU" sz="1400" dirty="0"/>
              <a:t>. Оборудование для развития технологических умений и навыков. 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3</a:t>
            </a:r>
            <a:r>
              <a:rPr lang="ru-RU" sz="1400" dirty="0"/>
              <a:t>. Разработки для предметных областей. </a:t>
            </a:r>
            <a:endParaRPr lang="ru-RU" altLang="ru-RU" sz="1400" dirty="0"/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402111" y="2088708"/>
            <a:ext cx="2225673" cy="12025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eaLnBrk="0" hangingPunct="0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</a:pPr>
            <a:r>
              <a:rPr lang="ru-RU" altLang="ru-RU" sz="1800" dirty="0" smtClean="0"/>
              <a:t>Модернизация Образования</a:t>
            </a:r>
          </a:p>
          <a:p>
            <a:pPr eaLnBrk="1" hangingPunct="1">
              <a:spcBef>
                <a:spcPct val="0"/>
              </a:spcBef>
              <a:buClrTx/>
            </a:pPr>
            <a:r>
              <a:rPr lang="ru-RU" altLang="ru-RU" sz="1800" dirty="0" smtClean="0"/>
              <a:t>Современными Технологиями</a:t>
            </a:r>
            <a:endParaRPr lang="ru-RU" altLang="ru-RU" sz="1800" dirty="0"/>
          </a:p>
        </p:txBody>
      </p:sp>
      <p:sp>
        <p:nvSpPr>
          <p:cNvPr id="26" name="Rectangle 5"/>
          <p:cNvSpPr>
            <a:spLocks noChangeArrowheads="1"/>
          </p:cNvSpPr>
          <p:nvPr/>
        </p:nvSpPr>
        <p:spPr bwMode="auto">
          <a:xfrm>
            <a:off x="3059832" y="2553365"/>
            <a:ext cx="5701303" cy="1233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eaLnBrk="0" hangingPunct="0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</a:pPr>
            <a:r>
              <a:rPr lang="ru-RU" sz="1800" b="1" dirty="0" smtClean="0"/>
              <a:t>Здоровье:</a:t>
            </a:r>
            <a:r>
              <a:rPr lang="ru-RU" sz="1800" b="1" dirty="0"/>
              <a:t> </a:t>
            </a:r>
            <a:r>
              <a:rPr lang="ru-RU" sz="1400" b="1" dirty="0" smtClean="0"/>
              <a:t/>
            </a:r>
            <a:br>
              <a:rPr lang="ru-RU" sz="1400" b="1" dirty="0" smtClean="0"/>
            </a:br>
            <a:r>
              <a:rPr lang="ru-RU" sz="1400" dirty="0" smtClean="0"/>
              <a:t>1</a:t>
            </a:r>
            <a:r>
              <a:rPr lang="ru-RU" sz="1400" dirty="0"/>
              <a:t>. Кабинет психолога. 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2</a:t>
            </a:r>
            <a:r>
              <a:rPr lang="ru-RU" sz="1400" dirty="0"/>
              <a:t>. Питание учащихся. 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3</a:t>
            </a:r>
            <a:r>
              <a:rPr lang="ru-RU" sz="1400" dirty="0"/>
              <a:t>. Медицинский кабинет. 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4</a:t>
            </a:r>
            <a:r>
              <a:rPr lang="ru-RU" sz="1400" dirty="0"/>
              <a:t>. Спортивный зал и спортплощадка. </a:t>
            </a:r>
            <a:endParaRPr lang="ru-RU" altLang="ru-RU" sz="1400" dirty="0"/>
          </a:p>
        </p:txBody>
      </p:sp>
      <p:sp>
        <p:nvSpPr>
          <p:cNvPr id="34" name="Rectangle 5"/>
          <p:cNvSpPr>
            <a:spLocks noChangeArrowheads="1"/>
          </p:cNvSpPr>
          <p:nvPr/>
        </p:nvSpPr>
        <p:spPr bwMode="auto">
          <a:xfrm>
            <a:off x="3059832" y="3904779"/>
            <a:ext cx="5701303" cy="1233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eaLnBrk="0" hangingPunct="0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</a:pPr>
            <a:r>
              <a:rPr lang="ru-RU" sz="1800" b="1" dirty="0" smtClean="0"/>
              <a:t>Оснащение:</a:t>
            </a:r>
            <a:r>
              <a:rPr lang="ru-RU" sz="1800" b="1" dirty="0"/>
              <a:t> </a:t>
            </a:r>
            <a:r>
              <a:rPr lang="ru-RU" sz="1400" b="1" dirty="0" smtClean="0"/>
              <a:t/>
            </a:r>
            <a:br>
              <a:rPr lang="ru-RU" sz="1400" b="1" dirty="0" smtClean="0"/>
            </a:br>
            <a:r>
              <a:rPr lang="ru-RU" sz="1400" b="1" dirty="0" smtClean="0"/>
              <a:t>1. </a:t>
            </a:r>
            <a:r>
              <a:rPr lang="ru-RU" sz="1400" dirty="0" smtClean="0"/>
              <a:t>Информационный </a:t>
            </a:r>
            <a:r>
              <a:rPr lang="ru-RU" sz="1400" dirty="0"/>
              <a:t>центр (библиотека). 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2</a:t>
            </a:r>
            <a:r>
              <a:rPr lang="ru-RU" sz="1400" dirty="0"/>
              <a:t>. Разработки в области оснащения школьных помещений. 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3</a:t>
            </a:r>
            <a:r>
              <a:rPr lang="ru-RU" sz="1400" dirty="0"/>
              <a:t>. Системы поддержки образовательного процесса. </a:t>
            </a:r>
            <a:r>
              <a:rPr lang="ru-RU" sz="1400" dirty="0" smtClean="0"/>
              <a:t/>
            </a:r>
            <a:br>
              <a:rPr lang="ru-RU" sz="1400" dirty="0" smtClean="0"/>
            </a:br>
            <a:endParaRPr lang="ru-RU" altLang="ru-RU" sz="1400" dirty="0"/>
          </a:p>
        </p:txBody>
      </p:sp>
      <p:sp>
        <p:nvSpPr>
          <p:cNvPr id="35" name="Rectangle 5"/>
          <p:cNvSpPr>
            <a:spLocks noChangeArrowheads="1"/>
          </p:cNvSpPr>
          <p:nvPr/>
        </p:nvSpPr>
        <p:spPr bwMode="auto">
          <a:xfrm>
            <a:off x="3049460" y="4997353"/>
            <a:ext cx="5701303" cy="1233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eaLnBrk="0" hangingPunct="0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</a:pPr>
            <a:r>
              <a:rPr lang="ru-RU" sz="1800" b="1" dirty="0" smtClean="0"/>
              <a:t>Инфраструктура:</a:t>
            </a:r>
            <a:r>
              <a:rPr lang="ru-RU" sz="1800" b="1" dirty="0"/>
              <a:t> </a:t>
            </a:r>
            <a:r>
              <a:rPr lang="ru-RU" sz="1400" b="1" dirty="0" smtClean="0"/>
              <a:t/>
            </a:r>
            <a:br>
              <a:rPr lang="ru-RU" sz="1400" b="1" dirty="0" smtClean="0"/>
            </a:br>
            <a:r>
              <a:rPr lang="ru-RU" sz="1400" dirty="0" smtClean="0"/>
              <a:t>1</a:t>
            </a:r>
            <a:r>
              <a:rPr lang="ru-RU" sz="1400" dirty="0"/>
              <a:t>. Безопасность. 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2</a:t>
            </a:r>
            <a:r>
              <a:rPr lang="ru-RU" sz="1400" dirty="0"/>
              <a:t>. Новые материалы. 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3</a:t>
            </a:r>
            <a:r>
              <a:rPr lang="ru-RU" sz="1400" dirty="0"/>
              <a:t>. Ресурсосберегающие технологии. 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4</a:t>
            </a:r>
            <a:r>
              <a:rPr lang="ru-RU" sz="1400" dirty="0"/>
              <a:t>. Инженерные системы и телекоммуникации. </a:t>
            </a:r>
            <a:endParaRPr lang="ru-RU" altLang="ru-RU" sz="1400" dirty="0"/>
          </a:p>
        </p:txBody>
      </p:sp>
    </p:spTree>
    <p:extLst>
      <p:ext uri="{BB962C8B-B14F-4D97-AF65-F5344CB8AC3E}">
        <p14:creationId xmlns:p14="http://schemas.microsoft.com/office/powerpoint/2010/main" xmlns="" val="3425658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 smtClean="0">
                <a:solidFill>
                  <a:srgbClr val="002060"/>
                </a:solidFill>
              </a:rPr>
              <a:t>Результаты работы представительства</a:t>
            </a:r>
          </a:p>
        </p:txBody>
      </p:sp>
      <p:pic>
        <p:nvPicPr>
          <p:cNvPr id="11281" name="Рисунок 37" descr="Technopark_2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67625" y="215900"/>
            <a:ext cx="1282700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Номер слайда 16"/>
          <p:cNvSpPr>
            <a:spLocks noGrp="1"/>
          </p:cNvSpPr>
          <p:nvPr>
            <p:ph type="sldNum" sz="quarter" idx="12"/>
          </p:nvPr>
        </p:nvSpPr>
        <p:spPr>
          <a:xfrm>
            <a:off x="664552" y="6381328"/>
            <a:ext cx="1981200" cy="365125"/>
          </a:xfrm>
        </p:spPr>
        <p:txBody>
          <a:bodyPr/>
          <a:lstStyle/>
          <a:p>
            <a:fld id="{203D60DD-B54A-42D2-956E-A1D6519355AC}" type="slidenum">
              <a:rPr lang="ru-RU" altLang="ru-RU" smtClean="0"/>
              <a:pPr/>
              <a:t>9</a:t>
            </a:fld>
            <a:endParaRPr lang="ru-RU" altLang="ru-RU" dirty="0"/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64552" y="1511300"/>
            <a:ext cx="8022248" cy="36458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73050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5600" indent="-355600" eaLnBrk="1" hangingPunct="1">
              <a:buFont typeface="PT Sans" pitchFamily="34" charset="-52"/>
              <a:buNone/>
            </a:pPr>
            <a:r>
              <a:rPr lang="ru-RU" dirty="0" smtClean="0"/>
              <a:t>1. Сформирован новый экспертный совет  (58 экспертов)</a:t>
            </a:r>
          </a:p>
          <a:p>
            <a:pPr marL="355600" indent="-355600" eaLnBrk="1" hangingPunct="1">
              <a:buFont typeface="PT Sans" pitchFamily="34" charset="-52"/>
              <a:buNone/>
            </a:pPr>
            <a:r>
              <a:rPr lang="ru-RU" dirty="0" smtClean="0"/>
              <a:t>2. Разработана новая система отбора и подготовки проектов</a:t>
            </a:r>
          </a:p>
          <a:p>
            <a:pPr marL="355600" indent="-355600" eaLnBrk="1" hangingPunct="1">
              <a:buFont typeface="PT Sans" pitchFamily="34" charset="-52"/>
              <a:buNone/>
            </a:pPr>
            <a:r>
              <a:rPr lang="ru-RU" dirty="0" smtClean="0"/>
              <a:t>3. Разработаны новые форматы отборочных мероприятий </a:t>
            </a:r>
            <a:endParaRPr lang="ru-RU" dirty="0"/>
          </a:p>
          <a:p>
            <a:pPr marL="355600" indent="-355600" eaLnBrk="1" hangingPunct="1">
              <a:buFont typeface="PT Sans" pitchFamily="34" charset="-52"/>
              <a:buNone/>
            </a:pPr>
            <a:r>
              <a:rPr lang="ru-RU" dirty="0" smtClean="0"/>
              <a:t>4. Расширен список университетов-партнеров (18 в 2013 г. и 26 в 2015)</a:t>
            </a:r>
          </a:p>
        </p:txBody>
      </p:sp>
    </p:spTree>
    <p:extLst>
      <p:ext uri="{BB962C8B-B14F-4D97-AF65-F5344CB8AC3E}">
        <p14:creationId xmlns:p14="http://schemas.microsoft.com/office/powerpoint/2010/main" xmlns="" val="3703786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Начальная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ppt/theme/themeOverride2.xml><?xml version="1.0" encoding="utf-8"?>
<a:themeOverride xmlns:a="http://schemas.openxmlformats.org/drawingml/2006/main">
  <a:clrScheme name="Начальная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3711</TotalTime>
  <Words>844</Words>
  <Application>Microsoft Office PowerPoint</Application>
  <PresentationFormat>Экран (4:3)</PresentationFormat>
  <Paragraphs>196</Paragraphs>
  <Slides>17</Slides>
  <Notes>3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9" baseType="lpstr">
      <vt:lpstr>Начальная</vt:lpstr>
      <vt:lpstr>Лист Microsoft Office Excel 97-2003</vt:lpstr>
      <vt:lpstr>О работе СПбПУ с фондом содействия  развитию малых предприятий в научно-технической сфере. Достижения и перспективы</vt:lpstr>
      <vt:lpstr>Информация о Фонде</vt:lpstr>
      <vt:lpstr>Информация о Фонде</vt:lpstr>
      <vt:lpstr>Информация о Представительстве</vt:lpstr>
      <vt:lpstr>Программы Фонда</vt:lpstr>
      <vt:lpstr>Программы Фонда</vt:lpstr>
      <vt:lpstr>Программы Фонда</vt:lpstr>
      <vt:lpstr>Программы Фонда</vt:lpstr>
      <vt:lpstr>Результаты работы представительства</vt:lpstr>
      <vt:lpstr>УМНИК</vt:lpstr>
      <vt:lpstr>УМНИК</vt:lpstr>
      <vt:lpstr>УМНИК (отбор)</vt:lpstr>
      <vt:lpstr>УМНИК  (подготовка и обучение)</vt:lpstr>
      <vt:lpstr>УМНИК  (результаты по СПбПУ)</vt:lpstr>
      <vt:lpstr>УМНИК  (результаты по СПбПУ)</vt:lpstr>
      <vt:lpstr>СТАРТ</vt:lpstr>
      <vt:lpstr>Предложения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Информационно-аналитическая система SCIENCE INDEX</dc:title>
  <dc:creator>Admin</dc:creator>
  <cp:lastModifiedBy>cmm</cp:lastModifiedBy>
  <cp:revision>349</cp:revision>
  <dcterms:created xsi:type="dcterms:W3CDTF">2013-02-03T21:07:26Z</dcterms:created>
  <dcterms:modified xsi:type="dcterms:W3CDTF">2015-06-23T09:43:33Z</dcterms:modified>
</cp:coreProperties>
</file>