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83" r:id="rId4"/>
    <p:sldId id="296" r:id="rId5"/>
    <p:sldId id="263" r:id="rId6"/>
    <p:sldId id="285" r:id="rId7"/>
    <p:sldId id="258" r:id="rId8"/>
    <p:sldId id="286" r:id="rId9"/>
    <p:sldId id="287" r:id="rId10"/>
    <p:sldId id="288" r:id="rId11"/>
    <p:sldId id="289" r:id="rId12"/>
    <p:sldId id="294" r:id="rId13"/>
    <p:sldId id="261" r:id="rId14"/>
    <p:sldId id="290" r:id="rId15"/>
    <p:sldId id="264" r:id="rId16"/>
    <p:sldId id="275" r:id="rId17"/>
    <p:sldId id="276" r:id="rId18"/>
    <p:sldId id="291" r:id="rId19"/>
    <p:sldId id="292" r:id="rId20"/>
    <p:sldId id="295" r:id="rId21"/>
    <p:sldId id="297" r:id="rId22"/>
    <p:sldId id="277" r:id="rId23"/>
    <p:sldId id="29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20525DF-50CD-41D7-9439-84C5E26ED440}">
          <p14:sldIdLst>
            <p14:sldId id="256"/>
            <p14:sldId id="257"/>
            <p14:sldId id="283"/>
            <p14:sldId id="296"/>
            <p14:sldId id="263"/>
            <p14:sldId id="285"/>
            <p14:sldId id="258"/>
            <p14:sldId id="286"/>
            <p14:sldId id="287"/>
            <p14:sldId id="288"/>
            <p14:sldId id="289"/>
            <p14:sldId id="294"/>
            <p14:sldId id="261"/>
            <p14:sldId id="290"/>
            <p14:sldId id="264"/>
            <p14:sldId id="275"/>
            <p14:sldId id="276"/>
            <p14:sldId id="291"/>
            <p14:sldId id="292"/>
            <p14:sldId id="295"/>
            <p14:sldId id="297"/>
            <p14:sldId id="277"/>
            <p14:sldId id="29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2" autoAdjust="0"/>
  </p:normalViewPr>
  <p:slideViewPr>
    <p:cSldViewPr>
      <p:cViewPr>
        <p:scale>
          <a:sx n="58" d="100"/>
          <a:sy n="58" d="100"/>
        </p:scale>
        <p:origin x="-1308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A6058-5429-4410-9C4D-D095B6435841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9DD60-084C-4929-B894-B5955D6E8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682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8DB5-354D-447E-984C-A6BAD7736292}" type="datetime1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BA2E-2025-46CE-91BA-3A7E6AB17FF3}" type="datetime1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D331-35B2-4F86-80AC-2825DE336D5A}" type="datetime1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AD2F-7335-4B90-93F0-FE4144D89A5A}" type="datetime1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15F29-A8C5-44AF-899D-B79CD07FFE36}" type="datetime1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1817-6DB7-49CF-9923-7F29AB81F555}" type="datetime1">
              <a:rPr lang="ru-RU" smtClean="0"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FE82-1B14-41C5-BBAA-DC41C4D4A60D}" type="datetime1">
              <a:rPr lang="ru-RU" smtClean="0"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D0EFC-1E6C-4CEA-B323-CAAB6DE037AA}" type="datetime1">
              <a:rPr lang="ru-RU" smtClean="0"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5F96-D58B-44A7-BC0C-3FBAE2DE3B90}" type="datetime1">
              <a:rPr lang="ru-RU" smtClean="0"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1BB6F-00C5-4532-A53B-8F0C2AD09CC2}" type="datetime1">
              <a:rPr lang="ru-RU" smtClean="0"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FB18-69A5-4341-BAFE-5C3713C88552}" type="datetime1">
              <a:rPr lang="ru-RU" smtClean="0"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9F4FA-E579-4B75-9006-11190F0226ED}" type="datetime1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О развитии периодических научных изданий </a:t>
            </a:r>
            <a:r>
              <a:rPr lang="ru-RU" b="1" dirty="0" err="1" smtClean="0">
                <a:solidFill>
                  <a:srgbClr val="00B050"/>
                </a:solidFill>
              </a:rPr>
              <a:t>СПбПУ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Вера Михайловна Якубсон,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Начальник Управления периодических научных изданий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28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Динамика развития  научных периодических изданий </a:t>
            </a:r>
            <a:r>
              <a:rPr lang="ru-RU" dirty="0" err="1">
                <a:solidFill>
                  <a:srgbClr val="00B050"/>
                </a:solidFill>
              </a:rPr>
              <a:t>СПбПУ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3500" b="1" dirty="0" smtClean="0"/>
              <a:t>2014</a:t>
            </a:r>
            <a:endParaRPr lang="en-US" sz="3500" b="1" dirty="0" smtClean="0"/>
          </a:p>
          <a:p>
            <a:pPr lvl="0"/>
            <a:r>
              <a:rPr lang="ru-RU" dirty="0" smtClean="0"/>
              <a:t>создана редакция «Университетского научного журнала» по физико-математическим, техническим и биологическим наукам; вышло 2 номера издания; запущен новый сайт издания</a:t>
            </a:r>
          </a:p>
          <a:p>
            <a:pPr lvl="0"/>
            <a:r>
              <a:rPr lang="ru-RU" dirty="0" smtClean="0"/>
              <a:t>заключен договор об издании англоязычной версии журнала «Проблемы информационной безопасности. Компьютерные системе» с издательством </a:t>
            </a:r>
            <a:r>
              <a:rPr lang="en-US" dirty="0" err="1" smtClean="0"/>
              <a:t>Allerton</a:t>
            </a:r>
            <a:r>
              <a:rPr lang="en-US" dirty="0" smtClean="0"/>
              <a:t> Press</a:t>
            </a:r>
          </a:p>
          <a:p>
            <a:pPr lvl="0"/>
            <a:r>
              <a:rPr lang="ru-RU" dirty="0" smtClean="0"/>
              <a:t>заключен договор об издании журнала </a:t>
            </a:r>
            <a:r>
              <a:rPr lang="ru-RU" dirty="0"/>
              <a:t>«Научно-технические ведомости </a:t>
            </a:r>
            <a:r>
              <a:rPr lang="ru-RU" dirty="0" smtClean="0"/>
              <a:t>СПбГПУ. Физико-математические науки» на английском языке с издательством </a:t>
            </a:r>
            <a:r>
              <a:rPr lang="en-US" dirty="0" smtClean="0"/>
              <a:t>Elsevier</a:t>
            </a:r>
            <a:endParaRPr lang="ru-RU" dirty="0" smtClean="0"/>
          </a:p>
          <a:p>
            <a:pPr lvl="0"/>
            <a:r>
              <a:rPr lang="ru-RU" dirty="0" smtClean="0"/>
              <a:t>подана повторная заявка в </a:t>
            </a:r>
            <a:r>
              <a:rPr lang="en-US" dirty="0" smtClean="0"/>
              <a:t>Scopus</a:t>
            </a:r>
            <a:r>
              <a:rPr lang="ru-RU" dirty="0" smtClean="0"/>
              <a:t> от журнала «Инженерно-строительный журнал»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77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Динамика развития  научных периодических изданий </a:t>
            </a:r>
            <a:r>
              <a:rPr lang="ru-RU" dirty="0" err="1">
                <a:solidFill>
                  <a:srgbClr val="00B050"/>
                </a:solidFill>
              </a:rPr>
              <a:t>СПбПУ</a:t>
            </a:r>
            <a:endParaRPr lang="ru-RU" dirty="0">
              <a:solidFill>
                <a:srgbClr val="00B05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398270"/>
              </p:ext>
            </p:extLst>
          </p:nvPr>
        </p:nvGraphicFramePr>
        <p:xfrm>
          <a:off x="539552" y="1772816"/>
          <a:ext cx="8229600" cy="4053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1368152"/>
                <a:gridCol w="1296144"/>
                <a:gridCol w="1460848"/>
              </a:tblGrid>
              <a:tr h="40602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Журнал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ИФ*</a:t>
                      </a:r>
                      <a:r>
                        <a:rPr lang="ru-RU" baseline="0" dirty="0" smtClean="0"/>
                        <a:t> 2012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ИФ 2013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ИФ 2014</a:t>
                      </a:r>
                      <a:endParaRPr lang="ru-RU" dirty="0"/>
                    </a:p>
                  </a:txBody>
                  <a:tcPr/>
                </a:tc>
              </a:tr>
              <a:tr h="406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Научно-технические ведомости СПбГПУ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ahoma"/>
                        </a:rPr>
                        <a:t>0,181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ahoma"/>
                        </a:rPr>
                        <a:t>0,233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ahoma"/>
                        </a:rPr>
                        <a:t>0,219</a:t>
                      </a:r>
                    </a:p>
                  </a:txBody>
                  <a:tcPr marL="28575" marR="28575" marT="28575" marB="28575"/>
                </a:tc>
              </a:tr>
              <a:tr h="500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Научно-технические ведомости СПбГПУ. Гуманитарные и общественные науки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ahoma"/>
                        </a:rPr>
                        <a:t>0,030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ahoma"/>
                        </a:rPr>
                        <a:t>0,030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ahoma"/>
                        </a:rPr>
                        <a:t>-</a:t>
                      </a:r>
                    </a:p>
                  </a:txBody>
                  <a:tcPr marL="28575" marR="28575" marT="28575" marB="28575"/>
                </a:tc>
              </a:tr>
              <a:tr h="500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Научно-технические ведомости СПбГПУ. Информатика. Телекоммуникации. Управление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ahoma"/>
                        </a:rPr>
                        <a:t>0,075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ahoma"/>
                        </a:rPr>
                        <a:t>0,051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ahoma"/>
                        </a:rPr>
                        <a:t>0,092</a:t>
                      </a:r>
                    </a:p>
                  </a:txBody>
                  <a:tcPr marL="28575" marR="28575" marT="28575" marB="28575"/>
                </a:tc>
              </a:tr>
              <a:tr h="500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Научно-технические ведомости СПбГПУ. Физико-математические науки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ahoma"/>
                        </a:rPr>
                        <a:t>0,067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ahoma"/>
                        </a:rPr>
                        <a:t>0,081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ahoma"/>
                        </a:rPr>
                        <a:t>0,054</a:t>
                      </a:r>
                    </a:p>
                  </a:txBody>
                  <a:tcPr marL="28575" marR="28575" marT="28575" marB="28575"/>
                </a:tc>
              </a:tr>
              <a:tr h="406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Научно-технические ведомости СПбГПУ. Экономические науки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ahoma"/>
                        </a:rPr>
                        <a:t>-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ahoma"/>
                        </a:rPr>
                        <a:t>0,100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ahoma"/>
                        </a:rPr>
                        <a:t>0,112</a:t>
                      </a:r>
                    </a:p>
                  </a:txBody>
                  <a:tcPr marL="28575" marR="28575" marT="28575" marB="28575"/>
                </a:tc>
              </a:tr>
              <a:tr h="406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Инженерно-строительный журнал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ahoma"/>
                        </a:rPr>
                        <a:t>0,693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ahoma"/>
                        </a:rPr>
                        <a:t>0,806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ahoma"/>
                        </a:rPr>
                        <a:t>1,462</a:t>
                      </a:r>
                    </a:p>
                  </a:txBody>
                  <a:tcPr marL="28575" marR="28575" marT="28575" marB="28575"/>
                </a:tc>
              </a:tr>
              <a:tr h="500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Проблемы информационной безопасности. Компьютерные системы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ahoma"/>
                        </a:rPr>
                        <a:t>0,091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ahoma"/>
                        </a:rPr>
                        <a:t>0,237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ahoma"/>
                        </a:rPr>
                        <a:t>-</a:t>
                      </a:r>
                    </a:p>
                  </a:txBody>
                  <a:tcPr marL="28575" marR="28575" marT="28575" marB="28575"/>
                </a:tc>
              </a:tr>
              <a:tr h="406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Теория механизмов и машин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ahoma"/>
                        </a:rPr>
                        <a:t>0,368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ahoma"/>
                        </a:rPr>
                        <a:t>0,433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ahoma"/>
                        </a:rPr>
                        <a:t>0,326</a:t>
                      </a:r>
                    </a:p>
                  </a:txBody>
                  <a:tcPr marL="28575" marR="28575" marT="28575" marB="28575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39552" y="5805264"/>
            <a:ext cx="65321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* Указан </a:t>
            </a:r>
            <a:r>
              <a:rPr lang="ru-RU" sz="1600" dirty="0" smtClean="0"/>
              <a:t>пятилетний </a:t>
            </a:r>
            <a:r>
              <a:rPr lang="ru-RU" sz="1600" dirty="0" smtClean="0"/>
              <a:t>импакт-фактор без </a:t>
            </a:r>
            <a:r>
              <a:rPr lang="ru-RU" sz="1600" dirty="0" err="1" smtClean="0"/>
              <a:t>самоцитирования</a:t>
            </a:r>
            <a:r>
              <a:rPr lang="ru-RU" sz="1600" dirty="0" smtClean="0"/>
              <a:t> на 16.02.2015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0060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Динамика развития  научных периодических изданий </a:t>
            </a:r>
            <a:r>
              <a:rPr lang="ru-RU" dirty="0" err="1">
                <a:solidFill>
                  <a:srgbClr val="00B050"/>
                </a:solidFill>
              </a:rPr>
              <a:t>СПбПУ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216760"/>
              </p:ext>
            </p:extLst>
          </p:nvPr>
        </p:nvGraphicFramePr>
        <p:xfrm>
          <a:off x="539552" y="1916832"/>
          <a:ext cx="7704856" cy="4005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1224136"/>
                <a:gridCol w="1224136"/>
                <a:gridCol w="1296144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 статей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Затраты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НЧ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Затраты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5-100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838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Научно-технические ведомости СПбГПУ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1126553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65800,6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Научно-технические ведомости СПбГПУ. Физико-математические науки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965932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Научно-технические ведомости СПбГПУ. Информатика. Телекоммуникации. Управление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1057392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59780,4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Научно-технические ведомости СПбГПУ. Экономические науки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1439648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209984,7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Научно-технические ведомости СПбГПУ. Гуманитарные и общественные науки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1004181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27177,7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Университетский научный журнал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268024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387563,55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Геополитика и безопасность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615696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Инженерно-строительный журнал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189501,45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6.539.426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939.808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Рост затрат по сравнению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 2013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2.030.220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939.808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61458" y="1484783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Затраты НЧ на журналы 2014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2248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Пересмотр принципов работы научных периодических изданий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Указ Президента Российской Федерации «О мерах по реализации государственной политики в области образования и науки» от 7 мая 2012 года № 599 </a:t>
            </a:r>
            <a:endParaRPr lang="ru-RU" dirty="0" smtClean="0"/>
          </a:p>
          <a:p>
            <a:r>
              <a:rPr lang="ru-RU" dirty="0" smtClean="0"/>
              <a:t>Программа «5-100-2020»</a:t>
            </a:r>
          </a:p>
          <a:p>
            <a:r>
              <a:rPr lang="ru-RU" dirty="0" smtClean="0"/>
              <a:t>Включение показателей публикационной активности по зарубежным индексам во все системы оценки вузов и НПР</a:t>
            </a:r>
          </a:p>
          <a:p>
            <a:r>
              <a:rPr lang="ru-RU" dirty="0" smtClean="0"/>
              <a:t>Конкурс на государственную поддержку научных журналов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38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Пересмотр принципов работы научных периодических изданий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705576"/>
              </p:ext>
            </p:extLst>
          </p:nvPr>
        </p:nvGraphicFramePr>
        <p:xfrm>
          <a:off x="457200" y="1600200"/>
          <a:ext cx="8229600" cy="463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/>
                <a:gridCol w="3384376"/>
                <a:gridCol w="361074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Раньше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Теперь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Цели научных журналов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Получение прибыли /</a:t>
                      </a:r>
                      <a:r>
                        <a:rPr lang="ru-RU" sz="1600" baseline="0" dirty="0" smtClean="0"/>
                        <a:t> сокращение издержек;</a:t>
                      </a:r>
                    </a:p>
                    <a:p>
                      <a:r>
                        <a:rPr lang="ru-RU" sz="1600" baseline="0" dirty="0" smtClean="0"/>
                        <a:t>Публикация работ сотрудников и аспирантов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Создание / поддержание репутации университета в научных областях; </a:t>
                      </a:r>
                    </a:p>
                    <a:p>
                      <a:r>
                        <a:rPr lang="ru-RU" sz="1600" dirty="0" smtClean="0"/>
                        <a:t>Выход</a:t>
                      </a:r>
                      <a:r>
                        <a:rPr lang="ru-RU" sz="1600" baseline="0" dirty="0" smtClean="0"/>
                        <a:t> в индексы цитирования и публикация работ </a:t>
                      </a:r>
                      <a:r>
                        <a:rPr lang="ru-RU" sz="1600" baseline="0" dirty="0" err="1" smtClean="0"/>
                        <a:t>СПбПУ</a:t>
                      </a:r>
                      <a:r>
                        <a:rPr lang="ru-RU" sz="1600" baseline="0" dirty="0" smtClean="0"/>
                        <a:t> в них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Финансирование - источники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Средства</a:t>
                      </a:r>
                      <a:r>
                        <a:rPr lang="ru-RU" sz="1600" baseline="0" dirty="0" smtClean="0"/>
                        <a:t> авторов; </a:t>
                      </a:r>
                    </a:p>
                    <a:p>
                      <a:r>
                        <a:rPr lang="ru-RU" sz="1600" baseline="0" dirty="0" smtClean="0"/>
                        <a:t>Подписка;</a:t>
                      </a:r>
                    </a:p>
                    <a:p>
                      <a:r>
                        <a:rPr lang="ru-RU" sz="1600" baseline="0" dirty="0" smtClean="0"/>
                        <a:t>Средства НЧ; </a:t>
                      </a:r>
                    </a:p>
                    <a:p>
                      <a:r>
                        <a:rPr lang="ru-RU" sz="1600" baseline="0" dirty="0" smtClean="0"/>
                        <a:t>Средства институтов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aseline="0" dirty="0" smtClean="0"/>
                        <a:t>Средства НЧ; </a:t>
                      </a:r>
                    </a:p>
                    <a:p>
                      <a:r>
                        <a:rPr lang="ru-RU" sz="1600" baseline="0" dirty="0" smtClean="0"/>
                        <a:t>Средства институтов;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/>
                        <a:t>Подписка;</a:t>
                      </a:r>
                    </a:p>
                    <a:p>
                      <a:r>
                        <a:rPr lang="ru-RU" sz="1600" dirty="0" smtClean="0"/>
                        <a:t>Программа</a:t>
                      </a:r>
                      <a:r>
                        <a:rPr lang="ru-RU" sz="1600" baseline="0" dirty="0" smtClean="0"/>
                        <a:t> 5-100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Финансирование - принципы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Полное, но минимальное финансирование «основных» журналов из средства</a:t>
                      </a:r>
                      <a:r>
                        <a:rPr lang="ru-RU" sz="1600" baseline="0" dirty="0" smtClean="0"/>
                        <a:t> НЧ;</a:t>
                      </a:r>
                    </a:p>
                    <a:p>
                      <a:r>
                        <a:rPr lang="ru-RU" sz="1600" baseline="0" dirty="0" smtClean="0"/>
                        <a:t>Самостоятельное финансирование других журналов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Конкурсное финансирование, открытое для всех журналов </a:t>
                      </a:r>
                      <a:r>
                        <a:rPr lang="ru-RU" sz="1600" dirty="0" err="1" smtClean="0"/>
                        <a:t>СПбПУ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Новые журналы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Требования</a:t>
                      </a:r>
                      <a:r>
                        <a:rPr lang="ru-RU" sz="1600" baseline="0" dirty="0" smtClean="0"/>
                        <a:t> не формализованы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Минимальные</a:t>
                      </a:r>
                      <a:r>
                        <a:rPr lang="ru-RU" sz="1600" baseline="0" dirty="0" smtClean="0"/>
                        <a:t> требования к новым журналам; финансирование по конкурсу после 3 лет издания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3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Пересмотр принципов работы научных периодических изданий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Общие требования к научным журналам </a:t>
            </a:r>
            <a:r>
              <a:rPr lang="ru-RU" b="1" dirty="0" err="1" smtClean="0"/>
              <a:t>СПбПУ</a:t>
            </a:r>
            <a:r>
              <a:rPr lang="ru-RU" b="1" dirty="0" smtClean="0"/>
              <a:t> (</a:t>
            </a:r>
            <a:r>
              <a:rPr lang="ru-RU" b="1" dirty="0" smtClean="0"/>
              <a:t>новым* </a:t>
            </a:r>
            <a:r>
              <a:rPr lang="ru-RU" b="1" dirty="0" smtClean="0"/>
              <a:t>и существующим)</a:t>
            </a:r>
          </a:p>
          <a:p>
            <a:r>
              <a:rPr lang="ru-RU" dirty="0" smtClean="0"/>
              <a:t>Соответствие законодательству РФ и международным нормам научной периодики</a:t>
            </a:r>
          </a:p>
          <a:p>
            <a:r>
              <a:rPr lang="ru-RU" dirty="0" smtClean="0"/>
              <a:t>Профессиональное качество изданий (полиграфия, сайт, тексты)</a:t>
            </a:r>
          </a:p>
          <a:p>
            <a:r>
              <a:rPr lang="ru-RU" dirty="0" smtClean="0"/>
              <a:t>Международная видимость: включение в базы, англоязычный </a:t>
            </a:r>
            <a:r>
              <a:rPr lang="ru-RU" dirty="0" smtClean="0"/>
              <a:t>контент</a:t>
            </a:r>
          </a:p>
          <a:p>
            <a:pPr marL="0" indent="0">
              <a:buNone/>
            </a:pP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* </a:t>
            </a:r>
            <a:r>
              <a:rPr lang="ru-RU" sz="2600" dirty="0"/>
              <a:t>Приказ №852 от 17.09.2014 «Об утверждении регламентов о научных периодических изданиях», Регламент создания новых научных периодических изданий </a:t>
            </a:r>
            <a:r>
              <a:rPr lang="ru-RU" sz="2600" dirty="0" err="1"/>
              <a:t>СПбПУ</a:t>
            </a:r>
            <a:r>
              <a:rPr lang="ru-RU" sz="2600" dirty="0"/>
              <a:t> и вхождения </a:t>
            </a:r>
            <a:r>
              <a:rPr lang="ru-RU" sz="2600" dirty="0" err="1"/>
              <a:t>СПбПУ</a:t>
            </a:r>
            <a:r>
              <a:rPr lang="ru-RU" sz="2600" dirty="0"/>
              <a:t> в состав учредителей существующих изданий </a:t>
            </a:r>
            <a:endParaRPr lang="ru-RU" sz="2600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01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Пересмотр принципов работы научных периодических изданий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Конкурсное финансирование*:</a:t>
            </a:r>
          </a:p>
          <a:p>
            <a:r>
              <a:rPr lang="ru-RU" dirty="0" smtClean="0"/>
              <a:t>Минимальные критерии</a:t>
            </a:r>
          </a:p>
          <a:p>
            <a:r>
              <a:rPr lang="ru-RU" dirty="0" err="1" smtClean="0"/>
              <a:t>Наукометрические</a:t>
            </a:r>
            <a:r>
              <a:rPr lang="ru-RU" dirty="0" smtClean="0"/>
              <a:t> показатели</a:t>
            </a:r>
          </a:p>
          <a:p>
            <a:r>
              <a:rPr lang="ru-RU" dirty="0" smtClean="0"/>
              <a:t>Качественные показатели</a:t>
            </a:r>
          </a:p>
          <a:p>
            <a:r>
              <a:rPr lang="ru-RU" dirty="0" smtClean="0"/>
              <a:t>Программы развития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sz="2200" dirty="0" smtClean="0"/>
              <a:t>* Приказы </a:t>
            </a:r>
            <a:r>
              <a:rPr lang="ru-RU" sz="2200" dirty="0"/>
              <a:t>№852 от </a:t>
            </a:r>
            <a:r>
              <a:rPr lang="ru-RU" sz="2200" dirty="0"/>
              <a:t>17.09.2014 «Об утверждении регламентов о научных периодических изданиях», №18 от 14.01.2015 «О конкурсном финансировании научных журналов»</a:t>
            </a:r>
            <a:endParaRPr lang="ru-RU" sz="2200" dirty="0" smtClean="0"/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52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Научные журналы </a:t>
            </a:r>
            <a:r>
              <a:rPr lang="ru-RU" dirty="0" err="1">
                <a:solidFill>
                  <a:srgbClr val="00B050"/>
                </a:solidFill>
              </a:rPr>
              <a:t>СПбПУ</a:t>
            </a:r>
            <a:r>
              <a:rPr lang="ru-RU" dirty="0">
                <a:solidFill>
                  <a:srgbClr val="00B050"/>
                </a:solidFill>
              </a:rPr>
              <a:t> завтра: </a:t>
            </a:r>
            <a:r>
              <a:rPr lang="ru-RU" dirty="0" smtClean="0">
                <a:solidFill>
                  <a:srgbClr val="00B050"/>
                </a:solidFill>
              </a:rPr>
              <a:t>2015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Типовое решение сайта научного журнала – окончание разработки и внедрение</a:t>
            </a:r>
            <a:endParaRPr lang="en-US" dirty="0" smtClean="0"/>
          </a:p>
          <a:p>
            <a:r>
              <a:rPr lang="ru-RU" dirty="0" smtClean="0"/>
              <a:t>Присвоение </a:t>
            </a:r>
            <a:r>
              <a:rPr lang="en-US" dirty="0" smtClean="0"/>
              <a:t>DOI</a:t>
            </a:r>
            <a:r>
              <a:rPr lang="ru-RU" dirty="0" smtClean="0"/>
              <a:t> всем статьям журналов </a:t>
            </a:r>
            <a:r>
              <a:rPr lang="ru-RU" dirty="0" err="1" smtClean="0"/>
              <a:t>СПбПУ</a:t>
            </a:r>
            <a:endParaRPr lang="en-US" dirty="0" smtClean="0"/>
          </a:p>
          <a:p>
            <a:r>
              <a:rPr lang="ru-RU" dirty="0"/>
              <a:t>В</a:t>
            </a:r>
            <a:r>
              <a:rPr lang="ru-RU" dirty="0" smtClean="0"/>
              <a:t>ыпуск </a:t>
            </a:r>
            <a:r>
              <a:rPr lang="ru-RU" dirty="0"/>
              <a:t>журнала «Научно-технические ведомости </a:t>
            </a:r>
            <a:r>
              <a:rPr lang="ru-RU" dirty="0" err="1"/>
              <a:t>СПбГПУ</a:t>
            </a:r>
            <a:r>
              <a:rPr lang="ru-RU" dirty="0"/>
              <a:t>. Физико-математические науки» на английском языке и его размещение на платформе </a:t>
            </a:r>
            <a:r>
              <a:rPr lang="en-US" dirty="0" err="1" smtClean="0"/>
              <a:t>ScienceDirect</a:t>
            </a:r>
            <a:endParaRPr lang="ru-RU" dirty="0" smtClean="0"/>
          </a:p>
          <a:p>
            <a:r>
              <a:rPr lang="ru-RU" dirty="0" smtClean="0"/>
              <a:t>Переход на конкурсное финансирование научных журналов</a:t>
            </a:r>
            <a:endParaRPr lang="en-US" dirty="0" smtClean="0"/>
          </a:p>
          <a:p>
            <a:r>
              <a:rPr lang="ru-RU" dirty="0" smtClean="0"/>
              <a:t>Выход издания «Труды Санкт-Петербургского политехнического университета Петра Великого» в новой концепции</a:t>
            </a:r>
            <a:endParaRPr lang="en-US" dirty="0" smtClean="0"/>
          </a:p>
          <a:p>
            <a:r>
              <a:rPr lang="ru-RU" dirty="0" smtClean="0"/>
              <a:t>Дальнейшая подготовка журналов </a:t>
            </a:r>
            <a:r>
              <a:rPr lang="ru-RU" dirty="0" err="1" smtClean="0"/>
              <a:t>СПбПУ</a:t>
            </a:r>
            <a:r>
              <a:rPr lang="ru-RU" dirty="0" smtClean="0"/>
              <a:t> к индексации в </a:t>
            </a:r>
            <a:r>
              <a:rPr lang="en-US" dirty="0" smtClean="0"/>
              <a:t>Scopus</a:t>
            </a:r>
          </a:p>
          <a:p>
            <a:r>
              <a:rPr lang="ru-RU" dirty="0" smtClean="0"/>
              <a:t>Подача документов в ВАК для нового Перечня </a:t>
            </a:r>
            <a:r>
              <a:rPr lang="ru-RU" smtClean="0"/>
              <a:t>рекомендуемых изданий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33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Научные журналы </a:t>
            </a:r>
            <a:r>
              <a:rPr lang="ru-RU" dirty="0" err="1">
                <a:solidFill>
                  <a:srgbClr val="00B050"/>
                </a:solidFill>
              </a:rPr>
              <a:t>СПбПУ</a:t>
            </a:r>
            <a:r>
              <a:rPr lang="ru-RU" dirty="0">
                <a:solidFill>
                  <a:srgbClr val="00B050"/>
                </a:solidFill>
              </a:rPr>
              <a:t> завтра: </a:t>
            </a:r>
            <a:r>
              <a:rPr lang="ru-RU" dirty="0" smtClean="0">
                <a:solidFill>
                  <a:srgbClr val="00B050"/>
                </a:solidFill>
              </a:rPr>
              <a:t>2015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Проект </a:t>
            </a:r>
            <a:r>
              <a:rPr lang="en-US" b="1" dirty="0" err="1" smtClean="0"/>
              <a:t>Production&amp;Hosting</a:t>
            </a:r>
            <a:r>
              <a:rPr lang="ru-RU" b="1" dirty="0" smtClean="0"/>
              <a:t> для журнала «Научно-технические ведомости СПбГПУ. Физико-математические науки»</a:t>
            </a:r>
          </a:p>
          <a:p>
            <a:r>
              <a:rPr lang="ru-RU" dirty="0" smtClean="0"/>
              <a:t>Техническую работу по производству журнала осуществляет издательство </a:t>
            </a:r>
            <a:r>
              <a:rPr lang="en-US" dirty="0" smtClean="0"/>
              <a:t>Elsevier</a:t>
            </a:r>
          </a:p>
          <a:p>
            <a:r>
              <a:rPr lang="ru-RU" dirty="0" smtClean="0"/>
              <a:t>Журнал размещается в открытом доступе на платформе </a:t>
            </a:r>
            <a:r>
              <a:rPr lang="en-US" dirty="0" err="1" smtClean="0"/>
              <a:t>ScienceDirect</a:t>
            </a:r>
            <a:endParaRPr lang="en-US" dirty="0" smtClean="0"/>
          </a:p>
          <a:p>
            <a:r>
              <a:rPr lang="ru-RU" dirty="0" smtClean="0"/>
              <a:t>Журнал выходит на английском языке</a:t>
            </a:r>
          </a:p>
          <a:p>
            <a:r>
              <a:rPr lang="ru-RU" dirty="0" smtClean="0"/>
              <a:t>Журнал в ускоренном порядке готовится к индексации в </a:t>
            </a:r>
            <a:r>
              <a:rPr lang="en-US" dirty="0" smtClean="0"/>
              <a:t>Web of Science </a:t>
            </a:r>
            <a:r>
              <a:rPr lang="ru-RU" dirty="0" smtClean="0"/>
              <a:t>и </a:t>
            </a:r>
            <a:r>
              <a:rPr lang="en-US" dirty="0" smtClean="0"/>
              <a:t>Scopus</a:t>
            </a:r>
            <a:r>
              <a:rPr lang="ru-RU" dirty="0" smtClean="0"/>
              <a:t> (2016)</a:t>
            </a:r>
            <a:endParaRPr lang="en-US" dirty="0" smtClean="0"/>
          </a:p>
          <a:p>
            <a:r>
              <a:rPr lang="ru-RU" dirty="0" smtClean="0"/>
              <a:t>Редакции журнала предоставляются различные сервисы (</a:t>
            </a:r>
            <a:r>
              <a:rPr lang="en-US" dirty="0" err="1" smtClean="0"/>
              <a:t>iThenticate</a:t>
            </a:r>
            <a:r>
              <a:rPr lang="en-US" dirty="0" smtClean="0"/>
              <a:t>, DOI etc.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Программа рассчитана на 3 года (2015-2017)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88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Научные журналы </a:t>
            </a:r>
            <a:r>
              <a:rPr lang="ru-RU" dirty="0" err="1">
                <a:solidFill>
                  <a:srgbClr val="00B050"/>
                </a:solidFill>
              </a:rPr>
              <a:t>СПбПУ</a:t>
            </a:r>
            <a:r>
              <a:rPr lang="ru-RU" dirty="0">
                <a:solidFill>
                  <a:srgbClr val="00B050"/>
                </a:solidFill>
              </a:rPr>
              <a:t> завтра: </a:t>
            </a:r>
            <a:r>
              <a:rPr lang="ru-RU" dirty="0" smtClean="0">
                <a:solidFill>
                  <a:srgbClr val="00B050"/>
                </a:solidFill>
              </a:rPr>
              <a:t>2015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Обновленная концепция </a:t>
            </a:r>
            <a:r>
              <a:rPr lang="ru-RU" b="1" dirty="0" smtClean="0"/>
              <a:t>журнала «Труды </a:t>
            </a:r>
            <a:r>
              <a:rPr lang="ru-RU" b="1" dirty="0" err="1" smtClean="0"/>
              <a:t>СПбГТУ</a:t>
            </a:r>
            <a:r>
              <a:rPr lang="ru-RU" b="1" dirty="0" smtClean="0"/>
              <a:t>»</a:t>
            </a:r>
          </a:p>
          <a:p>
            <a:r>
              <a:rPr lang="ru-RU" dirty="0" smtClean="0"/>
              <a:t>Миссия журнала – представление ведущих научных работ </a:t>
            </a:r>
            <a:r>
              <a:rPr lang="ru-RU" dirty="0" err="1" smtClean="0"/>
              <a:t>СПбПУ</a:t>
            </a:r>
            <a:r>
              <a:rPr lang="ru-RU" dirty="0" smtClean="0"/>
              <a:t> в российском и международном пространстве</a:t>
            </a:r>
            <a:endParaRPr lang="en-US" dirty="0" smtClean="0"/>
          </a:p>
          <a:p>
            <a:r>
              <a:rPr lang="ru-RU" dirty="0" smtClean="0"/>
              <a:t>Журнал публикует обзорные статьи ведущих ученых </a:t>
            </a:r>
            <a:r>
              <a:rPr lang="ru-RU" dirty="0" err="1" smtClean="0"/>
              <a:t>СПбПУ</a:t>
            </a:r>
            <a:endParaRPr lang="en-US" dirty="0" smtClean="0"/>
          </a:p>
          <a:p>
            <a:r>
              <a:rPr lang="ru-RU" dirty="0" smtClean="0"/>
              <a:t>Журнал выходит на двух языках: русском и английском</a:t>
            </a:r>
          </a:p>
          <a:p>
            <a:r>
              <a:rPr lang="ru-RU" dirty="0" smtClean="0"/>
              <a:t>Журнал выходит 2 раза в год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36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Содержание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Управление периодических научных изданий –  </a:t>
            </a:r>
            <a:r>
              <a:rPr lang="ru-RU" dirty="0" smtClean="0"/>
              <a:t>цели, структура</a:t>
            </a:r>
            <a:endParaRPr lang="ru-RU" dirty="0" smtClean="0"/>
          </a:p>
          <a:p>
            <a:r>
              <a:rPr lang="ru-RU" dirty="0" smtClean="0"/>
              <a:t>Научные периодические издания </a:t>
            </a:r>
            <a:r>
              <a:rPr lang="ru-RU" dirty="0" err="1" smtClean="0"/>
              <a:t>СПбПУ</a:t>
            </a:r>
            <a:r>
              <a:rPr lang="ru-RU" dirty="0" smtClean="0"/>
              <a:t> сегодня</a:t>
            </a:r>
          </a:p>
          <a:p>
            <a:r>
              <a:rPr lang="ru-RU" dirty="0"/>
              <a:t>Динамика развития  научных </a:t>
            </a:r>
            <a:r>
              <a:rPr lang="ru-RU" dirty="0" smtClean="0"/>
              <a:t>периодических изданий </a:t>
            </a:r>
            <a:r>
              <a:rPr lang="ru-RU" dirty="0" err="1"/>
              <a:t>СПбПУ</a:t>
            </a:r>
            <a:endParaRPr lang="ru-RU" dirty="0"/>
          </a:p>
          <a:p>
            <a:r>
              <a:rPr lang="ru-RU" dirty="0"/>
              <a:t>Пересмотр принципов работы научных периодических изданий</a:t>
            </a:r>
          </a:p>
          <a:p>
            <a:r>
              <a:rPr lang="ru-RU" dirty="0" smtClean="0"/>
              <a:t>Научные </a:t>
            </a:r>
            <a:r>
              <a:rPr lang="ru-RU" dirty="0"/>
              <a:t>периодические издания </a:t>
            </a:r>
            <a:r>
              <a:rPr lang="ru-RU" dirty="0" err="1" smtClean="0"/>
              <a:t>СПбПУ</a:t>
            </a:r>
            <a:r>
              <a:rPr lang="ru-RU" dirty="0" smtClean="0"/>
              <a:t> завтра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320008" cy="365125"/>
          </a:xfrm>
        </p:spPr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9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Научные журналы </a:t>
            </a:r>
            <a:r>
              <a:rPr lang="ru-RU" dirty="0" err="1">
                <a:solidFill>
                  <a:srgbClr val="00B050"/>
                </a:solidFill>
              </a:rPr>
              <a:t>СПбПУ</a:t>
            </a:r>
            <a:r>
              <a:rPr lang="ru-RU" dirty="0">
                <a:solidFill>
                  <a:srgbClr val="00B050"/>
                </a:solidFill>
              </a:rPr>
              <a:t> завтра: 2015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39552" y="1484784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Затраты НЧ на журналы 2015 - план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0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7601591"/>
              </p:ext>
            </p:extLst>
          </p:nvPr>
        </p:nvGraphicFramePr>
        <p:xfrm>
          <a:off x="539552" y="1916832"/>
          <a:ext cx="7992888" cy="4285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/>
                <a:gridCol w="1224136"/>
                <a:gridCol w="1152128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Затраты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НЧ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Затраты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5-100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838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Научно-технические ведомости СПбГПУ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1126630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73600,6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Научно-технические ведомости СПбГПУ. Физико-математические науки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1011433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4550000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Научно-технические ведомости СПбГПУ. Информатика. Телекоммуникации. Управление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1057459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64460,4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Научно-технические ведомости СПбГПУ. Экономические науки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1439741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219344,7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Научно-технические ведомости СПбГПУ. Гуманитарные и общественные науки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1004248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33937,7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Университетский научный журнал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312463,5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387563,6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Геополитика и безопасность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615696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Инженерно-строительный журнал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61999,55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194051,5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Труды </a:t>
                      </a:r>
                      <a:r>
                        <a:rPr lang="ru-RU" sz="1400" b="0" dirty="0" err="1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СПбГТУ</a:t>
                      </a:r>
                      <a:endParaRPr lang="ru-RU" sz="1400" b="0" dirty="0" smtClean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537522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Конкурсное финансирование (другие журналы)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2243776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dirty="0" smtClean="0"/>
                        <a:t>9.410.269 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dirty="0" smtClean="0"/>
                        <a:t>5.522.958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Рост затрат по сравнению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dirty="0" smtClean="0"/>
                        <a:t>2.871.254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dirty="0" smtClean="0"/>
                        <a:t>4.583.150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58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Научные журналы </a:t>
            </a:r>
            <a:r>
              <a:rPr lang="ru-RU" dirty="0" err="1">
                <a:solidFill>
                  <a:srgbClr val="00B050"/>
                </a:solidFill>
              </a:rPr>
              <a:t>СПбПУ</a:t>
            </a:r>
            <a:r>
              <a:rPr lang="ru-RU" dirty="0">
                <a:solidFill>
                  <a:srgbClr val="00B050"/>
                </a:solidFill>
              </a:rPr>
              <a:t> завтра: 2015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39552" y="5805264"/>
            <a:ext cx="50677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Из них из средств НЧ:  9.410.269 (+2.871.254)</a:t>
            </a:r>
          </a:p>
          <a:p>
            <a:r>
              <a:rPr lang="ru-RU" sz="2000" dirty="0" smtClean="0"/>
              <a:t>Из средств 5-100:  5.522.958 (+4.583.150)</a:t>
            </a:r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786041"/>
              </p:ext>
            </p:extLst>
          </p:nvPr>
        </p:nvGraphicFramePr>
        <p:xfrm>
          <a:off x="539552" y="1916832"/>
          <a:ext cx="8147247" cy="3899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1080120"/>
                <a:gridCol w="912670"/>
                <a:gridCol w="1198647"/>
                <a:gridCol w="1072474"/>
                <a:gridCol w="1072474"/>
                <a:gridCol w="1009387"/>
                <a:gridCol w="100938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зарплата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печать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бюро переводов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сторонние организации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накладные (почта и т.п.)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премии рецензентам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864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НТВ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781281,6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65800,6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10348,822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1200231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НТВ.ФМН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780943,2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4550000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53989,432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5561433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НТВ.ИТУ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839577,8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59780,4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9880,3824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1121919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НТВ.ЭН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1198542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209984,7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15198,8718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1659086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НТВ.ГОН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821890,3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27177,7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9358,2802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1038186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УНЖ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387563,55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6163,6355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700027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ГИБ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168696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447000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615696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ИСЖ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189501,45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256051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Т</a:t>
                      </a:r>
                      <a:r>
                        <a:rPr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руды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336000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537522</a:t>
                      </a: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конкурс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2243776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4931931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598000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939808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5366150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110261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744000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14933927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9552" y="1484784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Затраты НЧ на журналы 2015 - план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1402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Научные журналы </a:t>
            </a:r>
            <a:r>
              <a:rPr lang="ru-RU" dirty="0" err="1">
                <a:solidFill>
                  <a:srgbClr val="00B050"/>
                </a:solidFill>
              </a:rPr>
              <a:t>СПбПУ</a:t>
            </a:r>
            <a:r>
              <a:rPr lang="ru-RU" dirty="0">
                <a:solidFill>
                  <a:srgbClr val="00B050"/>
                </a:solidFill>
              </a:rPr>
              <a:t> завтра: </a:t>
            </a:r>
            <a:r>
              <a:rPr lang="ru-RU" dirty="0" smtClean="0">
                <a:solidFill>
                  <a:srgbClr val="00B050"/>
                </a:solidFill>
              </a:rPr>
              <a:t>ожидаемые результаты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2015 г. – индексация в </a:t>
            </a:r>
            <a:r>
              <a:rPr lang="en-US" dirty="0" smtClean="0"/>
              <a:t>Scopus</a:t>
            </a:r>
            <a:r>
              <a:rPr lang="ru-RU" dirty="0" smtClean="0"/>
              <a:t> Инженерно-строительного журнала</a:t>
            </a:r>
          </a:p>
          <a:p>
            <a:r>
              <a:rPr lang="ru-RU" dirty="0" smtClean="0"/>
              <a:t>2015 г. – включение одного из журналов </a:t>
            </a:r>
            <a:r>
              <a:rPr lang="ru-RU" dirty="0" err="1" smtClean="0"/>
              <a:t>СПбПУ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ru-RU" dirty="0" smtClean="0"/>
              <a:t>НТВ </a:t>
            </a:r>
            <a:r>
              <a:rPr lang="ru-RU" dirty="0" err="1" smtClean="0"/>
              <a:t>СПбГПУ</a:t>
            </a:r>
            <a:r>
              <a:rPr lang="en-US" dirty="0" smtClean="0"/>
              <a:t>) </a:t>
            </a:r>
            <a:r>
              <a:rPr lang="ru-RU" dirty="0" smtClean="0"/>
              <a:t>в проект «1000 российских журналов на платформе </a:t>
            </a:r>
            <a:r>
              <a:rPr lang="en-US" dirty="0" smtClean="0"/>
              <a:t>Web of Science</a:t>
            </a:r>
            <a:r>
              <a:rPr lang="ru-RU" dirty="0" smtClean="0"/>
              <a:t>»</a:t>
            </a:r>
          </a:p>
          <a:p>
            <a:r>
              <a:rPr lang="ru-RU" dirty="0" smtClean="0"/>
              <a:t>2016 г. – индексация журнала «НТВ </a:t>
            </a:r>
            <a:r>
              <a:rPr lang="ru-RU" dirty="0" err="1" smtClean="0"/>
              <a:t>СПбГПУ</a:t>
            </a:r>
            <a:r>
              <a:rPr lang="ru-RU" dirty="0" smtClean="0"/>
              <a:t>. Физико-математические науки» в </a:t>
            </a:r>
            <a:r>
              <a:rPr lang="en-US" dirty="0" smtClean="0"/>
              <a:t>Scopus</a:t>
            </a:r>
            <a:r>
              <a:rPr lang="ru-RU" dirty="0" smtClean="0"/>
              <a:t> и/или </a:t>
            </a:r>
            <a:r>
              <a:rPr lang="en-US" dirty="0" smtClean="0"/>
              <a:t>Web of Science</a:t>
            </a:r>
          </a:p>
          <a:p>
            <a:r>
              <a:rPr lang="en-US" dirty="0" smtClean="0"/>
              <a:t>2017</a:t>
            </a:r>
            <a:r>
              <a:rPr lang="ru-RU" dirty="0" smtClean="0"/>
              <a:t>–</a:t>
            </a:r>
            <a:r>
              <a:rPr lang="en-US" dirty="0" smtClean="0"/>
              <a:t>2020 </a:t>
            </a:r>
            <a:r>
              <a:rPr lang="ru-RU" dirty="0" smtClean="0"/>
              <a:t>гг. – индексация еще не менее одного журнала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5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Научные журналы </a:t>
            </a:r>
            <a:r>
              <a:rPr lang="ru-RU" dirty="0" err="1">
                <a:solidFill>
                  <a:srgbClr val="00B050"/>
                </a:solidFill>
              </a:rPr>
              <a:t>СПбПУ</a:t>
            </a:r>
            <a:r>
              <a:rPr lang="ru-RU" dirty="0">
                <a:solidFill>
                  <a:srgbClr val="00B050"/>
                </a:solidFill>
              </a:rPr>
              <a:t> завтра: </a:t>
            </a:r>
            <a:r>
              <a:rPr lang="ru-RU" dirty="0" smtClean="0">
                <a:solidFill>
                  <a:srgbClr val="00B050"/>
                </a:solidFill>
              </a:rPr>
              <a:t>препятствия и проблемы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Отток статей из отечественных неиндексируемых журналов =&gt; снижение объема и качественного наполнения журналов</a:t>
            </a:r>
            <a:endParaRPr lang="en-US" dirty="0" smtClean="0"/>
          </a:p>
          <a:p>
            <a:r>
              <a:rPr lang="ru-RU" dirty="0" smtClean="0"/>
              <a:t>Низкая предсказуемость решений по индексации в </a:t>
            </a:r>
            <a:r>
              <a:rPr lang="en-US" dirty="0" smtClean="0"/>
              <a:t>Scopus </a:t>
            </a:r>
            <a:r>
              <a:rPr lang="ru-RU" dirty="0" smtClean="0"/>
              <a:t>и </a:t>
            </a:r>
            <a:r>
              <a:rPr lang="en-US" dirty="0" smtClean="0"/>
              <a:t>Web of Science</a:t>
            </a:r>
            <a:endParaRPr lang="ru-RU" dirty="0" smtClean="0"/>
          </a:p>
          <a:p>
            <a:r>
              <a:rPr lang="ru-RU" dirty="0" smtClean="0"/>
              <a:t>Общее снижение финансирования </a:t>
            </a:r>
          </a:p>
          <a:p>
            <a:r>
              <a:rPr lang="ru-RU" dirty="0" smtClean="0"/>
              <a:t>Рост рублевого эквивалента валютных затрат (</a:t>
            </a:r>
            <a:r>
              <a:rPr lang="en-US" dirty="0" err="1" smtClean="0"/>
              <a:t>Production&amp;Hosting</a:t>
            </a:r>
            <a:r>
              <a:rPr lang="en-US" dirty="0" smtClean="0"/>
              <a:t>, DOI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Неясность приоритетов в отношении международной интеграции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52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Управление периодических научных </a:t>
            </a:r>
            <a:r>
              <a:rPr lang="ru-RU" dirty="0" smtClean="0">
                <a:solidFill>
                  <a:srgbClr val="00B050"/>
                </a:solidFill>
              </a:rPr>
              <a:t>изданий – цели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формулирование и контроль исполнения правил создания, функционирования и прекращения деятельности научных периодических изданий </a:t>
            </a:r>
            <a:r>
              <a:rPr lang="ru-RU" dirty="0" smtClean="0"/>
              <a:t>Университета;</a:t>
            </a:r>
            <a:endParaRPr lang="ru-RU" dirty="0"/>
          </a:p>
          <a:p>
            <a:pPr lvl="0"/>
            <a:r>
              <a:rPr lang="ru-RU" dirty="0"/>
              <a:t>организация взаимодействия редакций научных периодических изданий и заинтересованных структурных подразделений </a:t>
            </a:r>
            <a:r>
              <a:rPr lang="ru-RU" dirty="0" smtClean="0"/>
              <a:t>Университета;</a:t>
            </a:r>
            <a:endParaRPr lang="ru-RU" dirty="0"/>
          </a:p>
          <a:p>
            <a:pPr lvl="0"/>
            <a:r>
              <a:rPr lang="ru-RU" dirty="0"/>
              <a:t>организация взаимодействия редакций научных периодических изданий и сторонних </a:t>
            </a:r>
            <a:r>
              <a:rPr lang="ru-RU" dirty="0" smtClean="0"/>
              <a:t>организаций;</a:t>
            </a:r>
            <a:endParaRPr lang="ru-RU" dirty="0"/>
          </a:p>
          <a:p>
            <a:pPr lvl="0"/>
            <a:r>
              <a:rPr lang="ru-RU" dirty="0"/>
              <a:t>контроль соответствия научных периодических изданий Университета требованиям законодательства РФ, нормативно-правовым актам, а также международным издательским стандартам;</a:t>
            </a:r>
          </a:p>
          <a:p>
            <a:r>
              <a:rPr lang="ru-RU" dirty="0"/>
              <a:t>повышение показателей научных периодических изданий Университета, их выход на международный рынок научных изданий.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320008" cy="365125"/>
          </a:xfrm>
        </p:spPr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17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Управление периодических научных </a:t>
            </a:r>
            <a:r>
              <a:rPr lang="ru-RU" dirty="0" smtClean="0">
                <a:solidFill>
                  <a:srgbClr val="00B050"/>
                </a:solidFill>
              </a:rPr>
              <a:t>изданий – </a:t>
            </a:r>
            <a:r>
              <a:rPr lang="ru-RU" dirty="0" smtClean="0">
                <a:solidFill>
                  <a:srgbClr val="00B050"/>
                </a:solidFill>
              </a:rPr>
              <a:t>структура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3320008" cy="365125"/>
          </a:xfrm>
        </p:spPr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39786" y="1844824"/>
            <a:ext cx="3168352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057231" y="1818145"/>
            <a:ext cx="3051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УПНИ</a:t>
            </a:r>
          </a:p>
          <a:p>
            <a:pPr algn="ctr"/>
            <a:r>
              <a:rPr lang="ru-RU" dirty="0" smtClean="0"/>
              <a:t>Начальник управления</a:t>
            </a:r>
          </a:p>
          <a:p>
            <a:pPr algn="ctr"/>
            <a:r>
              <a:rPr lang="ru-RU" dirty="0" smtClean="0"/>
              <a:t>Зам. начальника Управления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94177" y="3219363"/>
            <a:ext cx="1858477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570756" y="4548099"/>
            <a:ext cx="1659920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91879" y="4548099"/>
            <a:ext cx="2290493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27584" y="4548099"/>
            <a:ext cx="2229648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89628" y="3221997"/>
            <a:ext cx="1987001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62587" y="3221997"/>
            <a:ext cx="2182965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138296" y="3319169"/>
            <a:ext cx="15252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/>
              <a:t>Редакция НТВ</a:t>
            </a:r>
          </a:p>
          <a:p>
            <a:pPr algn="ctr"/>
            <a:r>
              <a:rPr lang="ru-RU" sz="1600" dirty="0"/>
              <a:t>Тех. секретарь, </a:t>
            </a:r>
          </a:p>
          <a:p>
            <a:pPr algn="ctr"/>
            <a:r>
              <a:rPr lang="ru-RU" sz="1600" dirty="0"/>
              <a:t>редактор</a:t>
            </a:r>
            <a:endParaRPr lang="ru-RU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3589628" y="3329430"/>
            <a:ext cx="19977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/>
              <a:t>Редакция </a:t>
            </a:r>
            <a:r>
              <a:rPr lang="ru-RU" sz="1600" b="1" dirty="0" smtClean="0"/>
              <a:t>НТВ. ФМН</a:t>
            </a:r>
            <a:endParaRPr lang="ru-RU" sz="1600" b="1" dirty="0"/>
          </a:p>
          <a:p>
            <a:pPr algn="ctr"/>
            <a:r>
              <a:rPr lang="ru-RU" sz="1600" dirty="0"/>
              <a:t>Тех. секретарь, </a:t>
            </a:r>
          </a:p>
          <a:p>
            <a:pPr algn="ctr"/>
            <a:r>
              <a:rPr lang="ru-RU" sz="1600" dirty="0"/>
              <a:t>редактор</a:t>
            </a:r>
            <a:endParaRPr lang="ru-RU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6162587" y="3346558"/>
            <a:ext cx="22172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/>
              <a:t>Редакция </a:t>
            </a:r>
            <a:r>
              <a:rPr lang="ru-RU" sz="1600" b="1" dirty="0" smtClean="0"/>
              <a:t>НТВ. ИТУ</a:t>
            </a:r>
            <a:endParaRPr lang="ru-RU" sz="1600" b="1" dirty="0"/>
          </a:p>
          <a:p>
            <a:pPr algn="ctr"/>
            <a:r>
              <a:rPr lang="ru-RU" sz="1600" dirty="0"/>
              <a:t>Тех. секретарь, </a:t>
            </a:r>
          </a:p>
          <a:p>
            <a:pPr algn="ctr"/>
            <a:r>
              <a:rPr lang="ru-RU" sz="1600" dirty="0" smtClean="0"/>
              <a:t>редактор, верстальщик</a:t>
            </a:r>
            <a:endParaRPr lang="ru-RU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839958" y="4672660"/>
            <a:ext cx="22172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/>
              <a:t>Редакция </a:t>
            </a:r>
            <a:r>
              <a:rPr lang="ru-RU" sz="1600" b="1" dirty="0" smtClean="0"/>
              <a:t>НТВ. ЭН</a:t>
            </a:r>
            <a:endParaRPr lang="ru-RU" sz="1600" b="1" dirty="0"/>
          </a:p>
          <a:p>
            <a:pPr algn="ctr"/>
            <a:r>
              <a:rPr lang="ru-RU" sz="1600" dirty="0"/>
              <a:t>Тех. секретарь, </a:t>
            </a:r>
          </a:p>
          <a:p>
            <a:pPr algn="ctr"/>
            <a:r>
              <a:rPr lang="ru-RU" sz="1600" dirty="0" smtClean="0"/>
              <a:t>редактор, верстальщик</a:t>
            </a:r>
            <a:endParaRPr lang="ru-RU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565099" y="4672660"/>
            <a:ext cx="22172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/>
              <a:t>Редакция </a:t>
            </a:r>
            <a:r>
              <a:rPr lang="ru-RU" sz="1600" b="1" dirty="0" smtClean="0"/>
              <a:t>НТВ. ГОН</a:t>
            </a:r>
            <a:endParaRPr lang="ru-RU" sz="1600" b="1" dirty="0"/>
          </a:p>
          <a:p>
            <a:pPr algn="ctr"/>
            <a:r>
              <a:rPr lang="ru-RU" sz="1600" dirty="0"/>
              <a:t>Тех. секретарь, </a:t>
            </a:r>
          </a:p>
          <a:p>
            <a:pPr algn="ctr"/>
            <a:r>
              <a:rPr lang="ru-RU" sz="1600" dirty="0" smtClean="0"/>
              <a:t>редактор, верстальщик</a:t>
            </a:r>
            <a:endParaRPr lang="ru-RU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6647881" y="4774611"/>
            <a:ext cx="1505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/>
              <a:t>Редакция </a:t>
            </a:r>
            <a:r>
              <a:rPr lang="ru-RU" sz="1600" b="1" dirty="0" smtClean="0"/>
              <a:t>УНЖ</a:t>
            </a:r>
            <a:endParaRPr lang="ru-RU" sz="1600" b="1" dirty="0"/>
          </a:p>
          <a:p>
            <a:pPr algn="ctr"/>
            <a:r>
              <a:rPr lang="ru-RU" sz="1600" dirty="0"/>
              <a:t>Тех. </a:t>
            </a:r>
            <a:r>
              <a:rPr lang="ru-RU" sz="1600" dirty="0" smtClean="0"/>
              <a:t>секретарь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5381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Научные журналы </a:t>
            </a:r>
            <a:r>
              <a:rPr lang="ru-RU" dirty="0" err="1" smtClean="0">
                <a:solidFill>
                  <a:srgbClr val="00B050"/>
                </a:solidFill>
              </a:rPr>
              <a:t>СПбПУ</a:t>
            </a:r>
            <a:r>
              <a:rPr lang="ru-RU" dirty="0" smtClean="0">
                <a:solidFill>
                  <a:srgbClr val="00B050"/>
                </a:solidFill>
              </a:rPr>
              <a:t> сегодня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900" dirty="0" smtClean="0">
                <a:solidFill>
                  <a:srgbClr val="00B050"/>
                </a:solidFill>
              </a:rPr>
              <a:t>Научно-технические ведомости </a:t>
            </a:r>
            <a:r>
              <a:rPr lang="ru-RU" sz="1900" dirty="0" smtClean="0">
                <a:solidFill>
                  <a:srgbClr val="00B050"/>
                </a:solidFill>
              </a:rPr>
              <a:t>СПбГПУ (1995)</a:t>
            </a:r>
            <a:endParaRPr lang="ru-RU" sz="1900" dirty="0" smtClean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900" dirty="0">
                <a:solidFill>
                  <a:srgbClr val="00B050"/>
                </a:solidFill>
              </a:rPr>
              <a:t>Научно-технические ведомости </a:t>
            </a:r>
            <a:r>
              <a:rPr lang="ru-RU" sz="1900" dirty="0" smtClean="0">
                <a:solidFill>
                  <a:srgbClr val="00B050"/>
                </a:solidFill>
              </a:rPr>
              <a:t>СПбГПУ. Физико-математические </a:t>
            </a:r>
            <a:r>
              <a:rPr lang="ru-RU" sz="1900" dirty="0" smtClean="0">
                <a:solidFill>
                  <a:srgbClr val="00B050"/>
                </a:solidFill>
              </a:rPr>
              <a:t>науки (2008)</a:t>
            </a:r>
            <a:endParaRPr lang="ru-RU" sz="1900" dirty="0" smtClean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900" dirty="0">
                <a:solidFill>
                  <a:srgbClr val="00B050"/>
                </a:solidFill>
              </a:rPr>
              <a:t>Научно-технические ведомости </a:t>
            </a:r>
            <a:r>
              <a:rPr lang="ru-RU" sz="1900" dirty="0" smtClean="0">
                <a:solidFill>
                  <a:srgbClr val="00B050"/>
                </a:solidFill>
              </a:rPr>
              <a:t>СПбГПУ. Информатика. Телекоммуникации. </a:t>
            </a:r>
            <a:r>
              <a:rPr lang="ru-RU" sz="1900" dirty="0">
                <a:solidFill>
                  <a:srgbClr val="00B050"/>
                </a:solidFill>
              </a:rPr>
              <a:t>Управление (2008)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900" dirty="0" smtClean="0">
                <a:solidFill>
                  <a:srgbClr val="00B050"/>
                </a:solidFill>
              </a:rPr>
              <a:t>Научно-технические </a:t>
            </a:r>
            <a:r>
              <a:rPr lang="ru-RU" sz="1900" dirty="0">
                <a:solidFill>
                  <a:srgbClr val="00B050"/>
                </a:solidFill>
              </a:rPr>
              <a:t>ведомости </a:t>
            </a:r>
            <a:r>
              <a:rPr lang="ru-RU" sz="1900" dirty="0" smtClean="0">
                <a:solidFill>
                  <a:srgbClr val="00B050"/>
                </a:solidFill>
              </a:rPr>
              <a:t>СПбГПУ. Экономические </a:t>
            </a:r>
            <a:r>
              <a:rPr lang="ru-RU" sz="1900" dirty="0">
                <a:solidFill>
                  <a:srgbClr val="00B050"/>
                </a:solidFill>
              </a:rPr>
              <a:t>науки </a:t>
            </a:r>
            <a:r>
              <a:rPr lang="ru-RU" sz="1900" dirty="0" smtClean="0">
                <a:solidFill>
                  <a:srgbClr val="00B050"/>
                </a:solidFill>
              </a:rPr>
              <a:t>(2008)</a:t>
            </a:r>
            <a:endParaRPr lang="ru-RU" sz="1900" dirty="0" smtClean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900" dirty="0">
                <a:solidFill>
                  <a:srgbClr val="00B050"/>
                </a:solidFill>
              </a:rPr>
              <a:t>Научно-технические ведомости </a:t>
            </a:r>
            <a:r>
              <a:rPr lang="ru-RU" sz="1900" dirty="0" smtClean="0">
                <a:solidFill>
                  <a:srgbClr val="00B050"/>
                </a:solidFill>
              </a:rPr>
              <a:t>СПбГПУ. Гуманитарные и общественные </a:t>
            </a:r>
            <a:r>
              <a:rPr lang="ru-RU" sz="1900" dirty="0" smtClean="0">
                <a:solidFill>
                  <a:srgbClr val="00B050"/>
                </a:solidFill>
              </a:rPr>
              <a:t>науки (</a:t>
            </a:r>
            <a:r>
              <a:rPr lang="ru-RU" sz="1900" dirty="0">
                <a:solidFill>
                  <a:srgbClr val="00B050"/>
                </a:solidFill>
              </a:rPr>
              <a:t>2010</a:t>
            </a:r>
            <a:r>
              <a:rPr lang="ru-RU" sz="1900" dirty="0" smtClean="0">
                <a:solidFill>
                  <a:srgbClr val="00B050"/>
                </a:solidFill>
              </a:rPr>
              <a:t>)</a:t>
            </a:r>
            <a:endParaRPr lang="ru-RU" sz="1900" dirty="0" smtClean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900" dirty="0">
                <a:solidFill>
                  <a:srgbClr val="00B050"/>
                </a:solidFill>
              </a:rPr>
              <a:t>Труды </a:t>
            </a:r>
            <a:r>
              <a:rPr lang="ru-RU" sz="1900" dirty="0" err="1" smtClean="0">
                <a:solidFill>
                  <a:srgbClr val="00B050"/>
                </a:solidFill>
              </a:rPr>
              <a:t>СПбГТУ</a:t>
            </a:r>
            <a:r>
              <a:rPr lang="ru-RU" sz="1900" dirty="0" smtClean="0">
                <a:solidFill>
                  <a:srgbClr val="00B050"/>
                </a:solidFill>
              </a:rPr>
              <a:t> (1904)</a:t>
            </a:r>
            <a:endParaRPr lang="ru-RU" sz="1900" dirty="0">
              <a:solidFill>
                <a:srgbClr val="00B050"/>
              </a:solidFill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900" dirty="0" smtClean="0">
                <a:solidFill>
                  <a:srgbClr val="0070C0"/>
                </a:solidFill>
              </a:rPr>
              <a:t>Инженерно-строительный </a:t>
            </a:r>
            <a:r>
              <a:rPr lang="ru-RU" sz="1900" dirty="0" smtClean="0">
                <a:solidFill>
                  <a:srgbClr val="0070C0"/>
                </a:solidFill>
              </a:rPr>
              <a:t>журнал (2008)</a:t>
            </a:r>
            <a:endParaRPr lang="ru-RU" sz="1900" dirty="0" smtClean="0">
              <a:solidFill>
                <a:srgbClr val="0070C0"/>
              </a:solidFill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900" dirty="0" smtClean="0">
                <a:solidFill>
                  <a:srgbClr val="0070C0"/>
                </a:solidFill>
              </a:rPr>
              <a:t>Теория механизмов и </a:t>
            </a:r>
            <a:r>
              <a:rPr lang="ru-RU" sz="1900" dirty="0" smtClean="0">
                <a:solidFill>
                  <a:srgbClr val="0070C0"/>
                </a:solidFill>
              </a:rPr>
              <a:t>машин (2003)</a:t>
            </a:r>
            <a:endParaRPr lang="ru-RU" sz="1900" dirty="0" smtClean="0">
              <a:solidFill>
                <a:srgbClr val="0070C0"/>
              </a:solidFill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900" dirty="0" smtClean="0">
                <a:solidFill>
                  <a:srgbClr val="0070C0"/>
                </a:solidFill>
              </a:rPr>
              <a:t>Проблемы информационной безопасности. Компьютерные </a:t>
            </a:r>
            <a:r>
              <a:rPr lang="ru-RU" sz="1900" dirty="0" smtClean="0">
                <a:solidFill>
                  <a:srgbClr val="0070C0"/>
                </a:solidFill>
              </a:rPr>
              <a:t>системы (1999)</a:t>
            </a:r>
            <a:endParaRPr lang="ru-RU" sz="1900" dirty="0" smtClean="0">
              <a:solidFill>
                <a:srgbClr val="0070C0"/>
              </a:solidFill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900" dirty="0" smtClean="0">
                <a:solidFill>
                  <a:schemeClr val="accent6">
                    <a:lumMod val="50000"/>
                  </a:schemeClr>
                </a:solidFill>
              </a:rPr>
              <a:t>Университетский научный </a:t>
            </a:r>
            <a:r>
              <a:rPr lang="ru-RU" sz="1900" dirty="0" smtClean="0">
                <a:solidFill>
                  <a:schemeClr val="accent6">
                    <a:lumMod val="50000"/>
                  </a:schemeClr>
                </a:solidFill>
              </a:rPr>
              <a:t>журнал (2011)</a:t>
            </a:r>
            <a:endParaRPr lang="ru-RU" sz="19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900" dirty="0" smtClean="0">
                <a:solidFill>
                  <a:schemeClr val="accent6">
                    <a:lumMod val="50000"/>
                  </a:schemeClr>
                </a:solidFill>
              </a:rPr>
              <a:t>Геополитика и </a:t>
            </a:r>
            <a:r>
              <a:rPr lang="ru-RU" sz="1900" dirty="0" smtClean="0">
                <a:solidFill>
                  <a:schemeClr val="accent6">
                    <a:lumMod val="50000"/>
                  </a:schemeClr>
                </a:solidFill>
              </a:rPr>
              <a:t>безопасность (2007)</a:t>
            </a:r>
            <a:endParaRPr lang="ru-RU" sz="19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900" dirty="0" smtClean="0">
                <a:solidFill>
                  <a:schemeClr val="accent6">
                    <a:lumMod val="50000"/>
                  </a:schemeClr>
                </a:solidFill>
              </a:rPr>
              <a:t>Строительство уникальных зданий и </a:t>
            </a:r>
            <a:r>
              <a:rPr lang="ru-RU" sz="1900" dirty="0" smtClean="0">
                <a:solidFill>
                  <a:schemeClr val="accent6">
                    <a:lumMod val="50000"/>
                  </a:schemeClr>
                </a:solidFill>
              </a:rPr>
              <a:t>сооружений (2012)</a:t>
            </a:r>
            <a:endParaRPr lang="ru-RU" sz="19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1900" dirty="0" smtClean="0">
                <a:solidFill>
                  <a:schemeClr val="accent6">
                    <a:lumMod val="50000"/>
                  </a:schemeClr>
                </a:solidFill>
              </a:rPr>
              <a:t>Информационный </a:t>
            </a:r>
            <a:r>
              <a:rPr lang="ru-RU" sz="1900" dirty="0" smtClean="0">
                <a:solidFill>
                  <a:schemeClr val="accent6">
                    <a:lumMod val="50000"/>
                  </a:schemeClr>
                </a:solidFill>
              </a:rPr>
              <a:t>менеджмент (2014)</a:t>
            </a:r>
            <a:endParaRPr lang="ru-RU" sz="19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97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Другие научные периодические издания </a:t>
            </a:r>
            <a:r>
              <a:rPr lang="ru-RU" dirty="0" err="1" smtClean="0">
                <a:solidFill>
                  <a:srgbClr val="00B050"/>
                </a:solidFill>
              </a:rPr>
              <a:t>СПбПУ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Вопросы методики преподавания в </a:t>
            </a:r>
            <a:r>
              <a:rPr lang="ru-RU" dirty="0" smtClean="0"/>
              <a:t>вузе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Здоровье - основа человеческого потенциала - проблемы и пути их </a:t>
            </a:r>
            <a:r>
              <a:rPr lang="ru-RU" dirty="0" smtClean="0"/>
              <a:t>решения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Международные отношения и диалог </a:t>
            </a:r>
            <a:r>
              <a:rPr lang="ru-RU" dirty="0" smtClean="0"/>
              <a:t>культур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Неделя науки Санкт-Петербургского государственного политехнического </a:t>
            </a:r>
            <a:r>
              <a:rPr lang="ru-RU" dirty="0" smtClean="0"/>
              <a:t>университета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Россия в глобальном </a:t>
            </a:r>
            <a:r>
              <a:rPr lang="ru-RU" dirty="0" smtClean="0"/>
              <a:t>мире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Современное машиностроение. Наука и </a:t>
            </a:r>
            <a:r>
              <a:rPr lang="ru-RU" dirty="0" smtClean="0"/>
              <a:t>образование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26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Динамика развития  научных периодических изданий </a:t>
            </a:r>
            <a:r>
              <a:rPr lang="ru-RU" dirty="0" err="1">
                <a:solidFill>
                  <a:srgbClr val="00B050"/>
                </a:solidFill>
              </a:rPr>
              <a:t>СПбПУ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500" b="1" dirty="0" smtClean="0"/>
              <a:t>2012</a:t>
            </a:r>
            <a:endParaRPr lang="en-US" sz="3500" b="1" dirty="0" smtClean="0"/>
          </a:p>
          <a:p>
            <a:r>
              <a:rPr lang="ru-RU" dirty="0" smtClean="0"/>
              <a:t>Разделение журнала «Научно-технические ведомости СПбГПУ» на 5 самостоятельных изданий</a:t>
            </a:r>
          </a:p>
          <a:p>
            <a:r>
              <a:rPr lang="ru-RU" dirty="0" smtClean="0"/>
              <a:t>Изменение структуры представления статей в журналах «Научно-технические ведомости СПбГПУ» 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36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Динамика развития  научных периодических изданий </a:t>
            </a:r>
            <a:r>
              <a:rPr lang="ru-RU" dirty="0" err="1">
                <a:solidFill>
                  <a:srgbClr val="00B050"/>
                </a:solidFill>
              </a:rPr>
              <a:t>СПбПУ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500" b="1" dirty="0" smtClean="0"/>
              <a:t>2013</a:t>
            </a:r>
            <a:endParaRPr lang="en-US" sz="3500" b="1" dirty="0" smtClean="0"/>
          </a:p>
          <a:p>
            <a:r>
              <a:rPr lang="ru-RU" dirty="0" smtClean="0"/>
              <a:t>Создан отдельный сайт </a:t>
            </a:r>
            <a:r>
              <a:rPr lang="ru-RU" dirty="0"/>
              <a:t>журналов «Научно-технические ведомости СПбГПУ» </a:t>
            </a:r>
            <a:r>
              <a:rPr lang="ru-RU" dirty="0" smtClean="0"/>
              <a:t>с полнотекстовым доступом к статьям</a:t>
            </a:r>
          </a:p>
          <a:p>
            <a:r>
              <a:rPr lang="ru-RU" dirty="0" smtClean="0"/>
              <a:t>Выпущено 3 англоязычных номера журналов </a:t>
            </a:r>
            <a:r>
              <a:rPr lang="ru-RU" dirty="0"/>
              <a:t>«Научно-технические ведомости СПбГПУ» </a:t>
            </a:r>
          </a:p>
          <a:p>
            <a:r>
              <a:rPr lang="ru-RU" dirty="0" smtClean="0"/>
              <a:t>Разработана и внедрена в журнале «Инженерно-строительный журнал» Электронная редакция журналов СПбГПУ</a:t>
            </a:r>
          </a:p>
          <a:p>
            <a:r>
              <a:rPr lang="ru-RU" dirty="0" smtClean="0"/>
              <a:t>Прошла ротация редакционных коллегий и руководства журналов </a:t>
            </a:r>
            <a:r>
              <a:rPr lang="ru-RU" dirty="0"/>
              <a:t>«Научно-технические ведомости СПбГПУ</a:t>
            </a:r>
            <a:r>
              <a:rPr lang="ru-RU" dirty="0" smtClean="0"/>
              <a:t>»</a:t>
            </a:r>
          </a:p>
          <a:p>
            <a:r>
              <a:rPr lang="ru-RU" dirty="0" err="1" smtClean="0"/>
              <a:t>СПбПУ</a:t>
            </a:r>
            <a:r>
              <a:rPr lang="ru-RU" dirty="0" smtClean="0"/>
              <a:t> стал соучредителем журнала «Геополитика и безопасность»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85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>Динамика развития  научных периодических изданий </a:t>
            </a:r>
            <a:r>
              <a:rPr lang="ru-RU" dirty="0" err="1">
                <a:solidFill>
                  <a:srgbClr val="00B050"/>
                </a:solidFill>
              </a:rPr>
              <a:t>СПбПУ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3500" b="1" dirty="0" smtClean="0"/>
              <a:t>2014</a:t>
            </a:r>
            <a:endParaRPr lang="en-US" sz="3500" b="1" dirty="0" smtClean="0"/>
          </a:p>
          <a:p>
            <a:pPr lvl="0"/>
            <a:r>
              <a:rPr lang="ru-RU" dirty="0"/>
              <a:t>введен в эксплуатацию англоязычный сайт журналов «Научно-технические ведомости СПбГПУ</a:t>
            </a:r>
            <a:r>
              <a:rPr lang="ru-RU" dirty="0" smtClean="0"/>
              <a:t>»;</a:t>
            </a:r>
          </a:p>
          <a:p>
            <a:pPr lvl="0"/>
            <a:r>
              <a:rPr lang="ru-RU" dirty="0" smtClean="0"/>
              <a:t>отменена плата за публикацию в журналах </a:t>
            </a:r>
            <a:r>
              <a:rPr lang="ru-RU" dirty="0"/>
              <a:t>«Научно-технические ведомости СПбГПУ</a:t>
            </a:r>
            <a:r>
              <a:rPr lang="ru-RU" dirty="0" smtClean="0"/>
              <a:t>»;</a:t>
            </a:r>
            <a:endParaRPr lang="ru-RU" dirty="0"/>
          </a:p>
          <a:p>
            <a:pPr lvl="0"/>
            <a:r>
              <a:rPr lang="ru-RU" dirty="0"/>
              <a:t>введены новые правила оформления </a:t>
            </a:r>
            <a:r>
              <a:rPr lang="ru-RU" dirty="0" smtClean="0"/>
              <a:t>и требования к статьям в </a:t>
            </a:r>
            <a:r>
              <a:rPr lang="ru-RU" dirty="0"/>
              <a:t>журналах «Научно-технические ведомости СПбГПУ», соответствующие требованиям международных индексов цитирования;</a:t>
            </a:r>
          </a:p>
          <a:p>
            <a:pPr lvl="0"/>
            <a:r>
              <a:rPr lang="ru-RU" dirty="0" smtClean="0"/>
              <a:t>доработана </a:t>
            </a:r>
            <a:r>
              <a:rPr lang="ru-RU" dirty="0"/>
              <a:t>система «Электронная редакция журналов СПбГПУ» и в нее полностью интегрированы журналы «Научно-технические ведомости СПбГПУ», </a:t>
            </a:r>
            <a:r>
              <a:rPr lang="ru-RU" dirty="0" smtClean="0"/>
              <a:t>«</a:t>
            </a:r>
            <a:r>
              <a:rPr lang="ru-RU" dirty="0"/>
              <a:t>Университетский научный журнал</a:t>
            </a:r>
            <a:r>
              <a:rPr lang="ru-RU" dirty="0" smtClean="0"/>
              <a:t>»;</a:t>
            </a:r>
          </a:p>
          <a:p>
            <a:r>
              <a:rPr lang="ru-RU" dirty="0"/>
              <a:t>журналы «Научно-технические ведомости </a:t>
            </a:r>
            <a:r>
              <a:rPr lang="ru-RU" dirty="0" err="1"/>
              <a:t>СПбГПУ</a:t>
            </a:r>
            <a:r>
              <a:rPr lang="ru-RU" dirty="0"/>
              <a:t>» включены в базы </a:t>
            </a:r>
            <a:r>
              <a:rPr lang="en-US" dirty="0"/>
              <a:t>EBSCO, Google Scholar, Math-Net.ru</a:t>
            </a:r>
            <a:endParaRPr lang="ru-RU" dirty="0"/>
          </a:p>
          <a:p>
            <a:pPr lvl="0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Научно-технический совет, 16.02.2015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60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104825</TotalTime>
  <Words>1707</Words>
  <Application>Microsoft Office PowerPoint</Application>
  <PresentationFormat>Экран (4:3)</PresentationFormat>
  <Paragraphs>404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О развитии периодических научных изданий СПбПУ</vt:lpstr>
      <vt:lpstr>Содержание </vt:lpstr>
      <vt:lpstr>Управление периодических научных изданий – цели </vt:lpstr>
      <vt:lpstr>Управление периодических научных изданий – структура </vt:lpstr>
      <vt:lpstr>Научные журналы СПбПУ сегодня</vt:lpstr>
      <vt:lpstr>Другие научные периодические издания СПбПУ</vt:lpstr>
      <vt:lpstr>Динамика развития  научных периодических изданий СПбПУ</vt:lpstr>
      <vt:lpstr>Динамика развития  научных периодических изданий СПбПУ</vt:lpstr>
      <vt:lpstr>Динамика развития  научных периодических изданий СПбПУ</vt:lpstr>
      <vt:lpstr>Динамика развития  научных периодических изданий СПбПУ</vt:lpstr>
      <vt:lpstr>Динамика развития  научных периодических изданий СПбПУ</vt:lpstr>
      <vt:lpstr>Динамика развития  научных периодических изданий СПбПУ</vt:lpstr>
      <vt:lpstr>Пересмотр принципов работы научных периодических изданий</vt:lpstr>
      <vt:lpstr>Пересмотр принципов работы научных периодических изданий</vt:lpstr>
      <vt:lpstr>Пересмотр принципов работы научных периодических изданий</vt:lpstr>
      <vt:lpstr>Пересмотр принципов работы научных периодических изданий</vt:lpstr>
      <vt:lpstr>Научные журналы СПбПУ завтра: 2015</vt:lpstr>
      <vt:lpstr>Научные журналы СПбПУ завтра: 2015</vt:lpstr>
      <vt:lpstr>Научные журналы СПбПУ завтра: 2015</vt:lpstr>
      <vt:lpstr>Научные журналы СПбПУ завтра: 2015</vt:lpstr>
      <vt:lpstr>Научные журналы СПбПУ завтра: 2015</vt:lpstr>
      <vt:lpstr>Научные журналы СПбПУ завтра: ожидаемые результаты</vt:lpstr>
      <vt:lpstr>Научные журналы СПбПУ завтра: препятствия и проблемы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научных журналов  в СПбПУ</dc:title>
  <cp:lastModifiedBy>VYak</cp:lastModifiedBy>
  <cp:revision>83</cp:revision>
  <dcterms:modified xsi:type="dcterms:W3CDTF">2015-02-16T11:40:43Z</dcterms:modified>
</cp:coreProperties>
</file>