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8" r:id="rId3"/>
    <p:sldId id="259" r:id="rId4"/>
    <p:sldId id="307" r:id="rId5"/>
    <p:sldId id="279" r:id="rId6"/>
    <p:sldId id="300" r:id="rId7"/>
    <p:sldId id="317" r:id="rId8"/>
    <p:sldId id="261" r:id="rId9"/>
    <p:sldId id="291" r:id="rId10"/>
    <p:sldId id="290" r:id="rId11"/>
    <p:sldId id="289" r:id="rId12"/>
    <p:sldId id="262" r:id="rId13"/>
    <p:sldId id="326" r:id="rId14"/>
    <p:sldId id="316" r:id="rId15"/>
    <p:sldId id="284" r:id="rId16"/>
    <p:sldId id="265" r:id="rId17"/>
    <p:sldId id="273" r:id="rId18"/>
    <p:sldId id="266" r:id="rId19"/>
    <p:sldId id="271" r:id="rId20"/>
    <p:sldId id="323" r:id="rId21"/>
    <p:sldId id="268" r:id="rId22"/>
    <p:sldId id="287" r:id="rId23"/>
    <p:sldId id="270" r:id="rId24"/>
    <p:sldId id="288" r:id="rId25"/>
    <p:sldId id="292" r:id="rId26"/>
    <p:sldId id="296" r:id="rId27"/>
    <p:sldId id="310" r:id="rId28"/>
    <p:sldId id="311" r:id="rId29"/>
    <p:sldId id="325" r:id="rId30"/>
    <p:sldId id="324" r:id="rId31"/>
    <p:sldId id="321" r:id="rId32"/>
    <p:sldId id="322" r:id="rId33"/>
    <p:sldId id="318" r:id="rId34"/>
    <p:sldId id="308" r:id="rId35"/>
    <p:sldId id="302" r:id="rId36"/>
    <p:sldId id="297" r:id="rId37"/>
    <p:sldId id="314" r:id="rId38"/>
    <p:sldId id="295" r:id="rId39"/>
    <p:sldId id="269" r:id="rId40"/>
  </p:sldIdLst>
  <p:sldSz cx="14401800" cy="9721850"/>
  <p:notesSz cx="6877050" cy="10001250"/>
  <p:defaultTextStyle>
    <a:defPPr>
      <a:defRPr lang="ru-RU"/>
    </a:defPPr>
    <a:lvl1pPr marL="0" algn="l" defTabSz="1131193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65596" algn="l" defTabSz="1131193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31193" algn="l" defTabSz="1131193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696789" algn="l" defTabSz="1131193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62385" algn="l" defTabSz="1131193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27983" algn="l" defTabSz="1131193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393577" algn="l" defTabSz="1131193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3959174" algn="l" defTabSz="1131193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24770" algn="l" defTabSz="1131193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062">
          <p15:clr>
            <a:srgbClr val="A4A3A4"/>
          </p15:clr>
        </p15:guide>
        <p15:guide id="2" pos="4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260CE6"/>
    <a:srgbClr val="FFFF99"/>
    <a:srgbClr val="FFFFAB"/>
    <a:srgbClr val="993300"/>
    <a:srgbClr val="003300"/>
    <a:srgbClr val="006600"/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5" autoAdjust="0"/>
    <p:restoredTop sz="92479" autoAdjust="0"/>
  </p:normalViewPr>
  <p:slideViewPr>
    <p:cSldViewPr>
      <p:cViewPr>
        <p:scale>
          <a:sx n="75" d="100"/>
          <a:sy n="75" d="100"/>
        </p:scale>
        <p:origin x="-300" y="264"/>
      </p:cViewPr>
      <p:guideLst>
        <p:guide orient="horz" pos="3062"/>
        <p:guide pos="4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222" y="-90"/>
      </p:cViewPr>
      <p:guideLst>
        <p:guide orient="horz" pos="3149"/>
        <p:guide pos="216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LENA\&#1048;&#1060;&#1053;&#1080;&#1058;\2015-02_&#1055;&#1086;&#1082;&#1072;&#1079;&#1072;&#1090;&#1077;&#1083;&#1080;%20&#1048;&#1060;&#1053;&#1080;&#1058;\2015-03_&#1051;&#1077;&#1087;&#1077;&#1089;&#1090;&#1086;&#108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77;&#1086;&#1085;&#1080;&#1076;\Dropbox\&#1048;&#1060;&#1053;&#1080;&#1058;\&#1048;&#1060;&#1053;&#1080;&#1058;%20&#1076;&#1072;&#1085;&#1085;&#1099;&#1077;%20&#1079;&#1072;%202014\&#1064;&#1090;&#1072;&#1090;%20&#1048;&#1060;&#1053;&#1048;&#1058;_2014-09_(&#1089;&#1090;&#1072;&#1074;&#1082;&#1080;,%20&#1086;&#1082;&#1083;&#1072;&#1076;&#1099;,%20&#1074;&#1086;&#1079;&#1088;&#1072;&#1089;&#1090;,%20&#1052;&#1059;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018975751611099E-2"/>
          <c:y val="4.6190218680607796E-3"/>
          <c:w val="0.6967274393854106"/>
          <c:h val="0.990086361231894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ИФНиТ</c:v>
                </c:pt>
                <c:pt idx="1">
                  <c:v>остальные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295.5</c:v>
                </c:pt>
                <c:pt idx="1">
                  <c:v>2214.5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303762544902454"/>
          <c:y val="0.10872159471347013"/>
          <c:w val="0.28274099174165845"/>
          <c:h val="0.29381394539641387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7421397622654"/>
          <c:y val="8.4002763133845346E-2"/>
          <c:w val="0.64578213531829864"/>
          <c:h val="0.62745313244764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Pt>
            <c:idx val="3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</c:v>
                </c:pt>
                <c:pt idx="1">
                  <c:v>115</c:v>
                </c:pt>
                <c:pt idx="2">
                  <c:v>223</c:v>
                </c:pt>
                <c:pt idx="3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axId val="29902720"/>
        <c:axId val="29904256"/>
      </c:barChart>
      <c:catAx>
        <c:axId val="29902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29904256"/>
        <c:crosses val="autoZero"/>
        <c:auto val="1"/>
        <c:lblAlgn val="ctr"/>
        <c:lblOffset val="100"/>
        <c:noMultiLvlLbl val="0"/>
      </c:catAx>
      <c:valAx>
        <c:axId val="299042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r>
                  <a:rPr lang="ru-RU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млн. руб.</a:t>
                </a:r>
                <a:endParaRPr lang="ru-RU" dirty="0">
                  <a:solidFill>
                    <a:schemeClr val="accent3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12485821686189465"/>
              <c:y val="9.253034539834675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29902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12619615223616"/>
          <c:y val="8.4002763133845346E-2"/>
          <c:w val="0.62823023010830314"/>
          <c:h val="0.62745313244764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</c:v>
                </c:pt>
                <c:pt idx="1">
                  <c:v>330</c:v>
                </c:pt>
                <c:pt idx="2">
                  <c:v>757</c:v>
                </c:pt>
                <c:pt idx="3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axId val="29916544"/>
        <c:axId val="29623424"/>
      </c:barChart>
      <c:catAx>
        <c:axId val="2991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29623424"/>
        <c:crosses val="autoZero"/>
        <c:auto val="1"/>
        <c:lblAlgn val="ctr"/>
        <c:lblOffset val="100"/>
        <c:noMultiLvlLbl val="0"/>
      </c:catAx>
      <c:valAx>
        <c:axId val="29623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r>
                  <a:rPr lang="ru-RU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т. руб. / 1НПР</a:t>
                </a:r>
                <a:endParaRPr lang="ru-RU" dirty="0">
                  <a:solidFill>
                    <a:schemeClr val="accent3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17228203135029804"/>
              <c:y val="9.9531652632965026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29916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 sz="2800"/>
            </a:pPr>
            <a:r>
              <a:rPr lang="ru-RU" sz="2800" dirty="0" smtClean="0"/>
              <a:t>Объем НИОКР </a:t>
            </a:r>
          </a:p>
          <a:p>
            <a:pPr>
              <a:lnSpc>
                <a:spcPct val="80000"/>
              </a:lnSpc>
              <a:defRPr sz="2800"/>
            </a:pPr>
            <a:r>
              <a:rPr lang="ru-RU" sz="2800" dirty="0" smtClean="0"/>
              <a:t>в 2014</a:t>
            </a:r>
            <a:endParaRPr lang="ru-RU" sz="2800" dirty="0"/>
          </a:p>
        </c:rich>
      </c:tx>
      <c:layout>
        <c:manualLayout>
          <c:xMode val="edge"/>
          <c:yMode val="edge"/>
          <c:x val="0.61719936860948299"/>
          <c:y val="0"/>
        </c:manualLayout>
      </c:layout>
      <c:overlay val="1"/>
    </c:title>
    <c:autoTitleDeleted val="0"/>
    <c:view3D>
      <c:rotX val="40"/>
      <c:rotY val="160"/>
      <c:depthPercent val="10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289631988455727E-2"/>
          <c:y val="2.1140012220864455E-3"/>
          <c:w val="0.77867799333158083"/>
          <c:h val="0.796038981779802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091740430838521"/>
                  <c:y val="-0.260603682924119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остальные</c:v>
                </c:pt>
                <c:pt idx="1">
                  <c:v>ИФНиТ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0.87820512820512819</c:v>
                </c:pt>
                <c:pt idx="1">
                  <c:v>0.12179487179487179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8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800" b="1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3948777851150163"/>
          <c:y val="0.29998298800133338"/>
          <c:w val="0.34705101430677493"/>
          <c:h val="0.42449380624375088"/>
        </c:manualLayout>
      </c:layout>
      <c:overlay val="0"/>
      <c:txPr>
        <a:bodyPr/>
        <a:lstStyle/>
        <a:p>
          <a:pPr>
            <a:defRPr sz="28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099243124626769E-2"/>
          <c:y val="0.17830963555178544"/>
          <c:w val="0.62461131535131764"/>
          <c:h val="0.7791089589433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"от СПбПУ"</c:v>
                </c:pt>
                <c:pt idx="1">
                  <c:v>"от государства"</c:v>
                </c:pt>
                <c:pt idx="2">
                  <c:v>"от компаний"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53.5</c:v>
                </c:pt>
                <c:pt idx="1">
                  <c:v>87.5</c:v>
                </c:pt>
                <c:pt idx="2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936203657072365"/>
          <c:y val="0.34129688040911671"/>
          <c:w val="0.29493312500727431"/>
          <c:h val="0.43450489476609178"/>
        </c:manualLayout>
      </c:layout>
      <c:overlay val="0"/>
      <c:txPr>
        <a:bodyPr/>
        <a:lstStyle/>
        <a:p>
          <a:pPr>
            <a:defRPr sz="32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title>
    <c:autoTitleDeleted val="0"/>
    <c:view3D>
      <c:rotX val="30"/>
      <c:rotY val="9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6372369184117574"/>
          <c:w val="1"/>
          <c:h val="0.772784042671165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ФЦП</c:v>
                </c:pt>
              </c:strCache>
            </c:strRef>
          </c:tx>
          <c:explosion val="15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остальные</c:v>
                </c:pt>
                <c:pt idx="1">
                  <c:v>ИФНиТ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title>
    <c:autoTitleDeleted val="0"/>
    <c:view3D>
      <c:rotX val="30"/>
      <c:rotY val="20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6372369184117574"/>
          <c:w val="1"/>
          <c:h val="0.772784042671165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РНФ</c:v>
                </c:pt>
              </c:strCache>
            </c:strRef>
          </c:tx>
          <c:explosion val="1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остальные</c:v>
                </c:pt>
                <c:pt idx="1">
                  <c:v>ИФНиТ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title>
    <c:autoTitleDeleted val="0"/>
    <c:view3D>
      <c:rotX val="30"/>
      <c:rotY val="20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6372369184117574"/>
          <c:w val="1"/>
          <c:h val="0.77278404267116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РФФИ</c:v>
                </c:pt>
              </c:strCache>
            </c:strRef>
          </c:tx>
          <c:explosion val="1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остальные</c:v>
                </c:pt>
                <c:pt idx="1">
                  <c:v>ИФНиТ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</c:v>
                </c:pt>
                <c:pt idx="1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>
                <a:solidFill>
                  <a:schemeClr val="accent3">
                    <a:lumMod val="50000"/>
                  </a:schemeClr>
                </a:solidFill>
              </a:defRPr>
            </a:pPr>
            <a:r>
              <a:rPr lang="ru-RU" sz="2800" dirty="0" smtClean="0"/>
              <a:t>Все конкурсы</a:t>
            </a:r>
            <a:endParaRPr lang="ru-RU" sz="2800" dirty="0"/>
          </a:p>
        </c:rich>
      </c:tx>
      <c:layout>
        <c:manualLayout>
          <c:xMode val="edge"/>
          <c:yMode val="edge"/>
          <c:x val="0.53540258059070522"/>
          <c:y val="0"/>
        </c:manualLayout>
      </c:layout>
      <c:overlay val="0"/>
    </c:title>
    <c:autoTitleDeleted val="0"/>
    <c:view3D>
      <c:rotX val="30"/>
      <c:rotY val="20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3718970491243995"/>
          <c:w val="0.93779785247451852"/>
          <c:h val="0.729034511630511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РФФИ</c:v>
                </c:pt>
              </c:strCache>
            </c:strRef>
          </c:tx>
          <c:explosion val="10"/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остальные</c:v>
                </c:pt>
                <c:pt idx="1">
                  <c:v>ИФНиТ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</c:v>
                </c:pt>
                <c:pt idx="1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egendEntry>
        <c:idx val="0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.85989281972919129"/>
          <c:w val="0.6704496498999446"/>
          <c:h val="0.13339685673119059"/>
        </c:manualLayout>
      </c:layout>
      <c:overlay val="1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>
                <a:solidFill>
                  <a:schemeClr val="accent3">
                    <a:lumMod val="50000"/>
                  </a:schemeClr>
                </a:solidFill>
              </a:defRPr>
            </a:pPr>
            <a:r>
              <a:rPr lang="ru-RU" sz="2800" dirty="0" smtClean="0"/>
              <a:t>Все конкурсы</a:t>
            </a:r>
            <a:endParaRPr lang="ru-RU" sz="2800" dirty="0"/>
          </a:p>
        </c:rich>
      </c:tx>
      <c:layout>
        <c:manualLayout>
          <c:xMode val="edge"/>
          <c:yMode val="edge"/>
          <c:x val="0.535402580590705"/>
          <c:y val="0"/>
        </c:manualLayout>
      </c:layout>
      <c:overlay val="0"/>
    </c:title>
    <c:autoTitleDeleted val="0"/>
    <c:view3D>
      <c:rotX val="30"/>
      <c:rotY val="20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123243386546142E-2"/>
          <c:y val="0.1816258577880186"/>
          <c:w val="0.8776746198403822"/>
          <c:h val="0.684598335412530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РФФИ</c:v>
                </c:pt>
              </c:strCache>
            </c:strRef>
          </c:tx>
          <c:explosion val="10"/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остальные</c:v>
                </c:pt>
                <c:pt idx="1">
                  <c:v>ИФНиТ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egendEntry>
        <c:idx val="0"/>
        <c:txPr>
          <a:bodyPr/>
          <a:lstStyle/>
          <a:p>
            <a:pPr>
              <a:defRPr sz="2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/>
            </a:pPr>
            <a:endParaRPr lang="ru-RU"/>
          </a:p>
        </c:txPr>
      </c:legendEntry>
      <c:layout>
        <c:manualLayout>
          <c:xMode val="edge"/>
          <c:yMode val="edge"/>
          <c:x val="0.32636587492839003"/>
          <c:y val="0.86402715771750682"/>
          <c:w val="0.6704496498999446"/>
          <c:h val="0.13339685673119067"/>
        </c:manualLayout>
      </c:layout>
      <c:overlay val="1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7421397622676"/>
          <c:y val="8.4002763133845346E-2"/>
          <c:w val="0.64578213531829864"/>
          <c:h val="0.62745313244764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120</c:v>
                </c:pt>
                <c:pt idx="1">
                  <c:v>350</c:v>
                </c:pt>
                <c:pt idx="2">
                  <c:v>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axId val="23415040"/>
        <c:axId val="23429120"/>
      </c:barChart>
      <c:catAx>
        <c:axId val="2341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23429120"/>
        <c:crosses val="autoZero"/>
        <c:auto val="1"/>
        <c:lblAlgn val="ctr"/>
        <c:lblOffset val="100"/>
        <c:noMultiLvlLbl val="0"/>
      </c:catAx>
      <c:valAx>
        <c:axId val="234291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r>
                  <a:rPr lang="ru-RU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Число </a:t>
                </a:r>
                <a:r>
                  <a:rPr lang="ru-RU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публ</a:t>
                </a:r>
                <a:r>
                  <a:rPr lang="ru-RU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.</a:t>
                </a:r>
                <a:endParaRPr lang="ru-RU" dirty="0">
                  <a:solidFill>
                    <a:schemeClr val="accent3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12485821686189465"/>
              <c:y val="9.2530345398346828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23415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28060152147362E-2"/>
          <c:y val="9.1569837259127346E-2"/>
          <c:w val="0.87702719773576954"/>
          <c:h val="0.901069184396264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6.6432724300014678E-2"/>
                  <c:y val="-0.1540293365143203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ППС</c:v>
                </c:pt>
                <c:pt idx="1">
                  <c:v>НС</c:v>
                </c:pt>
                <c:pt idx="2">
                  <c:v>АУП</c:v>
                </c:pt>
                <c:pt idx="3">
                  <c:v>УВП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360</c:v>
                </c:pt>
                <c:pt idx="1">
                  <c:v>39</c:v>
                </c:pt>
                <c:pt idx="2">
                  <c:v>6</c:v>
                </c:pt>
                <c:pt idx="3">
                  <c:v>167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12619615223638"/>
          <c:y val="8.4002763133845346E-2"/>
          <c:w val="0.62823023010830348"/>
          <c:h val="0.62745313244764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0.34</c:v>
                </c:pt>
                <c:pt idx="1">
                  <c:v>1.2</c:v>
                </c:pt>
                <c:pt idx="2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axId val="23461888"/>
        <c:axId val="23463424"/>
      </c:barChart>
      <c:catAx>
        <c:axId val="2346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23463424"/>
        <c:crosses val="autoZero"/>
        <c:auto val="1"/>
        <c:lblAlgn val="ctr"/>
        <c:lblOffset val="100"/>
        <c:noMultiLvlLbl val="0"/>
      </c:catAx>
      <c:valAx>
        <c:axId val="23463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r>
                  <a:rPr lang="ru-RU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публ</a:t>
                </a:r>
                <a:r>
                  <a:rPr lang="ru-RU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. / 1НПР</a:t>
                </a:r>
                <a:endParaRPr lang="ru-RU" dirty="0">
                  <a:solidFill>
                    <a:schemeClr val="accent3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17228203135029813"/>
              <c:y val="9.9531652632965026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23461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 sz="2800"/>
            </a:pPr>
            <a:r>
              <a:rPr lang="en-US" sz="2800" dirty="0" smtClean="0"/>
              <a:t>Scopus &amp; </a:t>
            </a:r>
            <a:r>
              <a:rPr lang="en-US" sz="2800" dirty="0" err="1" smtClean="0"/>
              <a:t>WoS</a:t>
            </a:r>
            <a:endParaRPr lang="ru-RU" sz="2800" dirty="0" smtClean="0"/>
          </a:p>
          <a:p>
            <a:pPr>
              <a:lnSpc>
                <a:spcPct val="80000"/>
              </a:lnSpc>
              <a:defRPr sz="2800"/>
            </a:pPr>
            <a:r>
              <a:rPr lang="ru-RU" sz="2800" dirty="0" smtClean="0"/>
              <a:t>в 2014</a:t>
            </a:r>
            <a:endParaRPr lang="ru-RU" sz="2800" dirty="0"/>
          </a:p>
        </c:rich>
      </c:tx>
      <c:layout>
        <c:manualLayout>
          <c:xMode val="edge"/>
          <c:yMode val="edge"/>
          <c:x val="0.61719936860948343"/>
          <c:y val="0"/>
        </c:manualLayout>
      </c:layout>
      <c:overlay val="1"/>
    </c:title>
    <c:autoTitleDeleted val="0"/>
    <c:view3D>
      <c:rotX val="40"/>
      <c:rotY val="160"/>
      <c:depthPercent val="10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289631988455727E-2"/>
          <c:y val="2.1140012220864464E-3"/>
          <c:w val="0.77867799333158128"/>
          <c:h val="0.796038981779802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остальные</c:v>
                </c:pt>
                <c:pt idx="1">
                  <c:v>ИФНиТ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0.66666666666666663</c:v>
                </c:pt>
                <c:pt idx="1">
                  <c:v>0.33333333333333331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8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800" b="1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3948777851150163"/>
          <c:y val="0.29998298800133338"/>
          <c:w val="0.34705101430677493"/>
          <c:h val="0.42449380624375088"/>
        </c:manualLayout>
      </c:layout>
      <c:overlay val="0"/>
      <c:txPr>
        <a:bodyPr/>
        <a:lstStyle/>
        <a:p>
          <a:pPr>
            <a:defRPr sz="28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/>
            </a:pPr>
            <a:r>
              <a:rPr lang="ru-RU" sz="2200" dirty="0" smtClean="0"/>
              <a:t>РИД: подано + получено (2014)</a:t>
            </a:r>
            <a:endParaRPr lang="ru-RU" sz="2200" dirty="0"/>
          </a:p>
        </c:rich>
      </c:tx>
      <c:layout>
        <c:manualLayout>
          <c:xMode val="edge"/>
          <c:yMode val="edge"/>
          <c:x val="0.25181461319112691"/>
          <c:y val="3.527385846017124E-2"/>
        </c:manualLayout>
      </c:layout>
      <c:overlay val="1"/>
    </c:title>
    <c:autoTitleDeleted val="0"/>
    <c:view3D>
      <c:rotX val="40"/>
      <c:rotY val="160"/>
      <c:depthPercent val="10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163481063832414"/>
          <c:y val="0.10793548191615115"/>
          <c:w val="0.78245067677665447"/>
          <c:h val="0.802276514730686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Lbls>
            <c:dLbl>
              <c:idx val="1"/>
              <c:layout>
                <c:manualLayout>
                  <c:x val="-9.2884355441987837E-2"/>
                  <c:y val="-0.1570398743573946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остальные</c:v>
                </c:pt>
                <c:pt idx="1">
                  <c:v>ИФНиТ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0.75903614457831325</c:v>
                </c:pt>
                <c:pt idx="1">
                  <c:v>0.24096385542168691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23542580916935171"/>
          <c:y val="0.82790801022108895"/>
          <c:w val="0.70627434143119905"/>
          <c:h val="0.17209189013959128"/>
        </c:manualLayout>
      </c:layout>
      <c:overlay val="0"/>
      <c:txPr>
        <a:bodyPr/>
        <a:lstStyle/>
        <a:p>
          <a:pPr>
            <a:defRPr sz="2800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68337970378883"/>
          <c:y val="6.6097647203592402E-2"/>
          <c:w val="0.71506206225823232"/>
          <c:h val="0.728525695073366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К.Н.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11</c:v>
                </c:pt>
                <c:pt idx="2">
                  <c:v>19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Д.Н.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19050"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3300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51456"/>
        <c:axId val="23652992"/>
      </c:barChart>
      <c:catAx>
        <c:axId val="2365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52992"/>
        <c:crosses val="autoZero"/>
        <c:auto val="1"/>
        <c:lblAlgn val="ctr"/>
        <c:lblOffset val="100"/>
        <c:noMultiLvlLbl val="0"/>
      </c:catAx>
      <c:valAx>
        <c:axId val="236529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ru-RU" sz="20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ЧИСЛО ЗАЩИТ</a:t>
                </a:r>
                <a:endParaRPr lang="ru-RU" sz="2000" dirty="0">
                  <a:solidFill>
                    <a:schemeClr val="accent3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2.4544940248067439E-2"/>
              <c:y val="8.629047012306022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36514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/>
            </a:pPr>
            <a:r>
              <a:rPr lang="ru-RU" sz="2200" dirty="0" smtClean="0"/>
              <a:t>Защиты</a:t>
            </a:r>
            <a:r>
              <a:rPr lang="ru-RU" sz="2200" baseline="0" dirty="0" smtClean="0"/>
              <a:t> диссертаций к.н.</a:t>
            </a:r>
            <a:r>
              <a:rPr lang="ru-RU" sz="2200" dirty="0" smtClean="0"/>
              <a:t> (2014)</a:t>
            </a:r>
            <a:endParaRPr lang="ru-RU" sz="2200" dirty="0"/>
          </a:p>
        </c:rich>
      </c:tx>
      <c:layout>
        <c:manualLayout>
          <c:xMode val="edge"/>
          <c:yMode val="edge"/>
          <c:x val="0.16307871656235726"/>
          <c:y val="0.12103980667985598"/>
        </c:manualLayout>
      </c:layout>
      <c:overlay val="1"/>
    </c:title>
    <c:autoTitleDeleted val="0"/>
    <c:view3D>
      <c:rotX val="40"/>
      <c:rotY val="153"/>
      <c:depthPercent val="10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042457473860975"/>
          <c:y val="0.25474038355391643"/>
          <c:w val="0.63547626652594169"/>
          <c:h val="0.65547163399100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Lbls>
            <c:dLbl>
              <c:idx val="1"/>
              <c:layout>
                <c:manualLayout>
                  <c:x val="-0.14208895770840291"/>
                  <c:y val="-0.185806505308385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остальные</c:v>
                </c:pt>
                <c:pt idx="1">
                  <c:v>ИФНиТ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0.83783783783783783</c:v>
                </c:pt>
                <c:pt idx="1">
                  <c:v>0.16216216216216237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23542580916935171"/>
          <c:y val="0.82790801022108929"/>
          <c:w val="0.70627434143119905"/>
          <c:h val="0.17209189013959134"/>
        </c:manualLayout>
      </c:layout>
      <c:overlay val="0"/>
      <c:txPr>
        <a:bodyPr/>
        <a:lstStyle/>
        <a:p>
          <a:pPr>
            <a:defRPr sz="2800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/>
            </a:pPr>
            <a:r>
              <a:rPr lang="ru-RU" sz="2200" dirty="0" smtClean="0"/>
              <a:t>Защиты</a:t>
            </a:r>
            <a:r>
              <a:rPr lang="ru-RU" sz="2200" baseline="0" dirty="0" smtClean="0"/>
              <a:t> диссертаций д.н.</a:t>
            </a:r>
            <a:r>
              <a:rPr lang="ru-RU" sz="2200" dirty="0" smtClean="0"/>
              <a:t> (2014)</a:t>
            </a:r>
            <a:endParaRPr lang="ru-RU" sz="2200" dirty="0"/>
          </a:p>
        </c:rich>
      </c:tx>
      <c:layout>
        <c:manualLayout>
          <c:xMode val="edge"/>
          <c:yMode val="edge"/>
          <c:x val="0.16307871656235726"/>
          <c:y val="0.12103980667985598"/>
        </c:manualLayout>
      </c:layout>
      <c:overlay val="1"/>
    </c:title>
    <c:autoTitleDeleted val="0"/>
    <c:view3D>
      <c:rotX val="40"/>
      <c:rotY val="180"/>
      <c:depthPercent val="10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042457473860992"/>
          <c:y val="0.25474038355391643"/>
          <c:w val="0.63547626652594169"/>
          <c:h val="0.655471633991009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остальные</c:v>
                </c:pt>
                <c:pt idx="1">
                  <c:v>ИФНиТ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0.62500000000000078</c:v>
                </c:pt>
                <c:pt idx="1">
                  <c:v>0.37500000000000033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23542580916935171"/>
          <c:y val="0.82790801022108973"/>
          <c:w val="0.70627434143119905"/>
          <c:h val="0.17209189013959139"/>
        </c:manualLayout>
      </c:layout>
      <c:overlay val="0"/>
      <c:txPr>
        <a:bodyPr/>
        <a:lstStyle/>
        <a:p>
          <a:pPr>
            <a:defRPr sz="2800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41353008977148"/>
          <c:y val="4.4359090600448237E-2"/>
          <c:w val="0.79058646991022719"/>
          <c:h val="0.81395713424108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cat>
            <c:strRef>
              <c:f>Лист1!$A$2:$A$16</c:f>
              <c:strCache>
                <c:ptCount val="15"/>
                <c:pt idx="0">
                  <c:v>ЭЯФ</c:v>
                </c:pt>
                <c:pt idx="1">
                  <c:v>ЭФ</c:v>
                </c:pt>
                <c:pt idx="2">
                  <c:v>КЭ</c:v>
                </c:pt>
                <c:pt idx="3">
                  <c:v>ФЭ</c:v>
                </c:pt>
                <c:pt idx="4">
                  <c:v>ТФ</c:v>
                </c:pt>
                <c:pt idx="5">
                  <c:v>МФ</c:v>
                </c:pt>
                <c:pt idx="6">
                  <c:v>ФиТН</c:v>
                </c:pt>
                <c:pt idx="7">
                  <c:v>ФПиНЭ</c:v>
                </c:pt>
                <c:pt idx="8">
                  <c:v>ФП</c:v>
                </c:pt>
                <c:pt idx="9">
                  <c:v>КИ</c:v>
                </c:pt>
                <c:pt idx="10">
                  <c:v>РФ</c:v>
                </c:pt>
                <c:pt idx="11">
                  <c:v>ИЭ</c:v>
                </c:pt>
                <c:pt idx="12">
                  <c:v>РЭСЗИ</c:v>
                </c:pt>
                <c:pt idx="13">
                  <c:v>БФ</c:v>
                </c:pt>
                <c:pt idx="14">
                  <c:v>РТиТК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11</c:v>
                </c:pt>
                <c:pt idx="1">
                  <c:v>16</c:v>
                </c:pt>
                <c:pt idx="2">
                  <c:v>10</c:v>
                </c:pt>
                <c:pt idx="3">
                  <c:v>14</c:v>
                </c:pt>
                <c:pt idx="4">
                  <c:v>7</c:v>
                </c:pt>
                <c:pt idx="5">
                  <c:v>4</c:v>
                </c:pt>
                <c:pt idx="6">
                  <c:v>4</c:v>
                </c:pt>
                <c:pt idx="7">
                  <c:v>10</c:v>
                </c:pt>
                <c:pt idx="8">
                  <c:v>6</c:v>
                </c:pt>
                <c:pt idx="9">
                  <c:v>11</c:v>
                </c:pt>
                <c:pt idx="10">
                  <c:v>10</c:v>
                </c:pt>
                <c:pt idx="11">
                  <c:v>6</c:v>
                </c:pt>
                <c:pt idx="12">
                  <c:v>1</c:v>
                </c:pt>
                <c:pt idx="13">
                  <c:v>3</c:v>
                </c:pt>
                <c:pt idx="1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Лист1!$A$2:$A$16</c:f>
              <c:strCache>
                <c:ptCount val="15"/>
                <c:pt idx="0">
                  <c:v>ЭЯФ</c:v>
                </c:pt>
                <c:pt idx="1">
                  <c:v>ЭФ</c:v>
                </c:pt>
                <c:pt idx="2">
                  <c:v>КЭ</c:v>
                </c:pt>
                <c:pt idx="3">
                  <c:v>ФЭ</c:v>
                </c:pt>
                <c:pt idx="4">
                  <c:v>ТФ</c:v>
                </c:pt>
                <c:pt idx="5">
                  <c:v>МФ</c:v>
                </c:pt>
                <c:pt idx="6">
                  <c:v>ФиТН</c:v>
                </c:pt>
                <c:pt idx="7">
                  <c:v>ФПиНЭ</c:v>
                </c:pt>
                <c:pt idx="8">
                  <c:v>ФП</c:v>
                </c:pt>
                <c:pt idx="9">
                  <c:v>КИ</c:v>
                </c:pt>
                <c:pt idx="10">
                  <c:v>РФ</c:v>
                </c:pt>
                <c:pt idx="11">
                  <c:v>ИЭ</c:v>
                </c:pt>
                <c:pt idx="12">
                  <c:v>РЭСЗИ</c:v>
                </c:pt>
                <c:pt idx="13">
                  <c:v>БФ</c:v>
                </c:pt>
                <c:pt idx="14">
                  <c:v>РТиТК</c:v>
                </c:pt>
              </c:strCache>
            </c:strRef>
          </c:cat>
          <c:val>
            <c:numRef>
              <c:f>Лист1!$C$2:$C$16</c:f>
              <c:numCache>
                <c:formatCode>0.00</c:formatCode>
                <c:ptCount val="15"/>
                <c:pt idx="0">
                  <c:v>75.75</c:v>
                </c:pt>
                <c:pt idx="1">
                  <c:v>47.65</c:v>
                </c:pt>
                <c:pt idx="2">
                  <c:v>33.323333333333338</c:v>
                </c:pt>
                <c:pt idx="3">
                  <c:v>29.203333333333312</c:v>
                </c:pt>
                <c:pt idx="4">
                  <c:v>21.490000000000002</c:v>
                </c:pt>
                <c:pt idx="5">
                  <c:v>20.163333333333316</c:v>
                </c:pt>
                <c:pt idx="6">
                  <c:v>17.740000000000002</c:v>
                </c:pt>
                <c:pt idx="7">
                  <c:v>17.02999999999999</c:v>
                </c:pt>
                <c:pt idx="8">
                  <c:v>15.456666666666674</c:v>
                </c:pt>
                <c:pt idx="9">
                  <c:v>13.98</c:v>
                </c:pt>
                <c:pt idx="10">
                  <c:v>11.990000000000002</c:v>
                </c:pt>
                <c:pt idx="11">
                  <c:v>11</c:v>
                </c:pt>
                <c:pt idx="12">
                  <c:v>6.7399999999999993</c:v>
                </c:pt>
                <c:pt idx="13">
                  <c:v>5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69915392"/>
        <c:axId val="69916928"/>
      </c:barChart>
      <c:catAx>
        <c:axId val="69915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4">
                    <a:lumMod val="50000"/>
                  </a:schemeClr>
                </a:solidFill>
              </a:defRPr>
            </a:pPr>
            <a:endParaRPr lang="ru-RU"/>
          </a:p>
        </c:txPr>
        <c:crossAx val="69916928"/>
        <c:crosses val="autoZero"/>
        <c:auto val="1"/>
        <c:lblAlgn val="ctr"/>
        <c:lblOffset val="100"/>
        <c:noMultiLvlLbl val="0"/>
      </c:catAx>
      <c:valAx>
        <c:axId val="6991692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r>
                  <a:rPr lang="ru-RU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Количество публикаций</a:t>
                </a:r>
                <a:endParaRPr lang="en-US" dirty="0" smtClean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r>
                  <a:rPr lang="en-US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Scopus</a:t>
                </a:r>
                <a:endParaRPr lang="ru-RU" dirty="0">
                  <a:solidFill>
                    <a:schemeClr val="accent4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1.4332403419914593E-2"/>
              <c:y val="3.3928402626053636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4">
                    <a:lumMod val="75000"/>
                  </a:schemeClr>
                </a:solidFill>
              </a:defRPr>
            </a:pPr>
            <a:endParaRPr lang="ru-RU"/>
          </a:p>
        </c:txPr>
        <c:crossAx val="69915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559506182870958"/>
          <c:y val="0.25114658396832035"/>
          <c:w val="0.10663026010490868"/>
          <c:h val="0.102396349320062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41353008977148"/>
          <c:y val="4.4359090600448237E-2"/>
          <c:w val="0.79058646991022719"/>
          <c:h val="0.81395713424108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cat>
            <c:strRef>
              <c:f>Лист1!$A$2:$A$15</c:f>
              <c:strCache>
                <c:ptCount val="14"/>
                <c:pt idx="0">
                  <c:v>МФ</c:v>
                </c:pt>
                <c:pt idx="1">
                  <c:v>ФЭ</c:v>
                </c:pt>
                <c:pt idx="2">
                  <c:v>ФПиНЭ</c:v>
                </c:pt>
                <c:pt idx="3">
                  <c:v>ФП</c:v>
                </c:pt>
                <c:pt idx="4">
                  <c:v>КЭ</c:v>
                </c:pt>
                <c:pt idx="5">
                  <c:v>ИЭ</c:v>
                </c:pt>
                <c:pt idx="6">
                  <c:v>РФ</c:v>
                </c:pt>
                <c:pt idx="7">
                  <c:v>РЭСЗИ</c:v>
                </c:pt>
                <c:pt idx="8">
                  <c:v>ФиТН</c:v>
                </c:pt>
                <c:pt idx="9">
                  <c:v>ЭЯФ</c:v>
                </c:pt>
                <c:pt idx="10">
                  <c:v>РТиТК</c:v>
                </c:pt>
                <c:pt idx="11">
                  <c:v>ТФ</c:v>
                </c:pt>
                <c:pt idx="12">
                  <c:v>ЭФ</c:v>
                </c:pt>
                <c:pt idx="13">
                  <c:v>БФ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20</c:v>
                </c:pt>
                <c:pt idx="1">
                  <c:v>32.200000000000003</c:v>
                </c:pt>
                <c:pt idx="2">
                  <c:v>19.7</c:v>
                </c:pt>
                <c:pt idx="3">
                  <c:v>17.3</c:v>
                </c:pt>
                <c:pt idx="4">
                  <c:v>13</c:v>
                </c:pt>
                <c:pt idx="5">
                  <c:v>14.3</c:v>
                </c:pt>
                <c:pt idx="6">
                  <c:v>7.2</c:v>
                </c:pt>
                <c:pt idx="7">
                  <c:v>7.9</c:v>
                </c:pt>
                <c:pt idx="8">
                  <c:v>6.5</c:v>
                </c:pt>
                <c:pt idx="9">
                  <c:v>5.2</c:v>
                </c:pt>
                <c:pt idx="10">
                  <c:v>4</c:v>
                </c:pt>
                <c:pt idx="11">
                  <c:v>1.6</c:v>
                </c:pt>
                <c:pt idx="12">
                  <c:v>0.64000000000000024</c:v>
                </c:pt>
                <c:pt idx="13">
                  <c:v>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МФ</c:v>
                </c:pt>
                <c:pt idx="1">
                  <c:v>ФЭ</c:v>
                </c:pt>
                <c:pt idx="2">
                  <c:v>ФПиНЭ</c:v>
                </c:pt>
                <c:pt idx="3">
                  <c:v>ФП</c:v>
                </c:pt>
                <c:pt idx="4">
                  <c:v>КЭ</c:v>
                </c:pt>
                <c:pt idx="5">
                  <c:v>ИЭ</c:v>
                </c:pt>
                <c:pt idx="6">
                  <c:v>РФ</c:v>
                </c:pt>
                <c:pt idx="7">
                  <c:v>РЭСЗИ</c:v>
                </c:pt>
                <c:pt idx="8">
                  <c:v>ФиТН</c:v>
                </c:pt>
                <c:pt idx="9">
                  <c:v>ЭЯФ</c:v>
                </c:pt>
                <c:pt idx="10">
                  <c:v>РТиТК</c:v>
                </c:pt>
                <c:pt idx="11">
                  <c:v>ТФ</c:v>
                </c:pt>
                <c:pt idx="12">
                  <c:v>ЭФ</c:v>
                </c:pt>
                <c:pt idx="13">
                  <c:v>БФ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42</c:v>
                </c:pt>
                <c:pt idx="1">
                  <c:v>32</c:v>
                </c:pt>
                <c:pt idx="2">
                  <c:v>20</c:v>
                </c:pt>
                <c:pt idx="3">
                  <c:v>18</c:v>
                </c:pt>
                <c:pt idx="4">
                  <c:v>15</c:v>
                </c:pt>
                <c:pt idx="5">
                  <c:v>14</c:v>
                </c:pt>
                <c:pt idx="6">
                  <c:v>9</c:v>
                </c:pt>
                <c:pt idx="7">
                  <c:v>8</c:v>
                </c:pt>
                <c:pt idx="8">
                  <c:v>7</c:v>
                </c:pt>
                <c:pt idx="9">
                  <c:v>6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73549696"/>
        <c:axId val="73551232"/>
      </c:barChart>
      <c:catAx>
        <c:axId val="73549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4">
                    <a:lumMod val="50000"/>
                  </a:schemeClr>
                </a:solidFill>
              </a:defRPr>
            </a:pPr>
            <a:endParaRPr lang="ru-RU"/>
          </a:p>
        </c:txPr>
        <c:crossAx val="73551232"/>
        <c:crosses val="autoZero"/>
        <c:auto val="1"/>
        <c:lblAlgn val="ctr"/>
        <c:lblOffset val="100"/>
        <c:noMultiLvlLbl val="0"/>
      </c:catAx>
      <c:valAx>
        <c:axId val="7355123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r>
                  <a:rPr lang="ru-RU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Объем НИОКР, </a:t>
                </a:r>
              </a:p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r>
                  <a:rPr lang="ru-RU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млн. руб.</a:t>
                </a:r>
                <a:endParaRPr lang="ru-RU" dirty="0">
                  <a:solidFill>
                    <a:schemeClr val="accent4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7.1662017099572983E-3"/>
              <c:y val="3.3928402626053636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4">
                    <a:lumMod val="75000"/>
                  </a:schemeClr>
                </a:solidFill>
              </a:defRPr>
            </a:pPr>
            <a:endParaRPr lang="ru-RU"/>
          </a:p>
        </c:txPr>
        <c:crossAx val="73549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709366695858192"/>
          <c:y val="0.12930620757900291"/>
          <c:w val="8.7520388878355893E-2"/>
          <c:h val="0.10358700454471464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71246175755932"/>
          <c:y val="4.4359090600448237E-2"/>
          <c:w val="0.75128753824244088"/>
          <c:h val="0.81395713424108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cat>
            <c:strRef>
              <c:f>Лист1!$A$2:$A$15</c:f>
              <c:strCache>
                <c:ptCount val="14"/>
                <c:pt idx="0">
                  <c:v>РЭСЗИ</c:v>
                </c:pt>
                <c:pt idx="1">
                  <c:v>КЭ</c:v>
                </c:pt>
                <c:pt idx="2">
                  <c:v>БФ</c:v>
                </c:pt>
                <c:pt idx="3">
                  <c:v>ФП</c:v>
                </c:pt>
                <c:pt idx="4">
                  <c:v>ТФ</c:v>
                </c:pt>
                <c:pt idx="5">
                  <c:v>ФПиНЭ</c:v>
                </c:pt>
                <c:pt idx="6">
                  <c:v>ИЭ</c:v>
                </c:pt>
                <c:pt idx="7">
                  <c:v>РТиТК</c:v>
                </c:pt>
                <c:pt idx="8">
                  <c:v>ФЭ</c:v>
                </c:pt>
                <c:pt idx="9">
                  <c:v>ЭЯФ</c:v>
                </c:pt>
                <c:pt idx="10">
                  <c:v>ФиТН</c:v>
                </c:pt>
                <c:pt idx="11">
                  <c:v>РФ</c:v>
                </c:pt>
                <c:pt idx="12">
                  <c:v>ЭФ</c:v>
                </c:pt>
                <c:pt idx="13">
                  <c:v>МФ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40</c:v>
                </c:pt>
                <c:pt idx="1">
                  <c:v>34.800000000000004</c:v>
                </c:pt>
                <c:pt idx="2">
                  <c:v>29</c:v>
                </c:pt>
                <c:pt idx="3">
                  <c:v>11</c:v>
                </c:pt>
                <c:pt idx="4">
                  <c:v>21</c:v>
                </c:pt>
                <c:pt idx="5">
                  <c:v>12</c:v>
                </c:pt>
                <c:pt idx="6">
                  <c:v>18</c:v>
                </c:pt>
                <c:pt idx="7">
                  <c:v>12.5</c:v>
                </c:pt>
                <c:pt idx="8">
                  <c:v>10.3</c:v>
                </c:pt>
                <c:pt idx="9">
                  <c:v>6.6</c:v>
                </c:pt>
                <c:pt idx="10">
                  <c:v>7.8</c:v>
                </c:pt>
                <c:pt idx="11">
                  <c:v>10</c:v>
                </c:pt>
                <c:pt idx="12">
                  <c:v>5</c:v>
                </c:pt>
                <c:pt idx="13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Лист1!$A$2:$A$15</c:f>
              <c:strCache>
                <c:ptCount val="14"/>
                <c:pt idx="0">
                  <c:v>РЭСЗИ</c:v>
                </c:pt>
                <c:pt idx="1">
                  <c:v>КЭ</c:v>
                </c:pt>
                <c:pt idx="2">
                  <c:v>БФ</c:v>
                </c:pt>
                <c:pt idx="3">
                  <c:v>ФП</c:v>
                </c:pt>
                <c:pt idx="4">
                  <c:v>ТФ</c:v>
                </c:pt>
                <c:pt idx="5">
                  <c:v>ФПиНЭ</c:v>
                </c:pt>
                <c:pt idx="6">
                  <c:v>ИЭ</c:v>
                </c:pt>
                <c:pt idx="7">
                  <c:v>РТиТК</c:v>
                </c:pt>
                <c:pt idx="8">
                  <c:v>ФЭ</c:v>
                </c:pt>
                <c:pt idx="9">
                  <c:v>ЭЯФ</c:v>
                </c:pt>
                <c:pt idx="10">
                  <c:v>ФиТН</c:v>
                </c:pt>
                <c:pt idx="11">
                  <c:v>РФ</c:v>
                </c:pt>
                <c:pt idx="12">
                  <c:v>ЭФ</c:v>
                </c:pt>
                <c:pt idx="13">
                  <c:v>МФ</c:v>
                </c:pt>
              </c:strCache>
            </c:strRef>
          </c:cat>
          <c:val>
            <c:numRef>
              <c:f>Лист1!$C$2:$C$15</c:f>
              <c:numCache>
                <c:formatCode>0.0</c:formatCode>
                <c:ptCount val="14"/>
                <c:pt idx="0">
                  <c:v>40.677966101694899</c:v>
                </c:pt>
                <c:pt idx="1">
                  <c:v>36.111111111111107</c:v>
                </c:pt>
                <c:pt idx="2">
                  <c:v>28.571428571428569</c:v>
                </c:pt>
                <c:pt idx="3">
                  <c:v>22.222222222222207</c:v>
                </c:pt>
                <c:pt idx="4">
                  <c:v>20</c:v>
                </c:pt>
                <c:pt idx="5">
                  <c:v>19.19191919191919</c:v>
                </c:pt>
                <c:pt idx="6">
                  <c:v>17.39130434782609</c:v>
                </c:pt>
                <c:pt idx="7">
                  <c:v>13.513513513513514</c:v>
                </c:pt>
                <c:pt idx="8">
                  <c:v>12.280701754385964</c:v>
                </c:pt>
                <c:pt idx="9">
                  <c:v>8.3333333333333321</c:v>
                </c:pt>
                <c:pt idx="10">
                  <c:v>5.1282051282051277</c:v>
                </c:pt>
                <c:pt idx="11">
                  <c:v>4.9382716049382731</c:v>
                </c:pt>
                <c:pt idx="12">
                  <c:v>4.5977011494252853</c:v>
                </c:pt>
                <c:pt idx="13">
                  <c:v>3.0303030303030303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73583616"/>
        <c:axId val="73208576"/>
      </c:barChart>
      <c:catAx>
        <c:axId val="73583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4">
                    <a:lumMod val="50000"/>
                  </a:schemeClr>
                </a:solidFill>
              </a:defRPr>
            </a:pPr>
            <a:endParaRPr lang="ru-RU"/>
          </a:p>
        </c:txPr>
        <c:crossAx val="73208576"/>
        <c:crosses val="autoZero"/>
        <c:auto val="1"/>
        <c:lblAlgn val="ctr"/>
        <c:lblOffset val="100"/>
        <c:noMultiLvlLbl val="0"/>
      </c:catAx>
      <c:valAx>
        <c:axId val="7320857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r>
                  <a:rPr lang="ru-RU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% молодых НПР</a:t>
                </a:r>
              </a:p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r>
                  <a:rPr lang="ru-RU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(без степ. до 30 лет, к.н. до 35 лет </a:t>
                </a:r>
              </a:p>
              <a:p>
                <a:pPr>
                  <a:defRPr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r>
                  <a:rPr lang="ru-RU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и </a:t>
                </a:r>
                <a:r>
                  <a:rPr lang="ru-RU" dirty="0" err="1" smtClean="0">
                    <a:solidFill>
                      <a:schemeClr val="accent4">
                        <a:lumMod val="50000"/>
                      </a:schemeClr>
                    </a:solidFill>
                  </a:rPr>
                  <a:t>д.н</a:t>
                </a:r>
                <a:r>
                  <a:rPr lang="ru-RU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. до 45 лет)</a:t>
                </a:r>
                <a:endParaRPr lang="ru-RU" dirty="0">
                  <a:solidFill>
                    <a:schemeClr val="accent4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8.2541150249837214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4">
                    <a:lumMod val="75000"/>
                  </a:schemeClr>
                </a:solidFill>
              </a:defRPr>
            </a:pPr>
            <a:endParaRPr lang="ru-RU"/>
          </a:p>
        </c:txPr>
        <c:crossAx val="73583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210772211736579"/>
          <c:y val="0.1396487555022623"/>
          <c:w val="6.9927039204889685E-2"/>
          <c:h val="9.0232949851038233E-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620862977276466"/>
          <c:y val="0.10229551835929511"/>
          <c:w val="0.4155346420475039"/>
          <c:h val="0.75679316194932988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ИФНиТ</c:v>
                </c:pt>
              </c:strCache>
            </c:strRef>
          </c:tx>
          <c:spPr>
            <a:ln w="38100">
              <a:solidFill>
                <a:srgbClr val="260CE6"/>
              </a:solidFill>
            </a:ln>
          </c:spPr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Число публикаций на 1 НПР</c:v>
                </c:pt>
                <c:pt idx="1">
                  <c:v>Средний балл ЕГЭ</c:v>
                </c:pt>
                <c:pt idx="2">
                  <c:v>Объем НИОКР на 1 НПР</c:v>
                </c:pt>
                <c:pt idx="3">
                  <c:v>В/б доход на 1 НПР от образовательной деятельности</c:v>
                </c:pt>
                <c:pt idx="4">
                  <c:v>Доля иностранных студентов</c:v>
                </c:pt>
                <c:pt idx="5">
                  <c:v>Доля иностранных НПР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2.9999999999999996</c:v>
                </c:pt>
                <c:pt idx="1">
                  <c:v>0.98680738786279687</c:v>
                </c:pt>
                <c:pt idx="2">
                  <c:v>1.04</c:v>
                </c:pt>
                <c:pt idx="3">
                  <c:v>0.50632911392405067</c:v>
                </c:pt>
                <c:pt idx="4">
                  <c:v>0.63636363636363646</c:v>
                </c:pt>
                <c:pt idx="5">
                  <c:v>1.8461538461538463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Порог</c:v>
                </c:pt>
              </c:strCache>
            </c:strRef>
          </c:tx>
          <c:spPr>
            <a:ln w="25400">
              <a:solidFill>
                <a:srgbClr val="C00000"/>
              </a:solidFill>
              <a:prstDash val="lgDash"/>
            </a:ln>
          </c:spPr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Число публикаций на 1 НПР</c:v>
                </c:pt>
                <c:pt idx="1">
                  <c:v>Средний балл ЕГЭ</c:v>
                </c:pt>
                <c:pt idx="2">
                  <c:v>Объем НИОКР на 1 НПР</c:v>
                </c:pt>
                <c:pt idx="3">
                  <c:v>В/б доход на 1 НПР от образовательной деятельности</c:v>
                </c:pt>
                <c:pt idx="4">
                  <c:v>Доля иностранных студентов</c:v>
                </c:pt>
                <c:pt idx="5">
                  <c:v>Доля иностранных НПР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449856"/>
        <c:axId val="73451392"/>
      </c:radarChart>
      <c:catAx>
        <c:axId val="73449856"/>
        <c:scaling>
          <c:orientation val="minMax"/>
        </c:scaling>
        <c:delete val="0"/>
        <c:axPos val="b"/>
        <c:majorGridlines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73451392"/>
        <c:crosses val="autoZero"/>
        <c:auto val="1"/>
        <c:lblAlgn val="ctr"/>
        <c:lblOffset val="100"/>
        <c:noMultiLvlLbl val="0"/>
      </c:catAx>
      <c:valAx>
        <c:axId val="73451392"/>
        <c:scaling>
          <c:orientation val="minMax"/>
          <c:max val="3"/>
          <c:min val="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cross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73449856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76397584608338642"/>
          <c:y val="0.79300400182673325"/>
          <c:w val="0.14838928884774219"/>
          <c:h val="0.12001966941245665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28060152147362E-2"/>
          <c:y val="9.1569837259127346E-2"/>
          <c:w val="0.87702719773576954"/>
          <c:h val="0.901069184396264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6.6432724300014678E-2"/>
                  <c:y val="-0.1540293365143203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ППС</c:v>
                </c:pt>
                <c:pt idx="1">
                  <c:v>НС</c:v>
                </c:pt>
                <c:pt idx="2">
                  <c:v>АУП</c:v>
                </c:pt>
                <c:pt idx="3">
                  <c:v>УВП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196.75</c:v>
                </c:pt>
                <c:pt idx="1">
                  <c:v>10.25</c:v>
                </c:pt>
                <c:pt idx="2">
                  <c:v>6</c:v>
                </c:pt>
                <c:pt idx="3">
                  <c:v>113.5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663414283651469E-2"/>
          <c:y val="6.9041848140422968E-2"/>
          <c:w val="0.66647167754565628"/>
          <c:h val="0.85876331822677432"/>
        </c:manualLayout>
      </c:layout>
      <c:radarChart>
        <c:radarStyle val="marker"/>
        <c:varyColors val="0"/>
        <c:ser>
          <c:idx val="0"/>
          <c:order val="0"/>
          <c:tx>
            <c:strRef>
              <c:f>Лепесток!$E$3</c:f>
              <c:strCache>
                <c:ptCount val="1"/>
                <c:pt idx="0">
                  <c:v>ИФНиТ</c:v>
                </c:pt>
              </c:strCache>
            </c:strRef>
          </c:tx>
          <c:spPr>
            <a:ln w="44450">
              <a:solidFill>
                <a:srgbClr val="210BC1"/>
              </a:solidFill>
            </a:ln>
          </c:spPr>
          <c:marker>
            <c:symbol val="none"/>
          </c:marker>
          <c:dPt>
            <c:idx val="1"/>
            <c:bubble3D val="0"/>
            <c:spPr>
              <a:ln w="44450">
                <a:solidFill>
                  <a:srgbClr val="260CE6"/>
                </a:solidFill>
              </a:ln>
            </c:spPr>
          </c:dPt>
          <c:cat>
            <c:strRef>
              <c:f>Лепесток!$A$4:$A$10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Лепесток!$E$4:$E$10</c:f>
              <c:numCache>
                <c:formatCode>0.00</c:formatCode>
                <c:ptCount val="7"/>
                <c:pt idx="0">
                  <c:v>1.1789695691473341</c:v>
                </c:pt>
                <c:pt idx="1">
                  <c:v>3.8611224573155791</c:v>
                </c:pt>
                <c:pt idx="2">
                  <c:v>1.0670731707317083</c:v>
                </c:pt>
                <c:pt idx="3">
                  <c:v>1.5099664495756855</c:v>
                </c:pt>
                <c:pt idx="4">
                  <c:v>1.1159695817490496</c:v>
                </c:pt>
                <c:pt idx="5">
                  <c:v>1.0092039399321815</c:v>
                </c:pt>
                <c:pt idx="6">
                  <c:v>3.5752212389380542</c:v>
                </c:pt>
              </c:numCache>
            </c:numRef>
          </c:val>
        </c:ser>
        <c:ser>
          <c:idx val="1"/>
          <c:order val="1"/>
          <c:tx>
            <c:strRef>
              <c:f>Лепесток!$F$3</c:f>
              <c:strCache>
                <c:ptCount val="1"/>
                <c:pt idx="0">
                  <c:v>Порог</c:v>
                </c:pt>
              </c:strCache>
            </c:strRef>
          </c:tx>
          <c:spPr>
            <a:ln w="31750">
              <a:solidFill>
                <a:srgbClr val="C00000"/>
              </a:solidFill>
              <a:prstDash val="lgDash"/>
            </a:ln>
          </c:spPr>
          <c:marker>
            <c:symbol val="none"/>
          </c:marker>
          <c:cat>
            <c:strRef>
              <c:f>Лепесток!$A$4:$A$10</c:f>
              <c:strCache>
                <c:ptCount val="7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</c:strCache>
            </c:strRef>
          </c:cat>
          <c:val>
            <c:numRef>
              <c:f>Лепесток!$F$4:$F$10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491584"/>
        <c:axId val="73493120"/>
      </c:radarChart>
      <c:catAx>
        <c:axId val="7349158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73493120"/>
        <c:crosses val="autoZero"/>
        <c:auto val="1"/>
        <c:lblAlgn val="ctr"/>
        <c:lblOffset val="100"/>
        <c:noMultiLvlLbl val="0"/>
      </c:catAx>
      <c:valAx>
        <c:axId val="73493120"/>
        <c:scaling>
          <c:orientation val="minMax"/>
        </c:scaling>
        <c:delete val="0"/>
        <c:axPos val="l"/>
        <c:majorGridlines>
          <c:spPr>
            <a:ln w="9525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0"/>
        <c:majorTickMark val="cross"/>
        <c:minorTickMark val="none"/>
        <c:tickLblPos val="nextTo"/>
        <c:spPr>
          <a:ln w="6350"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2000" b="1"/>
            </a:pPr>
            <a:endParaRPr lang="ru-RU"/>
          </a:p>
        </c:txPr>
        <c:crossAx val="73491584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66719274527576755"/>
          <c:y val="0.80293788599900051"/>
          <c:w val="0.17132447539755974"/>
          <c:h val="0.11852822453278612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86727878386958"/>
          <c:y val="4.3788009777893017E-2"/>
          <c:w val="0.8490230677138102"/>
          <c:h val="0.8025075587497873"/>
        </c:manualLayout>
      </c:layout>
      <c:barChart>
        <c:barDir val="col"/>
        <c:grouping val="clustered"/>
        <c:varyColors val="0"/>
        <c:ser>
          <c:idx val="1"/>
          <c:order val="0"/>
          <c:tx>
            <c:v>2013</c:v>
          </c:tx>
          <c:spPr>
            <a:solidFill>
              <a:schemeClr val="bg1">
                <a:lumMod val="95000"/>
              </a:schemeClr>
            </a:solidFill>
            <a:ln>
              <a:solidFill>
                <a:srgbClr val="0000CC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Возраст!$A$4:$A$9</c:f>
              <c:strCache>
                <c:ptCount val="6"/>
                <c:pt idx="0">
                  <c:v>до 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  <c:pt idx="5">
                  <c:v>70-83</c:v>
                </c:pt>
              </c:strCache>
            </c:strRef>
          </c:cat>
          <c:val>
            <c:numRef>
              <c:f>Возраст!$C$4:$C$9</c:f>
              <c:numCache>
                <c:formatCode>0.0</c:formatCode>
                <c:ptCount val="6"/>
                <c:pt idx="0">
                  <c:v>7.8947368421052531</c:v>
                </c:pt>
                <c:pt idx="1">
                  <c:v>11.403508771929824</c:v>
                </c:pt>
                <c:pt idx="2">
                  <c:v>9.4298245614035086</c:v>
                </c:pt>
                <c:pt idx="3">
                  <c:v>21.052631578947324</c:v>
                </c:pt>
                <c:pt idx="4">
                  <c:v>33.552631578947327</c:v>
                </c:pt>
                <c:pt idx="5">
                  <c:v>16.666666666666664</c:v>
                </c:pt>
              </c:numCache>
            </c:numRef>
          </c:val>
        </c:ser>
        <c:ser>
          <c:idx val="0"/>
          <c:order val="1"/>
          <c:tx>
            <c:v>2014</c:v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+mn-lt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Возраст!$A$4:$A$9</c:f>
              <c:strCache>
                <c:ptCount val="6"/>
                <c:pt idx="0">
                  <c:v>до 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  <c:pt idx="5">
                  <c:v>70-83</c:v>
                </c:pt>
              </c:strCache>
            </c:strRef>
          </c:cat>
          <c:val>
            <c:numRef>
              <c:f>Возраст!$H$4:$H$9</c:f>
              <c:numCache>
                <c:formatCode>0.0</c:formatCode>
                <c:ptCount val="6"/>
                <c:pt idx="0">
                  <c:v>12.280701754385964</c:v>
                </c:pt>
                <c:pt idx="1">
                  <c:v>13.032581453634084</c:v>
                </c:pt>
                <c:pt idx="2">
                  <c:v>10.275689223057656</c:v>
                </c:pt>
                <c:pt idx="3">
                  <c:v>20.55137844611529</c:v>
                </c:pt>
                <c:pt idx="4">
                  <c:v>30.82706766917293</c:v>
                </c:pt>
                <c:pt idx="5">
                  <c:v>13.032581453634084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23944192"/>
        <c:axId val="23946368"/>
      </c:barChart>
      <c:catAx>
        <c:axId val="23944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ru-RU" sz="1200"/>
                  <a:t>возрастные группы</a:t>
                </a:r>
              </a:p>
            </c:rich>
          </c:tx>
          <c:layout>
            <c:manualLayout>
              <c:xMode val="edge"/>
              <c:yMode val="edge"/>
              <c:x val="0.72892161804386946"/>
              <c:y val="0.9351933055765238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3946368"/>
        <c:crosses val="autoZero"/>
        <c:auto val="1"/>
        <c:lblAlgn val="ctr"/>
        <c:lblOffset val="100"/>
        <c:noMultiLvlLbl val="0"/>
      </c:catAx>
      <c:valAx>
        <c:axId val="239463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 sz="1400" baseline="0" dirty="0"/>
                  <a:t>Доля </a:t>
                </a:r>
                <a:r>
                  <a:rPr lang="ru-RU" sz="1400" baseline="0" dirty="0" smtClean="0"/>
                  <a:t>НПР, </a:t>
                </a:r>
                <a:r>
                  <a:rPr lang="ru-RU" sz="1400" baseline="0" dirty="0"/>
                  <a:t>%</a:t>
                </a:r>
                <a:endParaRPr lang="ru-RU" sz="1400" dirty="0"/>
              </a:p>
            </c:rich>
          </c:tx>
          <c:layout>
            <c:manualLayout>
              <c:xMode val="edge"/>
              <c:yMode val="edge"/>
              <c:x val="1.2160694065116207E-2"/>
              <c:y val="0.2787856063446622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394419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23776305206994275"/>
          <c:y val="0.20093764141551271"/>
          <c:w val="0.20397844295691175"/>
          <c:h val="0.14178900051286725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30498682820598"/>
          <c:y val="7.0418251103249799E-2"/>
          <c:w val="0.814051263607245"/>
          <c:h val="0.76002963415074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Асп.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</c:v>
                </c:pt>
                <c:pt idx="1">
                  <c:v>29</c:v>
                </c:pt>
                <c:pt idx="2">
                  <c:v>30</c:v>
                </c:pt>
                <c:pt idx="3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Докт.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6.4678161215154959E-3"/>
                  <c:y val="9.92533238032904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9.9499271192634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4678161215154959E-3"/>
                  <c:y val="-6.74330855789835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2"/>
        <c:axId val="28725632"/>
        <c:axId val="28727552"/>
      </c:barChart>
      <c:catAx>
        <c:axId val="28725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год обучения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54676778528480152"/>
              <c:y val="0.893863495518068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8727552"/>
        <c:crosses val="autoZero"/>
        <c:auto val="1"/>
        <c:lblAlgn val="ctr"/>
        <c:lblOffset val="100"/>
        <c:noMultiLvlLbl val="0"/>
      </c:catAx>
      <c:valAx>
        <c:axId val="28727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8725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9934723438474443"/>
          <c:y val="7.9370066830765543E-2"/>
          <c:w val="0.39980821340001904"/>
          <c:h val="0.13230174124796945"/>
        </c:manualLayout>
      </c:layout>
      <c:overlay val="0"/>
    </c:legend>
    <c:plotVisOnly val="1"/>
    <c:dispBlanksAs val="gap"/>
    <c:showDLblsOverMax val="0"/>
  </c:chart>
  <c:spPr>
    <a:ln>
      <a:solidFill>
        <a:schemeClr val="accent5">
          <a:lumMod val="50000"/>
        </a:schemeClr>
      </a:solidFill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>
          <a:solidFill>
            <a:schemeClr val="accent5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9024182814394"/>
          <c:y val="8.4002763133845526E-2"/>
          <c:w val="0.7518659164271797"/>
          <c:h val="0.66758679315640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364</c:v>
                </c:pt>
                <c:pt idx="1">
                  <c:v>342</c:v>
                </c:pt>
                <c:pt idx="2">
                  <c:v>288</c:v>
                </c:pt>
                <c:pt idx="3">
                  <c:v>254</c:v>
                </c:pt>
                <c:pt idx="4">
                  <c:v>177</c:v>
                </c:pt>
                <c:pt idx="5">
                  <c:v>128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8669824"/>
        <c:axId val="28676096"/>
      </c:barChart>
      <c:catAx>
        <c:axId val="28669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КУРС</a:t>
                </a:r>
              </a:p>
            </c:rich>
          </c:tx>
          <c:layout>
            <c:manualLayout>
              <c:xMode val="edge"/>
              <c:yMode val="edge"/>
              <c:x val="0.79886792244047633"/>
              <c:y val="0.872139602201984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676096"/>
        <c:crosses val="autoZero"/>
        <c:auto val="1"/>
        <c:lblAlgn val="ctr"/>
        <c:lblOffset val="100"/>
        <c:noMultiLvlLbl val="0"/>
      </c:catAx>
      <c:valAx>
        <c:axId val="2867609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число студентов</a:t>
                </a:r>
              </a:p>
            </c:rich>
          </c:tx>
          <c:layout>
            <c:manualLayout>
              <c:xMode val="edge"/>
              <c:yMode val="edge"/>
              <c:x val="2.1809071479834016E-2"/>
              <c:y val="0.100056250434518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669824"/>
        <c:crosses val="autoZero"/>
        <c:crossBetween val="between"/>
        <c:majorUnit val="100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accent5">
          <a:lumMod val="50000"/>
        </a:schemeClr>
      </a:solidFill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>
          <a:solidFill>
            <a:schemeClr val="accent5">
              <a:lumMod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558825315766845E-2"/>
          <c:y val="0.12298217072747013"/>
          <c:w val="0.84442137722453703"/>
          <c:h val="0.869656546133216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5"/>
          <c:dLbls>
            <c:dLbl>
              <c:idx val="1"/>
              <c:layout>
                <c:manualLayout>
                  <c:x val="-4.8108651708251772E-2"/>
                  <c:y val="-0.128460559068986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Бак</c:v>
                </c:pt>
                <c:pt idx="1">
                  <c:v>Маг</c:v>
                </c:pt>
                <c:pt idx="2">
                  <c:v>Асп</c:v>
                </c:pt>
                <c:pt idx="3">
                  <c:v>Докт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1248</c:v>
                </c:pt>
                <c:pt idx="1">
                  <c:v>306</c:v>
                </c:pt>
                <c:pt idx="2">
                  <c:v>113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55343726886224"/>
          <c:y val="8.4002763133845346E-2"/>
          <c:w val="0.67480271636402456"/>
          <c:h val="0.78389652565861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  <a:prstDash val="lgDash"/>
              </a:ln>
            </c:spPr>
          </c:dPt>
          <c:trendline>
            <c:spPr>
              <a:ln w="38100">
                <a:solidFill>
                  <a:schemeClr val="accent5">
                    <a:lumMod val="50000"/>
                  </a:schemeClr>
                </a:solidFill>
              </a:ln>
            </c:spPr>
            <c:trendlineType val="exp"/>
            <c:dispRSqr val="0"/>
            <c:dispEq val="0"/>
          </c:trendline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23</c:v>
                </c:pt>
                <c:pt idx="2">
                  <c:v>99</c:v>
                </c:pt>
                <c:pt idx="3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9562752"/>
        <c:axId val="29564288"/>
      </c:barChart>
      <c:catAx>
        <c:axId val="29562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3300"/>
                </a:solidFill>
              </a:defRPr>
            </a:pPr>
            <a:endParaRPr lang="ru-RU"/>
          </a:p>
        </c:txPr>
        <c:crossAx val="29564288"/>
        <c:crosses val="autoZero"/>
        <c:auto val="1"/>
        <c:lblAlgn val="ctr"/>
        <c:lblOffset val="100"/>
        <c:noMultiLvlLbl val="0"/>
      </c:catAx>
      <c:valAx>
        <c:axId val="2956428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>
                    <a:solidFill>
                      <a:srgbClr val="003300"/>
                    </a:solidFill>
                  </a:defRPr>
                </a:pPr>
                <a:r>
                  <a:rPr lang="ru-RU" dirty="0" smtClean="0">
                    <a:solidFill>
                      <a:srgbClr val="003300"/>
                    </a:solidFill>
                  </a:rPr>
                  <a:t>число</a:t>
                </a:r>
                <a:r>
                  <a:rPr lang="ru-RU" baseline="0" dirty="0" smtClean="0">
                    <a:solidFill>
                      <a:srgbClr val="003300"/>
                    </a:solidFill>
                  </a:rPr>
                  <a:t> сотрудников</a:t>
                </a:r>
                <a:r>
                  <a:rPr lang="en-US" baseline="0" dirty="0" smtClean="0">
                    <a:solidFill>
                      <a:srgbClr val="003300"/>
                    </a:solidFill>
                  </a:rPr>
                  <a:t> </a:t>
                </a:r>
                <a:r>
                  <a:rPr lang="ru-RU" baseline="0" dirty="0" err="1" smtClean="0">
                    <a:solidFill>
                      <a:srgbClr val="003300"/>
                    </a:solidFill>
                  </a:rPr>
                  <a:t>ИФНиТ</a:t>
                </a:r>
                <a:r>
                  <a:rPr lang="ru-RU" baseline="0" dirty="0" smtClean="0">
                    <a:solidFill>
                      <a:srgbClr val="003300"/>
                    </a:solidFill>
                  </a:rPr>
                  <a:t>, повысивших квалификацию</a:t>
                </a:r>
                <a:endParaRPr lang="ru-RU" dirty="0">
                  <a:solidFill>
                    <a:srgbClr val="003300"/>
                  </a:solidFill>
                </a:endParaRPr>
              </a:p>
            </c:rich>
          </c:tx>
          <c:layout>
            <c:manualLayout>
              <c:xMode val="edge"/>
              <c:yMode val="edge"/>
              <c:x val="3.184700492215841E-2"/>
              <c:y val="8.4002763133845346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3300"/>
                </a:solidFill>
              </a:defRPr>
            </a:pPr>
            <a:endParaRPr lang="ru-RU"/>
          </a:p>
        </c:txPr>
        <c:crossAx val="29562752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993300"/>
      </a:solidFill>
    </a:ln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solidFill>
                  <a:schemeClr val="accent3">
                    <a:lumMod val="50000"/>
                  </a:schemeClr>
                </a:solidFill>
              </a:defRPr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Объем НИОКР на 1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НПР, тыс. руб.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5574692525446029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1.1289631988455727E-2"/>
          <c:y val="7.5871778135762694E-2"/>
          <c:w val="0.77867799333158083"/>
          <c:h val="0.79116417620264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НИОКР на 1 НПР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9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-6.2149025206404904E-3"/>
                  <c:y val="0.408035350569513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11400904276473E-3"/>
                  <c:y val="0.3916013300109511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ИФНиТ</c:v>
                </c:pt>
                <c:pt idx="1">
                  <c:v>СПбПУ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645.16129032258061</c:v>
                </c:pt>
                <c:pt idx="1">
                  <c:v>621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9839744"/>
        <c:axId val="29841280"/>
      </c:barChart>
      <c:catAx>
        <c:axId val="29839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29841280"/>
        <c:crosses val="autoZero"/>
        <c:auto val="1"/>
        <c:lblAlgn val="ctr"/>
        <c:lblOffset val="100"/>
        <c:noMultiLvlLbl val="0"/>
      </c:catAx>
      <c:valAx>
        <c:axId val="29841280"/>
        <c:scaling>
          <c:orientation val="minMax"/>
          <c:max val="9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29839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0055" cy="500063"/>
          </a:xfrm>
          <a:prstGeom prst="rect">
            <a:avLst/>
          </a:prstGeom>
        </p:spPr>
        <p:txBody>
          <a:bodyPr vert="horz" lIns="92381" tIns="46190" rIns="92381" bIns="4619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95405" y="1"/>
            <a:ext cx="2980055" cy="500063"/>
          </a:xfrm>
          <a:prstGeom prst="rect">
            <a:avLst/>
          </a:prstGeom>
        </p:spPr>
        <p:txBody>
          <a:bodyPr vert="horz" lIns="92381" tIns="46190" rIns="92381" bIns="46190" rtlCol="0"/>
          <a:lstStyle>
            <a:lvl1pPr algn="r">
              <a:defRPr sz="1200"/>
            </a:lvl1pPr>
          </a:lstStyle>
          <a:p>
            <a:fld id="{65AC0809-86DE-44B8-AAF5-C2264BC695B3}" type="datetime1">
              <a:rPr lang="ru-RU" smtClean="0"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99453"/>
            <a:ext cx="2980055" cy="500063"/>
          </a:xfrm>
          <a:prstGeom prst="rect">
            <a:avLst/>
          </a:prstGeom>
        </p:spPr>
        <p:txBody>
          <a:bodyPr vert="horz" lIns="92381" tIns="46190" rIns="92381" bIns="4619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95405" y="9499453"/>
            <a:ext cx="2980055" cy="500063"/>
          </a:xfrm>
          <a:prstGeom prst="rect">
            <a:avLst/>
          </a:prstGeom>
        </p:spPr>
        <p:txBody>
          <a:bodyPr vert="horz" lIns="92381" tIns="46190" rIns="92381" bIns="46190" rtlCol="0" anchor="b"/>
          <a:lstStyle>
            <a:lvl1pPr algn="r">
              <a:defRPr sz="1200"/>
            </a:lvl1pPr>
          </a:lstStyle>
          <a:p>
            <a:fld id="{5D2D4961-61A0-40C0-85D6-A6C1806EF5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5480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0055" cy="500063"/>
          </a:xfrm>
          <a:prstGeom prst="rect">
            <a:avLst/>
          </a:prstGeom>
        </p:spPr>
        <p:txBody>
          <a:bodyPr vert="horz" lIns="92381" tIns="46190" rIns="92381" bIns="4619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405" y="1"/>
            <a:ext cx="2980055" cy="500063"/>
          </a:xfrm>
          <a:prstGeom prst="rect">
            <a:avLst/>
          </a:prstGeom>
        </p:spPr>
        <p:txBody>
          <a:bodyPr vert="horz" lIns="92381" tIns="46190" rIns="92381" bIns="46190" rtlCol="0"/>
          <a:lstStyle>
            <a:lvl1pPr algn="r">
              <a:defRPr sz="1200"/>
            </a:lvl1pPr>
          </a:lstStyle>
          <a:p>
            <a:fld id="{6D63548B-1327-4283-B739-91F1602BBC32}" type="datetime1">
              <a:rPr lang="ru-RU" smtClean="0"/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0400" y="750888"/>
            <a:ext cx="55562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1" tIns="46190" rIns="92381" bIns="4619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706" y="4750595"/>
            <a:ext cx="5501640" cy="4500563"/>
          </a:xfrm>
          <a:prstGeom prst="rect">
            <a:avLst/>
          </a:prstGeom>
        </p:spPr>
        <p:txBody>
          <a:bodyPr vert="horz" lIns="92381" tIns="46190" rIns="92381" bIns="4619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99453"/>
            <a:ext cx="2980055" cy="500063"/>
          </a:xfrm>
          <a:prstGeom prst="rect">
            <a:avLst/>
          </a:prstGeom>
        </p:spPr>
        <p:txBody>
          <a:bodyPr vert="horz" lIns="92381" tIns="46190" rIns="92381" bIns="4619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405" y="9499453"/>
            <a:ext cx="2980055" cy="500063"/>
          </a:xfrm>
          <a:prstGeom prst="rect">
            <a:avLst/>
          </a:prstGeom>
        </p:spPr>
        <p:txBody>
          <a:bodyPr vert="horz" lIns="92381" tIns="46190" rIns="92381" bIns="46190" rtlCol="0" anchor="b"/>
          <a:lstStyle>
            <a:lvl1pPr algn="r">
              <a:defRPr sz="1200"/>
            </a:lvl1pPr>
          </a:lstStyle>
          <a:p>
            <a:fld id="{60E50171-C162-4A3B-8AD5-696CBAC9F7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6609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6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59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5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7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CDIO - международный проект по реформированию базового инженерного образования, начатый в октябре 2000 года в Массачусетском технологическом институте (MIT, США)</a:t>
            </a:r>
          </a:p>
          <a:p>
            <a:r>
              <a:rPr lang="ru-RU" dirty="0"/>
              <a:t>Цель инициативы - приведение содержания и результативности инженерных образовательных программ в соответствие с уровнем развития современных технологий и ожиданиями  работодателей</a:t>
            </a:r>
          </a:p>
          <a:p>
            <a:pPr defTabSz="923741"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Moodle -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виртуальная обучающая среда 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1079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67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67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0135" y="3020078"/>
            <a:ext cx="12241530" cy="20838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60270" y="5509048"/>
            <a:ext cx="10081260" cy="24844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9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8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67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56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45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3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23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513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3FE36-2757-426C-846D-DF94D706DF33}" type="datetime1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5910-1F9A-43C0-B363-4557573D9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7C8E-4DFB-4DC0-8006-B686BAB71C50}" type="datetime1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5910-1F9A-43C0-B363-4557573D9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6444560" y="551359"/>
            <a:ext cx="5103137" cy="117584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5144" y="551359"/>
            <a:ext cx="15069384" cy="117584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8935-15DC-4D49-9D89-D37729F5B9BB}" type="datetime1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5910-1F9A-43C0-B363-4557573D9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0759E-C87E-4CDB-9784-BF5CEC4977B8}" type="datetime1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5910-1F9A-43C0-B363-4557573D9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643" y="6247193"/>
            <a:ext cx="12241530" cy="1930867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37643" y="4120538"/>
            <a:ext cx="12241530" cy="2126654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912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825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6737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565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456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347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2387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51300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60F8-30CA-4F0C-B750-85B04FC7E4DF}" type="datetime1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5910-1F9A-43C0-B363-4557573D9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35146" y="3215863"/>
            <a:ext cx="10086261" cy="909398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61436" y="3215863"/>
            <a:ext cx="10086261" cy="909398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6698-55EE-46A4-A806-4B1F0729B620}" type="datetime1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5910-1F9A-43C0-B363-4557573D9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389325"/>
            <a:ext cx="12961620" cy="16203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0090" y="2176165"/>
            <a:ext cx="6363296" cy="906922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9126" indent="0">
              <a:buNone/>
              <a:defRPr sz="3000" b="1"/>
            </a:lvl2pPr>
            <a:lvl3pPr marL="1378250" indent="0">
              <a:buNone/>
              <a:defRPr sz="2700" b="1"/>
            </a:lvl3pPr>
            <a:lvl4pPr marL="2067376" indent="0">
              <a:buNone/>
              <a:defRPr sz="2400" b="1"/>
            </a:lvl4pPr>
            <a:lvl5pPr marL="2756500" indent="0">
              <a:buNone/>
              <a:defRPr sz="2400" b="1"/>
            </a:lvl5pPr>
            <a:lvl6pPr marL="3445626" indent="0">
              <a:buNone/>
              <a:defRPr sz="2400" b="1"/>
            </a:lvl6pPr>
            <a:lvl7pPr marL="4134751" indent="0">
              <a:buNone/>
              <a:defRPr sz="2400" b="1"/>
            </a:lvl7pPr>
            <a:lvl8pPr marL="4823876" indent="0">
              <a:buNone/>
              <a:defRPr sz="2400" b="1"/>
            </a:lvl8pPr>
            <a:lvl9pPr marL="5513001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20090" y="3083086"/>
            <a:ext cx="6363296" cy="5601317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315918" y="2176165"/>
            <a:ext cx="6365796" cy="906922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9126" indent="0">
              <a:buNone/>
              <a:defRPr sz="3000" b="1"/>
            </a:lvl2pPr>
            <a:lvl3pPr marL="1378250" indent="0">
              <a:buNone/>
              <a:defRPr sz="2700" b="1"/>
            </a:lvl3pPr>
            <a:lvl4pPr marL="2067376" indent="0">
              <a:buNone/>
              <a:defRPr sz="2400" b="1"/>
            </a:lvl4pPr>
            <a:lvl5pPr marL="2756500" indent="0">
              <a:buNone/>
              <a:defRPr sz="2400" b="1"/>
            </a:lvl5pPr>
            <a:lvl6pPr marL="3445626" indent="0">
              <a:buNone/>
              <a:defRPr sz="2400" b="1"/>
            </a:lvl6pPr>
            <a:lvl7pPr marL="4134751" indent="0">
              <a:buNone/>
              <a:defRPr sz="2400" b="1"/>
            </a:lvl7pPr>
            <a:lvl8pPr marL="4823876" indent="0">
              <a:buNone/>
              <a:defRPr sz="2400" b="1"/>
            </a:lvl8pPr>
            <a:lvl9pPr marL="5513001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315918" y="3083086"/>
            <a:ext cx="6365796" cy="5601317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3705-B98F-4791-AE52-B6689944D697}" type="datetime1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5910-1F9A-43C0-B363-4557573D9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6D057-7535-4550-BE23-FF54E7F7E38F}" type="datetime1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5910-1F9A-43C0-B363-4557573D9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C4D7-7EB3-4617-BEAE-5BF0FE5F3C24}" type="datetime1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5910-1F9A-43C0-B363-4557573D9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4" y="387074"/>
            <a:ext cx="4738093" cy="1647313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30704" y="387074"/>
            <a:ext cx="8051006" cy="829733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0094" y="2034389"/>
            <a:ext cx="4738093" cy="6650016"/>
          </a:xfrm>
        </p:spPr>
        <p:txBody>
          <a:bodyPr/>
          <a:lstStyle>
            <a:lvl1pPr marL="0" indent="0">
              <a:buNone/>
              <a:defRPr sz="2100"/>
            </a:lvl1pPr>
            <a:lvl2pPr marL="689126" indent="0">
              <a:buNone/>
              <a:defRPr sz="1800"/>
            </a:lvl2pPr>
            <a:lvl3pPr marL="1378250" indent="0">
              <a:buNone/>
              <a:defRPr sz="1500"/>
            </a:lvl3pPr>
            <a:lvl4pPr marL="2067376" indent="0">
              <a:buNone/>
              <a:defRPr sz="1400"/>
            </a:lvl4pPr>
            <a:lvl5pPr marL="2756500" indent="0">
              <a:buNone/>
              <a:defRPr sz="1400"/>
            </a:lvl5pPr>
            <a:lvl6pPr marL="3445626" indent="0">
              <a:buNone/>
              <a:defRPr sz="1400"/>
            </a:lvl6pPr>
            <a:lvl7pPr marL="4134751" indent="0">
              <a:buNone/>
              <a:defRPr sz="1400"/>
            </a:lvl7pPr>
            <a:lvl8pPr marL="4823876" indent="0">
              <a:buNone/>
              <a:defRPr sz="1400"/>
            </a:lvl8pPr>
            <a:lvl9pPr marL="551300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CA35-5E0E-4BE4-A5F1-DCC226939615}" type="datetime1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5910-1F9A-43C0-B363-4557573D9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2854" y="6805295"/>
            <a:ext cx="8641080" cy="803404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822854" y="868665"/>
            <a:ext cx="8641080" cy="5833110"/>
          </a:xfrm>
        </p:spPr>
        <p:txBody>
          <a:bodyPr/>
          <a:lstStyle>
            <a:lvl1pPr marL="0" indent="0">
              <a:buNone/>
              <a:defRPr sz="4800"/>
            </a:lvl1pPr>
            <a:lvl2pPr marL="689126" indent="0">
              <a:buNone/>
              <a:defRPr sz="4200"/>
            </a:lvl2pPr>
            <a:lvl3pPr marL="1378250" indent="0">
              <a:buNone/>
              <a:defRPr sz="3600"/>
            </a:lvl3pPr>
            <a:lvl4pPr marL="2067376" indent="0">
              <a:buNone/>
              <a:defRPr sz="3000"/>
            </a:lvl4pPr>
            <a:lvl5pPr marL="2756500" indent="0">
              <a:buNone/>
              <a:defRPr sz="3000"/>
            </a:lvl5pPr>
            <a:lvl6pPr marL="3445626" indent="0">
              <a:buNone/>
              <a:defRPr sz="3000"/>
            </a:lvl6pPr>
            <a:lvl7pPr marL="4134751" indent="0">
              <a:buNone/>
              <a:defRPr sz="3000"/>
            </a:lvl7pPr>
            <a:lvl8pPr marL="4823876" indent="0">
              <a:buNone/>
              <a:defRPr sz="3000"/>
            </a:lvl8pPr>
            <a:lvl9pPr marL="5513001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22854" y="7608699"/>
            <a:ext cx="8641080" cy="1140966"/>
          </a:xfrm>
        </p:spPr>
        <p:txBody>
          <a:bodyPr/>
          <a:lstStyle>
            <a:lvl1pPr marL="0" indent="0">
              <a:buNone/>
              <a:defRPr sz="2100"/>
            </a:lvl1pPr>
            <a:lvl2pPr marL="689126" indent="0">
              <a:buNone/>
              <a:defRPr sz="1800"/>
            </a:lvl2pPr>
            <a:lvl3pPr marL="1378250" indent="0">
              <a:buNone/>
              <a:defRPr sz="1500"/>
            </a:lvl3pPr>
            <a:lvl4pPr marL="2067376" indent="0">
              <a:buNone/>
              <a:defRPr sz="1400"/>
            </a:lvl4pPr>
            <a:lvl5pPr marL="2756500" indent="0">
              <a:buNone/>
              <a:defRPr sz="1400"/>
            </a:lvl5pPr>
            <a:lvl6pPr marL="3445626" indent="0">
              <a:buNone/>
              <a:defRPr sz="1400"/>
            </a:lvl6pPr>
            <a:lvl7pPr marL="4134751" indent="0">
              <a:buNone/>
              <a:defRPr sz="1400"/>
            </a:lvl7pPr>
            <a:lvl8pPr marL="4823876" indent="0">
              <a:buNone/>
              <a:defRPr sz="1400"/>
            </a:lvl8pPr>
            <a:lvl9pPr marL="551300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1483-9083-4417-8924-4243E254DC8E}" type="datetime1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5910-1F9A-43C0-B363-4557573D9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389325"/>
            <a:ext cx="12961620" cy="1620308"/>
          </a:xfrm>
          <a:prstGeom prst="rect">
            <a:avLst/>
          </a:prstGeom>
        </p:spPr>
        <p:txBody>
          <a:bodyPr vert="horz" lIns="137825" tIns="68912" rIns="137825" bIns="6891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0090" y="2268432"/>
            <a:ext cx="12961620" cy="6415972"/>
          </a:xfrm>
          <a:prstGeom prst="rect">
            <a:avLst/>
          </a:prstGeom>
        </p:spPr>
        <p:txBody>
          <a:bodyPr vert="horz" lIns="137825" tIns="68912" rIns="137825" bIns="689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0090" y="9010717"/>
            <a:ext cx="3360420" cy="517598"/>
          </a:xfrm>
          <a:prstGeom prst="rect">
            <a:avLst/>
          </a:prstGeom>
        </p:spPr>
        <p:txBody>
          <a:bodyPr vert="horz" lIns="137825" tIns="68912" rIns="137825" bIns="68912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534E0-E185-4FDB-9314-5797CE9A9DA6}" type="datetime1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920615" y="9010717"/>
            <a:ext cx="4560570" cy="517598"/>
          </a:xfrm>
          <a:prstGeom prst="rect">
            <a:avLst/>
          </a:prstGeom>
        </p:spPr>
        <p:txBody>
          <a:bodyPr vert="horz" lIns="137825" tIns="68912" rIns="137825" bIns="68912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21290" y="9010717"/>
            <a:ext cx="3360420" cy="517598"/>
          </a:xfrm>
          <a:prstGeom prst="rect">
            <a:avLst/>
          </a:prstGeom>
        </p:spPr>
        <p:txBody>
          <a:bodyPr vert="horz" lIns="137825" tIns="68912" rIns="137825" bIns="68912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910-1F9A-43C0-B363-4557573D9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137825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6843" indent="-516843" algn="l" defTabSz="137825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9828" indent="-430703" algn="l" defTabSz="1378250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22813" indent="-344563" algn="l" defTabSz="137825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11940" indent="-344563" algn="l" defTabSz="137825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101065" indent="-344563" algn="l" defTabSz="1378250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90190" indent="-344563" algn="l" defTabSz="13782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79315" indent="-344563" algn="l" defTabSz="13782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68440" indent="-344563" algn="l" defTabSz="13782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57565" indent="-344563" algn="l" defTabSz="137825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825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9126" algn="l" defTabSz="137825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8250" algn="l" defTabSz="137825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67376" algn="l" defTabSz="137825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56500" algn="l" defTabSz="137825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5626" algn="l" defTabSz="137825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34751" algn="l" defTabSz="137825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23876" algn="l" defTabSz="137825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513001" algn="l" defTabSz="137825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2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4.png"/><Relationship Id="rId7" Type="http://schemas.openxmlformats.org/officeDocument/2006/relationships/chart" Target="../charts/chart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Relationship Id="rId9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129198" y="574645"/>
            <a:ext cx="898447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378250">
              <a:lnSpc>
                <a:spcPct val="5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Санкт-Петербургский </a:t>
            </a:r>
          </a:p>
          <a:p>
            <a:pPr lvl="0" algn="ctr" defTabSz="1378250">
              <a:lnSpc>
                <a:spcPct val="5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политехнический университет Петра Великого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0140" y="1548557"/>
            <a:ext cx="13825536" cy="6264696"/>
          </a:xfrm>
          <a:prstGeom prst="roundRect">
            <a:avLst>
              <a:gd name="adj" fmla="val 24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140" y="2124621"/>
            <a:ext cx="13753528" cy="453650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ОТЧЕТ 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О РЕЗУЛЬТАТАХ ДЕЯТЕЛЬНОСТИ 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ИНСТИТУТА ФИЗИКИ, НАНОТЕХНОЛОГИЙ И ТЕЛЕКОММУНИКАЦИЙ 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>в 2014 году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20540" y="8245301"/>
            <a:ext cx="9073048" cy="1008112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Директор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ИФНиТ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— Макаров С.Б.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37" y="7885263"/>
            <a:ext cx="1935240" cy="126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48" y="7885261"/>
            <a:ext cx="1980248" cy="125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AutoShape 2" descr="logo (2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8" y="396429"/>
            <a:ext cx="5216724" cy="110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60140" y="324421"/>
            <a:ext cx="13825536" cy="8928992"/>
          </a:xfrm>
          <a:prstGeom prst="roundRect">
            <a:avLst>
              <a:gd name="adj" fmla="val 3025"/>
            </a:avLst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144" y="38309"/>
            <a:ext cx="11989332" cy="134532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pPr marL="812800" lvl="1" indent="-812800">
              <a:tabLst>
                <a:tab pos="812800" algn="l"/>
              </a:tabLst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МЕЖДУНАРОДНАЯ ОБРАЗОВАТЕЛЬНАЯ  ДЕЯТЕЛЬНОСТЬ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09561" y="1404541"/>
            <a:ext cx="13892245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438173" y="9037389"/>
            <a:ext cx="2794310" cy="467023"/>
          </a:xfrm>
        </p:spPr>
        <p:txBody>
          <a:bodyPr/>
          <a:lstStyle/>
          <a:p>
            <a:fld id="{D9F75910-1F9A-43C0-B363-4557573D9AE8}" type="slidenum">
              <a:rPr lang="ru-RU" smtClean="0">
                <a:solidFill>
                  <a:schemeClr val="accent5">
                    <a:lumMod val="50000"/>
                  </a:schemeClr>
                </a:solidFill>
              </a:rPr>
              <a:pPr/>
              <a:t>10</a:t>
            </a:fld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6623" y="1956865"/>
            <a:ext cx="12759718" cy="2400004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12269" y="2641338"/>
            <a:ext cx="12251176" cy="1591548"/>
          </a:xfrm>
          <a:prstGeom prst="rect">
            <a:avLst/>
          </a:prstGeom>
        </p:spPr>
        <p:txBody>
          <a:bodyPr wrap="square" lIns="113120" tIns="56558" rIns="113120" bIns="56558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Международные сертификаты на ведение образовательной деятельности по ОП: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Protected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Telecommunication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Systems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Micro- and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Nanoelectronics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Physics of Low-dimensional Structures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5932" y="1620565"/>
            <a:ext cx="11759544" cy="100811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sz="2400" dirty="0" smtClean="0"/>
              <a:t>АККРЕДИТАЦИЯ МЕЖДУНАРОДНЫХ ОБРАЗОВАТЕЛЬНЫХ ПРОГРАММ</a:t>
            </a:r>
            <a:r>
              <a:rPr lang="en-US" sz="2400" dirty="0" smtClean="0"/>
              <a:t>.</a:t>
            </a:r>
          </a:p>
          <a:p>
            <a:pPr algn="ctr"/>
            <a:r>
              <a:rPr lang="en-US" sz="2400" dirty="0" smtClean="0"/>
              <a:t>EUROPEAN-ACCREDITED ENGINEERING MASTER DEGREE PROGRAMMES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310" y="4572893"/>
            <a:ext cx="3411621" cy="48245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160" y="4572893"/>
            <a:ext cx="3411621" cy="48245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985" y="4572893"/>
            <a:ext cx="3411619" cy="482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144" y="217457"/>
            <a:ext cx="14005656" cy="72977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pPr marL="565107" lvl="1" indent="-477802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ПОВЫШЕНИЕ КВАЛИФИКАЦИИ</a:t>
            </a:r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09561" y="1084039"/>
            <a:ext cx="13892245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872063" y="9093914"/>
            <a:ext cx="3360420" cy="517598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6623" y="1798585"/>
            <a:ext cx="12759718" cy="2414268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6625" y="2035949"/>
            <a:ext cx="12702210" cy="2037824"/>
          </a:xfrm>
          <a:prstGeom prst="rect">
            <a:avLst/>
          </a:prstGeom>
        </p:spPr>
        <p:txBody>
          <a:bodyPr wrap="square" lIns="113120" tIns="56558" rIns="113120" bIns="56558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Программа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повышения квалификации педагогических работников </a:t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«Программная среда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LabVIEW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 и технологии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National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Instruments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 в научных и учебных задачах»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Программа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«Программная среда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LabVIEW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 и технологии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National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Instruments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 для задач проектирования устройств обработки сигналов современных телекоммуникационных и информационных систем» в рамках программы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ПК инженерных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кадров (обучение сотрудников предприятий  ФГУП «Крыловский государственный научный центр», ЗАО «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Центротех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-СПб», ООО «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ПетроЭнергоцентр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», ООО «Гранат» и др.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 — 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93 сотрудника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 Light" panose="020F0302020204030204" pitchFamily="34" charset="0"/>
              </a:rPr>
              <a:t>)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5932" y="1390278"/>
            <a:ext cx="10535408" cy="58164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sz="2400" dirty="0" smtClean="0"/>
              <a:t>ПРОГРАММЫ ПОВЫШЕНИЯ КВАЛИФИКАЦИИ НА БАЗЕ ИФНИТ</a:t>
            </a:r>
            <a:endParaRPr lang="ru-RU" sz="2400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913847909"/>
              </p:ext>
            </p:extLst>
          </p:nvPr>
        </p:nvGraphicFramePr>
        <p:xfrm>
          <a:off x="3151203" y="5323105"/>
          <a:ext cx="885831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1065918" y="4908059"/>
            <a:ext cx="12759718" cy="4633386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5227" y="4499752"/>
            <a:ext cx="10535408" cy="58164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sz="2400" dirty="0" smtClean="0"/>
              <a:t>УЧАСТИЕ СОТРУДНИКОВ В ПРОГРАММАХ ПОВЫШЕНИЯ КВАЛИФИКАЦИИ</a:t>
            </a:r>
            <a:endParaRPr lang="ru-RU" sz="2400" dirty="0"/>
          </a:p>
        </p:txBody>
      </p:sp>
      <p:pic>
        <p:nvPicPr>
          <p:cNvPr id="5122" name="Picture 2" descr="NI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1623" y="2133817"/>
            <a:ext cx="14732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8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146" y="214700"/>
            <a:ext cx="14005656" cy="88366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НАУЧНАЯ ДЕЯТЕЛЬНОСТЬ</a:t>
            </a:r>
          </a:p>
          <a:p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09561" y="1084039"/>
            <a:ext cx="13892245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1076623" y="1798586"/>
            <a:ext cx="12759718" cy="918703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endParaRPr lang="ru-RU">
              <a:solidFill>
                <a:srgbClr val="3366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76625" y="1904777"/>
            <a:ext cx="12702210" cy="729774"/>
          </a:xfrm>
          <a:prstGeom prst="rect">
            <a:avLst/>
          </a:prstGeom>
        </p:spPr>
        <p:txBody>
          <a:bodyPr wrap="square" lIns="113120" tIns="56558" rIns="113120" bIns="56558">
            <a:spAutoFit/>
          </a:bodyPr>
          <a:lstStyle/>
          <a:p>
            <a:r>
              <a:rPr lang="ru-RU" sz="2000" b="1" dirty="0" smtClean="0">
                <a:solidFill>
                  <a:srgbClr val="336600"/>
                </a:solidFill>
                <a:latin typeface="Calibri Light" panose="020F0302020204030204" pitchFamily="34" charset="0"/>
              </a:rPr>
              <a:t>- Инициативные научные исследования  и разработки;	- </a:t>
            </a:r>
            <a:r>
              <a:rPr lang="ru-RU" sz="2000" b="1" u="sng" dirty="0" smtClean="0">
                <a:solidFill>
                  <a:srgbClr val="336600"/>
                </a:solidFill>
                <a:latin typeface="Calibri Light" panose="020F0302020204030204" pitchFamily="34" charset="0"/>
              </a:rPr>
              <a:t>Выполнение НИОКР</a:t>
            </a:r>
            <a:r>
              <a:rPr lang="ru-RU" sz="2000" b="1" dirty="0" smtClean="0">
                <a:solidFill>
                  <a:srgbClr val="336600"/>
                </a:solidFill>
                <a:latin typeface="Calibri Light" panose="020F0302020204030204" pitchFamily="34" charset="0"/>
              </a:rPr>
              <a:t>;</a:t>
            </a:r>
          </a:p>
          <a:p>
            <a:r>
              <a:rPr lang="ru-RU" sz="2000" b="1" dirty="0" smtClean="0">
                <a:solidFill>
                  <a:srgbClr val="336600"/>
                </a:solidFill>
                <a:latin typeface="Calibri Light" panose="020F0302020204030204" pitchFamily="34" charset="0"/>
              </a:rPr>
              <a:t>- Оформление охранных документов на РИД;  	                    - Участие в НТ выставках и конкурсах .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5932" y="1390278"/>
            <a:ext cx="5998904" cy="58164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dirty="0" smtClean="0"/>
              <a:t>ИССЛЕДОВАНИЯ И РАЗРАБОТКИ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76623" y="3227681"/>
            <a:ext cx="12759718" cy="714547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76621" y="3402446"/>
            <a:ext cx="12582354" cy="421997"/>
          </a:xfrm>
          <a:prstGeom prst="rect">
            <a:avLst/>
          </a:prstGeom>
        </p:spPr>
        <p:txBody>
          <a:bodyPr wrap="square" lIns="113120" tIns="56558" rIns="113120" bIns="56558">
            <a:spAutoFit/>
          </a:bodyPr>
          <a:lstStyle/>
          <a:p>
            <a:r>
              <a:rPr lang="ru-RU" sz="2000" b="1" dirty="0" smtClean="0">
                <a:solidFill>
                  <a:srgbClr val="336600"/>
                </a:solidFill>
                <a:latin typeface="Calibri Light" panose="020F0302020204030204" pitchFamily="34" charset="0"/>
              </a:rPr>
              <a:t>- Участие в работе научных конференций; 	- Организация и участие в оргкомитетах научных конференций.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2973" y="2819370"/>
            <a:ext cx="6002040" cy="58164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dirty="0" smtClean="0"/>
              <a:t>КОНФЕРЕНЦИОННАЯ АКТИВНОСТЬ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76623" y="4469464"/>
            <a:ext cx="12759718" cy="1327565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76621" y="4644902"/>
            <a:ext cx="12929036" cy="1037550"/>
          </a:xfrm>
          <a:prstGeom prst="rect">
            <a:avLst/>
          </a:prstGeom>
        </p:spPr>
        <p:txBody>
          <a:bodyPr wrap="square" lIns="113120" tIns="56558" rIns="113120" bIns="56558">
            <a:spAutoFit/>
          </a:bodyPr>
          <a:lstStyle/>
          <a:p>
            <a:r>
              <a:rPr lang="ru-RU" sz="2000" b="1" dirty="0" smtClean="0">
                <a:solidFill>
                  <a:srgbClr val="336600"/>
                </a:solidFill>
                <a:latin typeface="Calibri Light" panose="020F0302020204030204" pitchFamily="34" charset="0"/>
              </a:rPr>
              <a:t>-</a:t>
            </a:r>
            <a:r>
              <a:rPr lang="ru-RU" sz="2000" b="1" u="sng" dirty="0" smtClean="0">
                <a:solidFill>
                  <a:srgbClr val="336600"/>
                </a:solidFill>
                <a:latin typeface="Calibri Light" panose="020F0302020204030204" pitchFamily="34" charset="0"/>
              </a:rPr>
              <a:t> Публикация статей в научных журналах и в сборниках научных конференций;</a:t>
            </a:r>
          </a:p>
          <a:p>
            <a:r>
              <a:rPr lang="ru-RU" sz="2000" b="1" dirty="0" smtClean="0">
                <a:solidFill>
                  <a:srgbClr val="336600"/>
                </a:solidFill>
                <a:latin typeface="Calibri Light" panose="020F0302020204030204" pitchFamily="34" charset="0"/>
              </a:rPr>
              <a:t>- Публикация научных монографий;</a:t>
            </a:r>
          </a:p>
          <a:p>
            <a:r>
              <a:rPr lang="ru-RU" sz="2000" b="1" dirty="0" smtClean="0">
                <a:solidFill>
                  <a:srgbClr val="336600"/>
                </a:solidFill>
                <a:latin typeface="Calibri Light" panose="020F0302020204030204" pitchFamily="34" charset="0"/>
              </a:rPr>
              <a:t>- Участие в издательской и экспертной работе (рецензирование, работа в ред. коллегиях).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3246" y="4061157"/>
            <a:ext cx="6051589" cy="58164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dirty="0" smtClean="0"/>
              <a:t>ПУБЛИКАЦИОННАЯ АКТИВНОСТЬ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76623" y="6299738"/>
            <a:ext cx="12759718" cy="960391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76621" y="6401819"/>
            <a:ext cx="12582354" cy="729774"/>
          </a:xfrm>
          <a:prstGeom prst="rect">
            <a:avLst/>
          </a:prstGeom>
        </p:spPr>
        <p:txBody>
          <a:bodyPr wrap="square" lIns="113120" tIns="56558" rIns="113120" bIns="56558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rgbClr val="336600"/>
                </a:solidFill>
                <a:latin typeface="Calibri Light" panose="020F0302020204030204" pitchFamily="34" charset="0"/>
              </a:rPr>
              <a:t>Подготовка кандидатов  и докторов наук;</a:t>
            </a:r>
            <a:endParaRPr lang="ru-RU" sz="2000" b="1" dirty="0">
              <a:solidFill>
                <a:srgbClr val="336600"/>
              </a:solidFill>
              <a:latin typeface="Calibri Light" panose="020F0302020204030204" pitchFamily="34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336600"/>
                </a:solidFill>
                <a:latin typeface="Calibri Light" panose="020F0302020204030204" pitchFamily="34" charset="0"/>
              </a:rPr>
              <a:t>Экспертная деятельность (работа в ДС, оппонирование диссертаций).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5931" y="5891428"/>
            <a:ext cx="5998903" cy="58164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dirty="0" smtClean="0"/>
              <a:t>ПОДГОТОВКА КАДРОВ ВК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80220" y="7884461"/>
            <a:ext cx="12759718" cy="1224936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132532" y="8166795"/>
            <a:ext cx="12646305" cy="729774"/>
          </a:xfrm>
          <a:prstGeom prst="rect">
            <a:avLst/>
          </a:prstGeom>
        </p:spPr>
        <p:txBody>
          <a:bodyPr wrap="square" lIns="113120" tIns="56558" rIns="113120" bIns="56558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rgbClr val="336600"/>
                </a:solidFill>
                <a:latin typeface="Calibri Light" panose="020F0302020204030204" pitchFamily="34" charset="0"/>
              </a:rPr>
              <a:t>Кооперация с зарубежными вузами и научными коллективами в рамках международных научных проектов ;</a:t>
            </a:r>
          </a:p>
          <a:p>
            <a:r>
              <a:rPr lang="ru-RU" sz="2000" b="1" dirty="0" smtClean="0">
                <a:solidFill>
                  <a:srgbClr val="336600"/>
                </a:solidFill>
                <a:latin typeface="Calibri Light" panose="020F0302020204030204" pitchFamily="34" charset="0"/>
              </a:rPr>
              <a:t>- Участие в научных стажировках ;	</a:t>
            </a:r>
            <a:r>
              <a:rPr lang="ru-RU" sz="2000" b="1" dirty="0">
                <a:solidFill>
                  <a:srgbClr val="336600"/>
                </a:solidFill>
                <a:latin typeface="Calibri Light" panose="020F0302020204030204" pitchFamily="34" charset="0"/>
              </a:rPr>
              <a:t>Двойная (</a:t>
            </a:r>
            <a:r>
              <a:rPr lang="ru-RU" sz="2000" b="1" dirty="0" smtClean="0">
                <a:solidFill>
                  <a:srgbClr val="336600"/>
                </a:solidFill>
                <a:latin typeface="Calibri Light" panose="020F0302020204030204" pitchFamily="34" charset="0"/>
              </a:rPr>
              <a:t>совместная) аспирантура.</a:t>
            </a:r>
            <a:endParaRPr lang="ru-RU" sz="2000" b="1" dirty="0">
              <a:solidFill>
                <a:srgbClr val="336600"/>
              </a:solidFill>
              <a:latin typeface="Calibri Light" panose="020F0302020204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73247" y="7476153"/>
            <a:ext cx="6051766" cy="64807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dirty="0" smtClean="0"/>
              <a:t>МЕЖДУНАРОДНАЯ НАУЧНАЯ  ДЕЯТЕЛЬНОСТЬ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872063" y="9121819"/>
            <a:ext cx="3360420" cy="517600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146" y="232847"/>
            <a:ext cx="14005656" cy="88366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ИССЛЕДОВАНИЯ И РАЗРАБОТКИ</a:t>
            </a:r>
          </a:p>
          <a:p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09561" y="1084039"/>
            <a:ext cx="13892245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872063" y="9109397"/>
            <a:ext cx="3360420" cy="517598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0" name="Объект 8"/>
          <p:cNvSpPr txBox="1">
            <a:spLocks/>
          </p:cNvSpPr>
          <p:nvPr/>
        </p:nvSpPr>
        <p:spPr>
          <a:xfrm>
            <a:off x="1080220" y="2268637"/>
            <a:ext cx="12313368" cy="6552728"/>
          </a:xfrm>
          <a:prstGeom prst="rect">
            <a:avLst/>
          </a:prstGeom>
        </p:spPr>
        <p:txBody>
          <a:bodyPr lIns="91433" tIns="45716" rIns="91433" bIns="45716"/>
          <a:lstStyle>
            <a:lvl1pPr marL="424230" indent="-424230" algn="l" defTabSz="1131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9163" indent="-353524" algn="l" defTabSz="11312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14097" indent="-282819" algn="l" defTabSz="1131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9735" indent="-282819" algn="l" defTabSz="11312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5374" indent="-282819" algn="l" defTabSz="11312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11016" indent="-282819" algn="l" defTabSz="1131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76652" indent="-282819" algn="l" defTabSz="1131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42291" indent="-282819" algn="l" defTabSz="1131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07931" indent="-282819" algn="l" defTabSz="1131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180975" algn="just">
              <a:spcAft>
                <a:spcPts val="1200"/>
              </a:spcAft>
            </a:pP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Впервые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обнаружена последовательность модулированных фаз в PbZrO3, реализующаяся при изменении температуры при повышенном гидростатическом давлении (1.3 ГПа). Впервые обнаружена и исследована несоразмерная фаза в PbHfO3 с температурно-зависимым вектором модуляции. Впервые прослежено изменение картины релевантных критических ионных смещений в твердых растворах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релаксор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/нормальный сегнетоэлектрик - (PbMg1/3Nb2/3O3)1-x - (PbTiO3)x (PMNPT) при проходе через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морфотропную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фазовую границу (МФГ). На сегодняшний день это единственная специфическая структурная особенность, обнаруженная в области МФГ. </a:t>
            </a:r>
          </a:p>
          <a:p>
            <a:pPr marL="271463" indent="-180975" algn="just">
              <a:spcAft>
                <a:spcPts val="1200"/>
              </a:spcAft>
            </a:pP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Путем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применения комплементарных подходов, включающих рассеяние синхротронного излучения и зондовые методы, впервые исследовано влияние температуры на динамику роста сегнетоэлектрических доменов в тонких пленках, а также выявлены основные закономерности процессов микроскопической перестройки структуры твердых растворов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антисегнето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/сегнетоэлектрик, обладающих рекордными значениями коэффициентов электромеханической связи в области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морфотропной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фазовой границы. Сравнение измеренных размеров доменов с их теоретическими размерами позволило впервые выявить существование блокировки движения доменных границ структурными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нанонеоднородностями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  <a:p>
            <a:pPr marL="271463" indent="-180975" algn="just">
              <a:spcAft>
                <a:spcPts val="1200"/>
              </a:spcAft>
            </a:pP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Предложен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и апробирован новый метод одновременного количественного анализа поведения коэффициентов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термоэдс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и Холла в высокотемпературных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сверхпроводниках.</a:t>
            </a:r>
          </a:p>
          <a:p>
            <a:pPr>
              <a:spcAft>
                <a:spcPts val="1200"/>
              </a:spcAft>
            </a:pPr>
            <a:endParaRPr lang="ru-RU" sz="2200" b="1" dirty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0180" y="1681099"/>
            <a:ext cx="13321480" cy="7788337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endParaRPr lang="ru-RU" sz="180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36404" y="1470971"/>
            <a:ext cx="10607416" cy="58164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dirty="0"/>
              <a:t>НАИБОЛЕЕ ЗНАЧИМЫЕ РЕЗУЛЬТАТЫ ФУНДАМЕНТАЛЬНЫХ </a:t>
            </a:r>
            <a:r>
              <a:rPr lang="ru-RU" dirty="0" smtClean="0"/>
              <a:t>ИССЛЕДОВАНИЙ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26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146" y="232847"/>
            <a:ext cx="14005656" cy="88366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ИССЛЕДОВАНИЯ И РАЗРАБОТКИ</a:t>
            </a:r>
          </a:p>
          <a:p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09561" y="1084039"/>
            <a:ext cx="13892245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3221119" y="9152385"/>
            <a:ext cx="1076348" cy="461068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0" name="Объект 8"/>
          <p:cNvSpPr txBox="1">
            <a:spLocks/>
          </p:cNvSpPr>
          <p:nvPr/>
        </p:nvSpPr>
        <p:spPr>
          <a:xfrm>
            <a:off x="982701" y="2052613"/>
            <a:ext cx="12832546" cy="6912768"/>
          </a:xfrm>
          <a:prstGeom prst="rect">
            <a:avLst/>
          </a:prstGeom>
        </p:spPr>
        <p:txBody>
          <a:bodyPr lIns="91433" tIns="45716" rIns="91433" bIns="45716"/>
          <a:lstStyle>
            <a:lvl1pPr marL="424230" indent="-424230" algn="l" defTabSz="1131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9163" indent="-353524" algn="l" defTabSz="11312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14097" indent="-282819" algn="l" defTabSz="1131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9735" indent="-282819" algn="l" defTabSz="11312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45374" indent="-282819" algn="l" defTabSz="11312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11016" indent="-282819" algn="l" defTabSz="1131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76652" indent="-282819" algn="l" defTabSz="1131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42291" indent="-282819" algn="l" defTabSz="1131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07931" indent="-282819" algn="l" defTabSz="1131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180975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Разработана система повышения точности позиционирования беспилотных летательных аппаратов, которые нашли воплощение в «Орлан-10»</a:t>
            </a:r>
          </a:p>
          <a:p>
            <a:pPr marL="271463" indent="-180975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Разработана аппаратура низкоорбитального космического аппарата с предполагаемым запуском спутника в 2016 г.</a:t>
            </a:r>
          </a:p>
          <a:p>
            <a:pPr marL="271463" indent="-180975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Изготовлен опытный образец беспроводной системы мониторинга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двигателя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вертолета</a:t>
            </a:r>
          </a:p>
          <a:p>
            <a:pPr marL="271463" indent="-180975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Разработана миниатюрная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ячейка для приложения внешнего электрического поля к монокристальному образцу, позволяющая проводить исследования в режиме модуляционной дифракции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marL="271463" indent="-180975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Разработана технология и оптимизированы режимы получения основы нового искусственного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нанокомпозитного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материала - магнитных щелочно-боросиликатных стекол методом индукционной плавки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.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marL="271463" indent="-180975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Впервые создан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нанокомпозитный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материал на основе сегнетоэлектрика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AgNa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(NO2)2,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внедренного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в поры стекла со средним диаметром пор 7±1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нм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.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Впервые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создан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нанокомпозитный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материал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Pd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–NaNO2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в пористом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стекле с высокой эффективной диэлектрической проницаемостью (до 10^9).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marL="271463" indent="-180975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Создана новая версия кода для моделирования пристеночной плазмы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токамаков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: SOLPS-ITER. Новая версия кода рекомендована руководством Интернационального Термоядерного Экспериментального Реактора (ИТЭР) для использования на ИТЭР(Совместно с коллегами института физики плазмы им. Макса Планка)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marL="271463" indent="-180975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Впервые изучена динамика процессов, определяющих фотоиндуцированную фотопроводимость в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наноструктурах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с квантовыми точками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GeSi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/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Si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для детекторов среднего инфракрасного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диапазона</a:t>
            </a:r>
          </a:p>
          <a:p>
            <a:pPr marL="271463" indent="-180975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Впервые разработаны методы получения тонких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нанокомпозитных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пленок на основе фуллерена и полупроводников A2B6 для оптоэлектроники, теоретически и экспериментально определена электронная структура композитов.</a:t>
            </a:r>
          </a:p>
          <a:p>
            <a:pPr marL="271463" indent="-180975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Разработан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новейший метод контроля функциональности нервных клеток на основе метода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оптогенетики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. </a:t>
            </a:r>
          </a:p>
          <a:p>
            <a:pPr marL="271463" indent="-180975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Предложены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новые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белки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мишени для разработки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лекарственных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средств для лечения БХ и БА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.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Разработан новый амилоид-связывающий реагент для потенциального применения при БА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.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marL="271463" indent="-180975"/>
            <a:endParaRPr lang="ru-RU" sz="2000" b="1" dirty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endParaRPr lang="ru-RU" sz="2000" b="1" dirty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5932" y="1681099"/>
            <a:ext cx="13437968" cy="7860345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endParaRPr lang="ru-RU" sz="180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75430" y="1332533"/>
            <a:ext cx="10607416" cy="58164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dirty="0"/>
              <a:t>НАИБОЛЕЕ ЗНАЧИМЫЕ РЕЗУЛЬТАТЫ </a:t>
            </a:r>
            <a:r>
              <a:rPr lang="ru-RU" dirty="0" smtClean="0"/>
              <a:t>ПРИКЛАДНЫХ ИССЛЕДОВАНИЙ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6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193" y="83151"/>
            <a:ext cx="14005656" cy="134532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pPr marL="533400" indent="-533400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МАТЕРИАЛЬНО-ТЕХНИЧЕСКАЯ БАЗА</a:t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НАУЧНЫХ ИССЛЕДОВАНИЙ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09561" y="1404541"/>
            <a:ext cx="13892245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3356426" y="9181405"/>
            <a:ext cx="959830" cy="432047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6623" y="1908598"/>
            <a:ext cx="12759718" cy="4464495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13531" y="2124621"/>
            <a:ext cx="12554599" cy="4115316"/>
          </a:xfrm>
          <a:prstGeom prst="rect">
            <a:avLst/>
          </a:prstGeom>
        </p:spPr>
        <p:txBody>
          <a:bodyPr wrap="square" lIns="113120" tIns="56558" rIns="113120" bIns="56558">
            <a:spAutoFit/>
          </a:bodyPr>
          <a:lstStyle/>
          <a:p>
            <a:pPr marL="271463" indent="-180975" defTabSz="1131278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Аппаратно-программные комплексы учебных лабораторий образовательного центра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National Instruments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;</a:t>
            </a:r>
          </a:p>
          <a:p>
            <a:pPr marL="271463" indent="-180975" defTabSz="1131278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Широкополосный диэлектрический спектрометр NOVOCONTROL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Concept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BDS80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;</a:t>
            </a:r>
          </a:p>
          <a:p>
            <a:pPr marL="271463" indent="-180975" defTabSz="1131278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Анализатор спектра Роде Шварц FSL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B-5;</a:t>
            </a:r>
          </a:p>
          <a:p>
            <a:pPr marL="271463" indent="-180975" defTabSz="1131278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Векторный анализатор цепей 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Rohde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&amp;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Schwartz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;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marL="271463" indent="-180975" defTabSz="1131278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Комплексная система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attoAFM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I - Cryogenic Microscope System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;</a:t>
            </a:r>
          </a:p>
          <a:p>
            <a:pPr marL="271463" indent="-180975" defTabSz="1131278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Рентгеновская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дифрактометрическая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система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SuperNova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(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Oxford Diffraction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);</a:t>
            </a:r>
          </a:p>
          <a:p>
            <a:pPr marL="271463" indent="-180975" defTabSz="1131278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Вакуумная универсальная автоматическая система для нанесения тонких пленок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Moorfield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;</a:t>
            </a:r>
          </a:p>
          <a:p>
            <a:pPr marL="271463" indent="-180975" defTabSz="1131278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Универсальные лазерные системы с внешним резонатором DL100-L (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Toptica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).</a:t>
            </a:r>
          </a:p>
          <a:p>
            <a:pPr marL="271463" indent="-180975" defTabSz="1131278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Приборный комплекс для оптических измерений в диапазоне 300нм – 1200нм (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Thorlabs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Солар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);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marL="271463" indent="-180975" defTabSz="1131278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Приборный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комплекс для радиотехнических измерений в диапазоне 10Гц – 40ГГц (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Rohde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Schwarz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);</a:t>
            </a:r>
          </a:p>
          <a:p>
            <a:pPr marL="271463" indent="-180975" defTabSz="1131278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Серверный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комплекс на базе IBM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x3850.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5932" y="1620565"/>
            <a:ext cx="10607416" cy="408307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dirty="0" smtClean="0"/>
              <a:t>ОБОРУДОВАНИЕ ДЛЯ ФИЗИЧЕСКИХ ИССЛЕДОВАНИЙ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5918" y="6805141"/>
            <a:ext cx="12759718" cy="2808311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65920" y="7067887"/>
            <a:ext cx="12702210" cy="2391767"/>
          </a:xfrm>
          <a:prstGeom prst="rect">
            <a:avLst/>
          </a:prstGeom>
        </p:spPr>
        <p:txBody>
          <a:bodyPr wrap="square" lIns="113120" tIns="56558" rIns="113120" bIns="56558">
            <a:spAutoFit/>
          </a:bodyPr>
          <a:lstStyle/>
          <a:p>
            <a:pPr marL="271463" indent="-180975" defTabSz="1131278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Исследовательский комплекс на базе двух микроскопов: конфокального и с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двухфотонным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возбуждением флуоресценции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Thorlabs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(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США) для нейрофизиологии и биологии в комплекте с антивибрационными столами компании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NewportSpectra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-Physics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;</a:t>
            </a:r>
          </a:p>
          <a:p>
            <a:pPr marL="271463" indent="-180975" defTabSz="1131278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Оборудование для электрофизиологических исследований на живых клетках , полуавтоматический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вибротом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Leica VT1200,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Ламинарный бокс БАВп-0,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Термоциклер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С1000,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BioRad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Трансиллюминатор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ECX-F15.M,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Vilber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Lourmat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Миницентрифуга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MiniSpin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, Eppendorf,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Камера для вертикального электрофореза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Mini protein Tetra cell, BIO-RAD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;</a:t>
            </a:r>
          </a:p>
          <a:p>
            <a:pPr marL="271463" indent="-180975" defTabSz="1131278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Фотоэлектронный спектрометр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ThermoFisher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Scientific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K-Alpha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5227" y="6517109"/>
            <a:ext cx="10607416" cy="43204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dirty="0" smtClean="0"/>
              <a:t>ОБОРУДОВАНИЕ ДЛЯ МЕДИКО-БИОЛОГИЧЕСКИХ ИССЛЕДОВАНИЙ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9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04156" y="5869037"/>
            <a:ext cx="6048672" cy="3456384"/>
          </a:xfrm>
          <a:prstGeom prst="rect">
            <a:avLst/>
          </a:prstGeom>
          <a:solidFill>
            <a:srgbClr val="FFFF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478119893"/>
              </p:ext>
            </p:extLst>
          </p:nvPr>
        </p:nvGraphicFramePr>
        <p:xfrm>
          <a:off x="566418" y="6085061"/>
          <a:ext cx="613042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992988" y="5869037"/>
            <a:ext cx="5904656" cy="2448272"/>
          </a:xfrm>
          <a:prstGeom prst="rect">
            <a:avLst/>
          </a:prstGeom>
          <a:solidFill>
            <a:srgbClr val="FFFF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6146" y="117930"/>
            <a:ext cx="14005656" cy="91444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ВЫПОЛНЕНИЕ НИОКР (ОБЪЕМ)</a:t>
            </a:r>
          </a:p>
          <a:p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60140" y="1084039"/>
            <a:ext cx="13892245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75988" y="4428877"/>
            <a:ext cx="7128792" cy="122221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 2014 г. 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 </a:t>
            </a:r>
            <a:r>
              <a:rPr lang="ru-RU" sz="2400" b="1" u="sng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СПбПУ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объем НИОКР 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1560 млн. руб.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объем НИОКР на 1 НПР: 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621 т.р. /1 ставку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406185242"/>
              </p:ext>
            </p:extLst>
          </p:nvPr>
        </p:nvGraphicFramePr>
        <p:xfrm>
          <a:off x="8209012" y="1116509"/>
          <a:ext cx="5670632" cy="255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862825364"/>
              </p:ext>
            </p:extLst>
          </p:nvPr>
        </p:nvGraphicFramePr>
        <p:xfrm>
          <a:off x="8058100" y="3276749"/>
          <a:ext cx="5839544" cy="255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6769596" y="8461325"/>
            <a:ext cx="7124705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30168" y="5725021"/>
            <a:ext cx="13267476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696844" y="8499635"/>
            <a:ext cx="7535639" cy="122221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>
            <a:spAutoFit/>
          </a:bodyPr>
          <a:lstStyle/>
          <a:p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*данные включают  доходы 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ИФНиТ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по НИОКР  (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по данным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департамента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научно-организационной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деятельности) и средства  по программы «5-100-2020»  за публикации (без </a:t>
            </a:r>
            <a:r>
              <a:rPr lang="ru-RU" sz="1800" b="1" dirty="0" err="1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мегагрантов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и  средств на разработку образовательных программ)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569050195"/>
              </p:ext>
            </p:extLst>
          </p:nvPr>
        </p:nvGraphicFramePr>
        <p:xfrm>
          <a:off x="7200900" y="6013053"/>
          <a:ext cx="640871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3465596" y="9150114"/>
            <a:ext cx="893598" cy="517598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5988" y="1332533"/>
            <a:ext cx="7721056" cy="133712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alibri Light" panose="020F0302020204030204" pitchFamily="34" charset="0"/>
              </a:rPr>
              <a:t>ОБЩЙ ОБЪЕМ НИОКР в 2014 г.  </a:t>
            </a:r>
          </a:p>
          <a:p>
            <a:pPr algn="ctr"/>
            <a:r>
              <a:rPr lang="ru-RU" sz="4000" b="1" u="sng" dirty="0">
                <a:ln w="635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190 млн. руб. *</a:t>
            </a:r>
            <a:endParaRPr lang="ru-RU" sz="900" b="1" u="sng" dirty="0">
              <a:ln w="6350">
                <a:noFill/>
                <a:prstDash val="solid"/>
              </a:ln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75988" y="2916709"/>
            <a:ext cx="7721056" cy="133712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alibri Light" panose="020F0302020204030204" pitchFamily="34" charset="0"/>
              </a:rPr>
              <a:t>ОБЪЕМ НИОКР в 2014 г. на 1 ст. НПР  </a:t>
            </a:r>
          </a:p>
          <a:p>
            <a:pPr algn="ctr"/>
            <a:r>
              <a:rPr lang="ru-RU" sz="4000" b="1" u="sng" dirty="0" smtClean="0">
                <a:ln w="635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sym typeface="Symbol"/>
              </a:rPr>
              <a:t> </a:t>
            </a:r>
            <a:r>
              <a:rPr lang="ru-RU" sz="4000" b="1" u="sng" dirty="0" smtClean="0">
                <a:ln w="635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645 тыс</a:t>
            </a:r>
            <a:r>
              <a:rPr lang="ru-RU" sz="4000" b="1" u="sng" dirty="0">
                <a:ln w="635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. руб. / 1 </a:t>
            </a:r>
            <a:r>
              <a:rPr lang="ru-RU" sz="4000" b="1" u="sng" dirty="0" smtClean="0">
                <a:ln w="635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ставку </a:t>
            </a:r>
            <a:endParaRPr lang="ru-RU" sz="4000" b="1" u="sng" dirty="0">
              <a:ln w="635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146" y="202069"/>
            <a:ext cx="14005656" cy="91444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ВИДЫ ФИНАНСИРОВАНИЯ НИОКР </a:t>
            </a:r>
          </a:p>
          <a:p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09561" y="1084039"/>
            <a:ext cx="13892245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844238" y="9004329"/>
            <a:ext cx="3360420" cy="517598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691030859"/>
              </p:ext>
            </p:extLst>
          </p:nvPr>
        </p:nvGraphicFramePr>
        <p:xfrm>
          <a:off x="842918" y="4949814"/>
          <a:ext cx="12715964" cy="466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85728" y="1360463"/>
            <a:ext cx="13716096" cy="57588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Виды источников финансирования научных работ </a:t>
            </a:r>
            <a:r>
              <a:rPr lang="ru-RU" sz="30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ИФНиТ</a:t>
            </a:r>
            <a:r>
              <a:rPr lang="ru-RU" sz="3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в 2014 г.</a:t>
            </a:r>
            <a:endParaRPr lang="ru-RU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14356" y="2217719"/>
            <a:ext cx="13144592" cy="928694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Программа «5-100-2020» (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/>
              </a:rPr>
              <a:t>≈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53,5 млн. руб.)</a:t>
            </a:r>
            <a:endParaRPr lang="ru-RU" sz="28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64196" y="2124621"/>
            <a:ext cx="3429024" cy="50006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«от </a:t>
            </a:r>
            <a:r>
              <a:rPr lang="ru-RU" sz="3200" b="1" dirty="0" err="1" smtClean="0">
                <a:solidFill>
                  <a:schemeClr val="bg1"/>
                </a:solidFill>
                <a:latin typeface="Calibri" pitchFamily="34" charset="0"/>
              </a:rPr>
              <a:t>СПбПУ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14356" y="3360727"/>
            <a:ext cx="13144592" cy="928694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Минобрнауки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РФ, РНФ, РФФИ, проектная часть ГЗ (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/>
              </a:rPr>
              <a:t>≈ 87,5 млн. руб.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4196" y="3289289"/>
            <a:ext cx="3429024" cy="50006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«от </a:t>
            </a:r>
            <a:r>
              <a:rPr lang="ru-RU" sz="3200" b="1" dirty="0" err="1" smtClean="0">
                <a:solidFill>
                  <a:schemeClr val="bg1"/>
                </a:solidFill>
                <a:latin typeface="Calibri" pitchFamily="34" charset="0"/>
              </a:rPr>
              <a:t>гос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. структур»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14356" y="4580303"/>
            <a:ext cx="13144592" cy="928694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от предприятий, компаний, организаций (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/>
              </a:rPr>
              <a:t>≈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4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/>
              </a:rPr>
              <a:t>9 млн. руб.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) </a:t>
            </a:r>
            <a:endParaRPr lang="ru-RU" sz="2800" dirty="0" smtClean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64196" y="4508865"/>
            <a:ext cx="3357586" cy="50006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«от компаний»</a:t>
            </a:r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701630" y="1860529"/>
            <a:ext cx="1" cy="328842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00042" y="2771105"/>
            <a:ext cx="214314" cy="1588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00042" y="3930643"/>
            <a:ext cx="214314" cy="1588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00042" y="5151807"/>
            <a:ext cx="214314" cy="1588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146" y="202069"/>
            <a:ext cx="14005656" cy="91444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ЗАКАЗЧИКИ НИОКР</a:t>
            </a:r>
          </a:p>
          <a:p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09561" y="1084039"/>
            <a:ext cx="13892245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22970" y="1390278"/>
            <a:ext cx="13418690" cy="606663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В 2014 г. в институте выполнялось  </a:t>
            </a:r>
            <a:r>
              <a:rPr lang="ru-RU" sz="3200" b="1" dirty="0" smtClean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 Light" panose="020F0302020204030204" pitchFamily="34" charset="0"/>
              </a:rPr>
              <a:t>более 70-ти </a:t>
            </a:r>
            <a:r>
              <a:rPr lang="ru-RU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alibri Light" panose="020F0302020204030204" pitchFamily="34" charset="0"/>
              </a:rPr>
              <a:t>НИОКР</a:t>
            </a:r>
            <a:r>
              <a:rPr lang="ru-RU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для следующих заказчиков</a:t>
            </a:r>
            <a:r>
              <a:rPr lang="en-US" sz="28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:</a:t>
            </a:r>
            <a:r>
              <a:rPr lang="ru-RU" sz="28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8172" y="2268637"/>
            <a:ext cx="13393488" cy="194421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numCol="1"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Минобрнауки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РФ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госзадание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базовая и проектная часть; поддержка молодых к.н.)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РНФ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РФФИ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(Инициативные и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междунар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проекты; мой первый грант; организация мер. на тер. РФ).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Фед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агенство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по поставкам вооружения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Фонд содействия отечественной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науке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872063" y="9204252"/>
            <a:ext cx="3360420" cy="409201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8172" y="4428877"/>
            <a:ext cx="13393488" cy="482453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numCol="2" rtlCol="0" anchor="ctr"/>
          <a:lstStyle/>
          <a:p>
            <a:pPr>
              <a:lnSpc>
                <a:spcPct val="120000"/>
              </a:lnSpc>
              <a:buFont typeface="Wingdings" pitchFamily="2" charset="2"/>
              <a:buChar char="§"/>
              <a:tabLst>
                <a:tab pos="355600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НИЦ «Курчатовский Институт»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tabLst>
                <a:tab pos="266700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ФТИ им. А.Ф. Иоффе РАН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tabLst>
                <a:tab pos="266700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ОАО «НИИ «Вектор»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tabLst>
                <a:tab pos="266700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ООО «Специальный технологический центр» 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tabLst>
                <a:tab pos="266700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ОАО «ЦНИИ «АТОЛЛ»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tabLst>
                <a:tab pos="266700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ОАО «Концерн «ЦНИ «Электроприбор»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tabLst>
                <a:tab pos="266700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ОАО «Светлана»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tabLst>
                <a:tab pos="266700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ОАО «Авангард»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tabLst>
                <a:tab pos="266700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ЗАО «Полупроводниковые приборы»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tabLst>
                <a:tab pos="266700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ЗАО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ИНДИКОМ 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tabLst>
                <a:tab pos="266700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ФГУП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ЦНИИ машиностроения 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tabLst>
                <a:tab pos="266700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ООО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Технологическая Компания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Шлюмберже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177800" indent="-177800">
              <a:lnSpc>
                <a:spcPct val="120000"/>
              </a:lnSpc>
              <a:buFont typeface="Wingdings" pitchFamily="2" charset="2"/>
              <a:buChar char="§"/>
              <a:tabLst>
                <a:tab pos="266700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British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Petroleum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(гранты для аспирантов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и молодых ученых)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§"/>
              <a:tabLst>
                <a:tab pos="266700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Фонд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некоммерческих программ "Династия"</a:t>
            </a:r>
          </a:p>
          <a:p>
            <a:pPr marL="177800" indent="-177800">
              <a:lnSpc>
                <a:spcPct val="120000"/>
              </a:lnSpc>
              <a:buFont typeface="Wingdings" pitchFamily="2" charset="2"/>
              <a:buChar char="§"/>
              <a:tabLst>
                <a:tab pos="355600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ООО НПП «Новые технологии  телекоммуникаций»  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tabLst>
                <a:tab pos="266700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ООО «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СмС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тензотерм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Рус»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tabLst>
                <a:tab pos="266700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ЗАО "Современные беспроводные технологии"</a:t>
            </a:r>
          </a:p>
          <a:p>
            <a:pPr marL="0" lvl="3">
              <a:buFont typeface="Wingdings" pitchFamily="2" charset="2"/>
              <a:buChar char="§"/>
              <a:tabLst>
                <a:tab pos="266700" algn="l"/>
              </a:tabLs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ОАО «Климов»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96044" y="155322"/>
            <a:ext cx="14005656" cy="7451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КОНФЕРЕНЦИОННАЯ АКТИВНОСТЬ</a:t>
            </a:r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509561" y="1084039"/>
            <a:ext cx="13892245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3321580" y="9037389"/>
            <a:ext cx="949637" cy="517598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8840" y="1748750"/>
            <a:ext cx="13380812" cy="296816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marL="342900" indent="-342900">
              <a:buFont typeface="Calibri" panose="020F0502020204030204" pitchFamily="34" charset="0"/>
              <a:buChar char="–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24-я 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международная конференция «Лазеры. Измерения. Информация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16-я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всероссийская молодежная конференция по физике полупроводников и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наноструктур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полупроводниковой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опто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- и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наноэлектронике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17-я</a:t>
            </a:r>
            <a:r>
              <a:rPr lang="ru-RU" sz="2400" b="1" cap="all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всероссийская научная конференция студентов-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радиофизиков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The 1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th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International Conference on Next Generation Wired/Wireless Networking NEW2AN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International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Conference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«XI-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th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Quark Confinement and the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Нadron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Spectrum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International Conference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Hadron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Structure and QCD: from Low to High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Energies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9560" y="5341241"/>
            <a:ext cx="13460091" cy="3912172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Сотрудники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ИФНиТ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в 2014 г. приняли участие </a:t>
            </a:r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более, чем в 60 конференциях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 в частности: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XXIII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International Material Science Conference, Cancun,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Mexico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nvited)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18th International Conference on Molecular Beam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Epitaxy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Flagstaff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, Arizona, USA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16-th International Conference “Laser Optics 2014”, St.-Petersburg,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Russia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39th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Int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Conference on Infrared, Millimeter, and Terahertz waves (IRMMW-THz), Tucson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, USA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Photonics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Prague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Czech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Republic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Physics of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Quantun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 Electronics,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Snowbird,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USA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invited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Saint-Petersburg OPEN 2014. 1st International School and Conference on Optoelectronics, Photonics, Engineering and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Nanostructures, St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</a:rPr>
              <a:t>. Petersburg, Russia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24436" y="1332533"/>
            <a:ext cx="10258410" cy="58164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b="1" dirty="0" smtClean="0"/>
              <a:t>ОРГАНИЗАЦИЯ КОНФЕРЕНЦИЙ И УЧАСТИЕ В ОРГКОМИТЕТАХ  КОНФЕРЕНЦИЙ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44981" y="4932933"/>
            <a:ext cx="7176599" cy="58164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b="1" dirty="0" smtClean="0"/>
              <a:t>УЧАСТИЕ В КОНФЕРЕНЦИЯХ (2014 ГОД)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146" y="130061"/>
            <a:ext cx="14005656" cy="91444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СТРУКТУРА ИНСТИТУТА</a:t>
            </a:r>
          </a:p>
          <a:p>
            <a:endParaRPr lang="ru-RU" sz="105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09561" y="1084039"/>
            <a:ext cx="13892245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81320" y="9147014"/>
            <a:ext cx="3360420" cy="517598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894" y="1319231"/>
            <a:ext cx="13663930" cy="768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912868" y="8461325"/>
            <a:ext cx="93610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13268" y="8613725"/>
            <a:ext cx="93610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5910-1F9A-43C0-B363-4557573D9AE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6044" y="155322"/>
            <a:ext cx="14005656" cy="7451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КОНКУРСЫ И ГРАНТЫ</a:t>
            </a:r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09561" y="1084039"/>
            <a:ext cx="13892245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1"/>
          <p:cNvSpPr txBox="1">
            <a:spLocks/>
          </p:cNvSpPr>
          <p:nvPr/>
        </p:nvSpPr>
        <p:spPr>
          <a:xfrm>
            <a:off x="13282846" y="9037389"/>
            <a:ext cx="949637" cy="517598"/>
          </a:xfrm>
          <a:prstGeom prst="rect">
            <a:avLst/>
          </a:prstGeom>
        </p:spPr>
        <p:txBody>
          <a:bodyPr vert="horz" lIns="137825" tIns="68912" rIns="137825" bIns="68912" rtlCol="0" anchor="ctr"/>
          <a:lstStyle/>
          <a:p>
            <a:pPr marL="0" marR="0" lvl="0" indent="0" algn="r" defTabSz="11311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5910-1F9A-43C0-B363-4557573D9AE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11311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2918" y="1503339"/>
            <a:ext cx="12913345" cy="3717626"/>
          </a:xfrm>
          <a:prstGeom prst="roundRect">
            <a:avLst>
              <a:gd name="adj" fmla="val 4838"/>
            </a:avLst>
          </a:prstGeom>
          <a:solidFill>
            <a:srgbClr val="FFFFAB"/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marL="342900" indent="-342900">
              <a:buFont typeface="Calibri" panose="020F0502020204030204" pitchFamily="34" charset="0"/>
              <a:buChar char="–"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42918" y="5629273"/>
            <a:ext cx="12913345" cy="3768155"/>
          </a:xfrm>
          <a:prstGeom prst="roundRect">
            <a:avLst>
              <a:gd name="adj" fmla="val 10600"/>
            </a:avLst>
          </a:prstGeom>
          <a:solidFill>
            <a:srgbClr val="FFFF99"/>
          </a:solidFill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marL="342900" indent="-342900">
              <a:buFont typeface="Calibri" panose="020F0502020204030204" pitchFamily="34" charset="0"/>
              <a:buChar char="–"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8604" y="1289024"/>
            <a:ext cx="7858180" cy="1645355"/>
          </a:xfrm>
          <a:prstGeom prst="roundRect">
            <a:avLst>
              <a:gd name="adj" fmla="val 8820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b="1" u="sng" dirty="0" smtClean="0"/>
              <a:t>КОНКУРСЫ ФЕДЕРАЛЬНОГО УРОВНЯ</a:t>
            </a:r>
            <a:r>
              <a:rPr lang="ru-RU" b="1" dirty="0" smtClean="0"/>
              <a:t>: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Федеральные целевые программы (ФЦП),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Российский научный фонд (РНФ),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Российский фонд фундаментальных исследований (РФФИ)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6518" y="5432429"/>
            <a:ext cx="7820266" cy="79664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b="1" u="sng" dirty="0" smtClean="0"/>
              <a:t>КОНКУРСЫ РЕГИОНАЛЬНОГО УРОВНЯ</a:t>
            </a:r>
            <a:r>
              <a:rPr lang="ru-RU" b="1" dirty="0" smtClean="0"/>
              <a:t>: 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738129629"/>
              </p:ext>
            </p:extLst>
          </p:nvPr>
        </p:nvGraphicFramePr>
        <p:xfrm>
          <a:off x="1271546" y="3409453"/>
          <a:ext cx="2071702" cy="1914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753609757"/>
              </p:ext>
            </p:extLst>
          </p:nvPr>
        </p:nvGraphicFramePr>
        <p:xfrm>
          <a:off x="3629000" y="3409453"/>
          <a:ext cx="2071702" cy="1914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676073772"/>
              </p:ext>
            </p:extLst>
          </p:nvPr>
        </p:nvGraphicFramePr>
        <p:xfrm>
          <a:off x="6120780" y="3348757"/>
          <a:ext cx="2071702" cy="1914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8701098" y="1789091"/>
          <a:ext cx="4786346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342984" y="2934380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Число выигранных заявок (в 2014 г.)</a:t>
            </a:r>
            <a:endParaRPr lang="ru-RU" sz="24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518" y="6373093"/>
            <a:ext cx="847859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3" name="Диаграмма 22"/>
          <p:cNvGraphicFramePr/>
          <p:nvPr/>
        </p:nvGraphicFramePr>
        <p:xfrm>
          <a:off x="8857084" y="5725021"/>
          <a:ext cx="4858354" cy="3143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146" y="202069"/>
            <a:ext cx="14005656" cy="91444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pPr lvl="1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ПУБЛИКАЦИОННАЯ АКТИВНОСТЬ</a:t>
            </a:r>
          </a:p>
          <a:p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9561" y="1084039"/>
            <a:ext cx="13892245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8497044" y="6085061"/>
            <a:ext cx="5544616" cy="2448272"/>
          </a:xfrm>
          <a:prstGeom prst="rect">
            <a:avLst/>
          </a:prstGeom>
          <a:solidFill>
            <a:srgbClr val="FFFF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14290" y="1576899"/>
            <a:ext cx="8715436" cy="148382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>
            <a:spAutoFit/>
          </a:bodyPr>
          <a:lstStyle/>
          <a:p>
            <a:pPr algn="ctr"/>
            <a:endParaRPr lang="ru-RU" sz="900" b="1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ЧИСЛО ПУБЛИКАЦИЙ (</a:t>
            </a:r>
            <a:r>
              <a:rPr lang="en-US" sz="3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SCOPUS, </a:t>
            </a:r>
            <a:r>
              <a:rPr lang="en-US" sz="30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WoS</a:t>
            </a:r>
            <a:r>
              <a:rPr lang="ru-RU" sz="3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) </a:t>
            </a:r>
          </a:p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в 2014 г.           </a:t>
            </a:r>
            <a:r>
              <a:rPr lang="ru-RU" sz="4100" b="1" u="sng" dirty="0" smtClean="0">
                <a:ln w="635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350 *</a:t>
            </a:r>
          </a:p>
          <a:p>
            <a:pPr algn="ctr"/>
            <a:endParaRPr lang="ru-RU" sz="900" b="1" u="sng" dirty="0">
              <a:ln w="6350">
                <a:noFill/>
                <a:prstDash val="solid"/>
              </a:ln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2148" y="6229077"/>
            <a:ext cx="7128792" cy="149921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>
            <a:spAutoFit/>
          </a:bodyPr>
          <a:lstStyle/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 2014 г. </a:t>
            </a:r>
            <a:r>
              <a:rPr lang="ru-RU" sz="3000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 </a:t>
            </a:r>
            <a:r>
              <a:rPr lang="ru-RU" sz="3000" b="1" u="sng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СПбПУ</a:t>
            </a:r>
            <a:r>
              <a:rPr lang="ru-RU" sz="3000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Число публикаций (</a:t>
            </a: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SCOPUS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&amp; </a:t>
            </a:r>
            <a:r>
              <a:rPr lang="en-US" sz="3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WoS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) 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sym typeface="Symbol"/>
              </a:rPr>
              <a:t></a:t>
            </a:r>
            <a:r>
              <a:rPr lang="ru-RU" sz="3000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1000 </a:t>
            </a:r>
          </a:p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 1 НПР: </a:t>
            </a:r>
            <a:r>
              <a:rPr lang="ru-RU" sz="3000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0,4/1 ставку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5728" y="3809147"/>
            <a:ext cx="8572560" cy="1499215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>
            <a:spAutoFit/>
          </a:bodyPr>
          <a:lstStyle/>
          <a:p>
            <a:pPr algn="ctr"/>
            <a:endParaRPr lang="ru-RU" sz="900" b="1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ЧИСЛО ПУБЛИКАЦИЙ (</a:t>
            </a:r>
            <a:r>
              <a:rPr lang="en-US" sz="3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SCOPUS, </a:t>
            </a:r>
            <a:r>
              <a:rPr lang="en-US" sz="30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WoS</a:t>
            </a:r>
            <a:r>
              <a:rPr lang="ru-RU" sz="3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) </a:t>
            </a:r>
            <a:r>
              <a:rPr lang="ru-RU" sz="3200" b="1" dirty="0">
                <a:solidFill>
                  <a:schemeClr val="bg1"/>
                </a:solidFill>
                <a:latin typeface="Calibri Light" panose="020F0302020204030204" pitchFamily="34" charset="0"/>
              </a:rPr>
              <a:t>на 1 </a:t>
            </a:r>
            <a:r>
              <a:rPr lang="ru-RU" sz="32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НПР</a:t>
            </a:r>
            <a:endParaRPr lang="ru-RU" sz="4100" b="1" u="sng" dirty="0" smtClean="0">
              <a:ln w="635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ru-RU" sz="4000" b="1" u="sng" dirty="0" smtClean="0">
                <a:ln w="635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1,2 </a:t>
            </a:r>
            <a:r>
              <a:rPr lang="ru-RU" sz="4000" b="1" u="sng" dirty="0">
                <a:ln w="635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/ 1 ставку (всего</a:t>
            </a:r>
            <a:r>
              <a:rPr lang="ru-RU" sz="4000" b="1" u="sng" dirty="0" smtClean="0">
                <a:ln w="635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)*</a:t>
            </a:r>
            <a:endParaRPr lang="ru-RU" sz="2800" b="1" u="sng" dirty="0" smtClean="0">
              <a:ln w="635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ru-RU" sz="900" b="1" u="sng" dirty="0">
              <a:ln w="6350">
                <a:noFill/>
                <a:prstDash val="solid"/>
              </a:ln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990900648"/>
              </p:ext>
            </p:extLst>
          </p:nvPr>
        </p:nvGraphicFramePr>
        <p:xfrm>
          <a:off x="9344040" y="1289025"/>
          <a:ext cx="4741938" cy="255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152620869"/>
              </p:ext>
            </p:extLst>
          </p:nvPr>
        </p:nvGraphicFramePr>
        <p:xfrm>
          <a:off x="9058288" y="3503603"/>
          <a:ext cx="5190846" cy="255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509562" y="8677349"/>
            <a:ext cx="13382685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30168" y="5941045"/>
            <a:ext cx="13267476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96146" y="8640288"/>
            <a:ext cx="13836337" cy="82210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*Эти данные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ИФНиТ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не включают публикации 2014 года, которые были индексированы после 15 декабря 2014 года).</a:t>
            </a:r>
          </a:p>
        </p:txBody>
      </p:sp>
      <p:sp>
        <p:nvSpPr>
          <p:cNvPr id="18" name="Номер слайда 1"/>
          <p:cNvSpPr txBox="1">
            <a:spLocks/>
          </p:cNvSpPr>
          <p:nvPr/>
        </p:nvSpPr>
        <p:spPr>
          <a:xfrm>
            <a:off x="13305019" y="9181404"/>
            <a:ext cx="948324" cy="420733"/>
          </a:xfrm>
          <a:prstGeom prst="rect">
            <a:avLst/>
          </a:prstGeom>
        </p:spPr>
        <p:txBody>
          <a:bodyPr vert="horz" lIns="137825" tIns="68912" rIns="137825" bIns="68912" rtlCol="0" anchor="ctr"/>
          <a:lstStyle/>
          <a:p>
            <a:pPr marL="0" marR="0" lvl="0" indent="0" algn="r" defTabSz="11311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75910-1F9A-43C0-B363-4557573D9AE8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11311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670450298"/>
              </p:ext>
            </p:extLst>
          </p:nvPr>
        </p:nvGraphicFramePr>
        <p:xfrm>
          <a:off x="7704956" y="6229077"/>
          <a:ext cx="640871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146" y="202069"/>
            <a:ext cx="14005656" cy="91444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pPr lvl="1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ПУБЛИКАЦИОННАЯ АКТИВНОСТЬ</a:t>
            </a:r>
          </a:p>
          <a:p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9561" y="1084039"/>
            <a:ext cx="13892245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72063" y="9109397"/>
            <a:ext cx="3360420" cy="517598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1026" name="Picture 2" descr="D:\LENA\КЭ\САЙТ_КЭ\NEWS and Awards\МостепаненкоОбложка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72708" y="2628677"/>
            <a:ext cx="3873969" cy="59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09560" y="1569060"/>
            <a:ext cx="13604110" cy="483553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НАУЧНЫЕ МОНОГРАФИИ МИРОВОГО УРОВНЯ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9807006" y="2627734"/>
            <a:ext cx="4162648" cy="5937160"/>
            <a:chOff x="9662988" y="2700686"/>
            <a:chExt cx="4162648" cy="59371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662988" y="2700686"/>
              <a:ext cx="4162648" cy="5937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13264695" y="2844701"/>
              <a:ext cx="504056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" t="785" r="537" b="728"/>
          <a:stretch/>
        </p:blipFill>
        <p:spPr bwMode="auto">
          <a:xfrm>
            <a:off x="648172" y="2628678"/>
            <a:ext cx="4162648" cy="59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5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920979" y="5450119"/>
            <a:ext cx="5384039" cy="3888432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3790" y="167517"/>
            <a:ext cx="14005656" cy="134532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pPr marL="901700" indent="-901700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РЕЗУЛЬТАТЫ ИНТЕЛЛЕКТУАЛЬНОЙ ДЕЯТЕЛЬНОСТИ</a:t>
            </a:r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09561" y="1548557"/>
            <a:ext cx="13892245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22970" y="2013307"/>
            <a:ext cx="13293102" cy="57588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В 2014  г.  ПОДАНО ЗАЯВОК НА ОБЪЕКТЫ ПАТЕНТНЫХ ПРАВ 	            </a:t>
            </a:r>
            <a:r>
              <a:rPr lang="ru-RU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8</a:t>
            </a:r>
            <a:r>
              <a:rPr lang="ru-RU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anose="020F0302020204030204" pitchFamily="34" charset="0"/>
              </a:rPr>
              <a:t> </a:t>
            </a:r>
            <a:endParaRPr lang="ru-RU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2815" y="2700685"/>
            <a:ext cx="6691345" cy="483553"/>
          </a:xfrm>
          <a:prstGeom prst="rect">
            <a:avLst/>
          </a:prstGeom>
          <a:noFill/>
        </p:spPr>
        <p:txBody>
          <a:bodyPr wrap="square" lIns="113120" tIns="56558" rIns="113120" bIns="56558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Заявки на изобретение 		 -  3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975" y="4356869"/>
            <a:ext cx="13382685" cy="575885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В 2014 г.	ПОЛУЧЕНО ОХРАННЫХ ДОКУМЕНТОВ </a:t>
            </a:r>
            <a:r>
              <a:rPr lang="ru-RU" sz="3000" b="1" dirty="0">
                <a:solidFill>
                  <a:schemeClr val="bg1"/>
                </a:solidFill>
                <a:latin typeface="Calibri Light" panose="020F0302020204030204" pitchFamily="34" charset="0"/>
              </a:rPr>
              <a:t>	</a:t>
            </a:r>
            <a:r>
              <a:rPr lang="ru-RU" sz="3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	</a:t>
            </a:r>
            <a:r>
              <a:rPr lang="en-US" sz="3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          </a:t>
            </a:r>
            <a:r>
              <a:rPr lang="ru-RU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12</a:t>
            </a:r>
            <a:r>
              <a:rPr lang="ru-RU" sz="30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 Light" panose="020F0302020204030204" pitchFamily="34" charset="0"/>
              </a:rPr>
              <a:t> </a:t>
            </a:r>
            <a:endParaRPr lang="ru-RU" sz="30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2811" y="3165802"/>
            <a:ext cx="6918169" cy="483553"/>
          </a:xfrm>
          <a:prstGeom prst="rect">
            <a:avLst/>
          </a:prstGeom>
          <a:noFill/>
        </p:spPr>
        <p:txBody>
          <a:bodyPr wrap="square" lIns="113120" tIns="56558" rIns="113120" bIns="56558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Заявки на полезную модель  	 -  4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2815" y="3574114"/>
            <a:ext cx="6691345" cy="483553"/>
          </a:xfrm>
          <a:prstGeom prst="rect">
            <a:avLst/>
          </a:prstGeom>
          <a:noFill/>
        </p:spPr>
        <p:txBody>
          <a:bodyPr wrap="square" lIns="113120" tIns="56558" rIns="113120" bIns="56558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Заявки на программу 		 -  1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3214" y="4979799"/>
            <a:ext cx="6691345" cy="483553"/>
          </a:xfrm>
          <a:prstGeom prst="rect">
            <a:avLst/>
          </a:prstGeom>
          <a:noFill/>
        </p:spPr>
        <p:txBody>
          <a:bodyPr wrap="square" lIns="113120" tIns="56558" rIns="113120" bIns="56558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Заявки на изобретение 	                -  2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207" y="5444915"/>
            <a:ext cx="6918169" cy="483553"/>
          </a:xfrm>
          <a:prstGeom prst="rect">
            <a:avLst/>
          </a:prstGeom>
          <a:noFill/>
        </p:spPr>
        <p:txBody>
          <a:bodyPr wrap="square" lIns="113120" tIns="56558" rIns="113120" bIns="56558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Заявки на полезную модель 	-  9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3214" y="5853226"/>
            <a:ext cx="6691345" cy="483553"/>
          </a:xfrm>
          <a:prstGeom prst="rect">
            <a:avLst/>
          </a:prstGeom>
          <a:noFill/>
        </p:spPr>
        <p:txBody>
          <a:bodyPr wrap="square" lIns="113120" tIns="56558" rIns="113120" bIns="56558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Заявки на программу 		-  1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92188" y="6655588"/>
            <a:ext cx="6120680" cy="5537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48173" y="7004501"/>
            <a:ext cx="6768751" cy="1960880"/>
          </a:xfrm>
          <a:prstGeom prst="rect">
            <a:avLst/>
          </a:prstGeom>
        </p:spPr>
        <p:txBody>
          <a:bodyPr wrap="square" lIns="113120" tIns="56558" rIns="113120" bIns="56558">
            <a:spAutoFit/>
          </a:bodyPr>
          <a:lstStyle/>
          <a:p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Всего в </a:t>
            </a:r>
            <a:r>
              <a:rPr lang="ru-RU" sz="2400" b="1" u="sng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СПбПУ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b="1" u="sng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2014 г.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: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- подано  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39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заявок на объекты патентных прав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(11 И, 14 ПМ, 1 БД, 12 ПР, 1 НХ); 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получено  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44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охранных документов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(16 И, 17 ПМ, 121 ПР).	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07035" y="9119403"/>
            <a:ext cx="3360420" cy="517598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23</a:t>
            </a:fld>
            <a:endParaRPr lang="ru-RU" dirty="0"/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627113561"/>
              </p:ext>
            </p:extLst>
          </p:nvPr>
        </p:nvGraphicFramePr>
        <p:xfrm>
          <a:off x="7560940" y="5378111"/>
          <a:ext cx="518457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290" y="-12794"/>
            <a:ext cx="13987512" cy="134532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pPr marL="1079500" lvl="1" indent="-1079500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ПОДГОТОВКА КАДРОВ </a:t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ВЫСШЕЙ КВАЛИФИКАЦИИ</a:t>
            </a:r>
            <a:endParaRPr lang="ru-RU" sz="105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09561" y="1396573"/>
            <a:ext cx="13892245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12842" y="9167863"/>
            <a:ext cx="3360420" cy="517598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9432" y="1672996"/>
            <a:ext cx="12982326" cy="883673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96244" y="1744435"/>
            <a:ext cx="11986152" cy="717463"/>
          </a:xfrm>
          <a:prstGeom prst="rect">
            <a:avLst/>
          </a:prstGeom>
        </p:spPr>
        <p:txBody>
          <a:bodyPr wrap="square" lIns="113120" tIns="56558" rIns="113120" bIns="56558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        На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базе института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действуют три  ДС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: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Д 212.229.01 (ФЭ, ФПП, РТ),  Д 212.229.25 (БФ), Д 212.229.29 (ТФ, ФКС,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ФАЯиЭЧ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)</a:t>
            </a:r>
            <a:r>
              <a:rPr lang="ru-RU" sz="20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8604" y="1530121"/>
            <a:ext cx="4484064" cy="42862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b="1" dirty="0" smtClean="0"/>
              <a:t>ДИССЕРТАЦИОННЫЕ СОВЕТЫ</a:t>
            </a:r>
            <a:endParaRPr lang="ru-RU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7166" y="2729755"/>
            <a:ext cx="13144592" cy="42862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b="1" dirty="0" smtClean="0"/>
              <a:t>ЗАЩИТЫ ДИССЕРТАЦИЙ</a:t>
            </a:r>
            <a:endParaRPr lang="ru-RU" b="1" dirty="0"/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644365300"/>
              </p:ext>
            </p:extLst>
          </p:nvPr>
        </p:nvGraphicFramePr>
        <p:xfrm>
          <a:off x="628604" y="3301259"/>
          <a:ext cx="792961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4486256" y="6375393"/>
            <a:ext cx="9111386" cy="3102614"/>
          </a:xfrm>
          <a:prstGeom prst="rect">
            <a:avLst/>
          </a:prstGeom>
          <a:solidFill>
            <a:srgbClr val="FFFF99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761485258"/>
              </p:ext>
            </p:extLst>
          </p:nvPr>
        </p:nvGraphicFramePr>
        <p:xfrm>
          <a:off x="8701098" y="6018203"/>
          <a:ext cx="5184576" cy="3460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487579322"/>
              </p:ext>
            </p:extLst>
          </p:nvPr>
        </p:nvGraphicFramePr>
        <p:xfrm>
          <a:off x="4200504" y="6089641"/>
          <a:ext cx="5184576" cy="3460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700042" y="6861189"/>
            <a:ext cx="3625480" cy="149921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>
            <a:spAutoFit/>
          </a:bodyPr>
          <a:lstStyle/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 2014 г. </a:t>
            </a:r>
            <a:r>
              <a:rPr lang="ru-RU" sz="3000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 </a:t>
            </a:r>
            <a:r>
              <a:rPr lang="ru-RU" sz="3000" b="1" u="sng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СПбПУ</a:t>
            </a:r>
            <a:r>
              <a:rPr lang="ru-RU" sz="3000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:</a:t>
            </a:r>
          </a:p>
          <a:p>
            <a:r>
              <a:rPr lang="ru-RU" sz="3000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37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защит </a:t>
            </a:r>
            <a:r>
              <a:rPr lang="ru-RU" sz="30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к.н</a:t>
            </a:r>
            <a:endParaRPr lang="ru-RU" sz="30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ru-RU" sz="3000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8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 защит д.н.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701098" y="3587011"/>
            <a:ext cx="5143536" cy="196088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>
            <a:spAutoFit/>
          </a:bodyPr>
          <a:lstStyle/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Причины спада в 2014:</a:t>
            </a:r>
          </a:p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 2012 г. </a:t>
            </a:r>
          </a:p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- </a:t>
            </a:r>
            <a:r>
              <a:rPr lang="ru-RU" sz="3000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перерегистрация ДС</a:t>
            </a:r>
            <a:endParaRPr lang="ru-RU" sz="30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- </a:t>
            </a:r>
            <a:r>
              <a:rPr lang="ru-RU" sz="3000" b="1" u="sng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увеличение срока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9947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924" y="70328"/>
            <a:ext cx="14005656" cy="134532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pPr marL="1168400" indent="-1168400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МЕЖДУНАРОДНАЯ НАУЧНАЯ</a:t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09561" y="1404541"/>
            <a:ext cx="13892245" cy="0"/>
          </a:xfrm>
          <a:prstGeom prst="line">
            <a:avLst/>
          </a:prstGeom>
          <a:ln w="57150">
            <a:solidFill>
              <a:schemeClr val="accent3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872063" y="8999708"/>
            <a:ext cx="3360420" cy="517598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6623" y="2172889"/>
            <a:ext cx="12759718" cy="254402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76625" y="2487742"/>
            <a:ext cx="12702210" cy="1837769"/>
          </a:xfrm>
          <a:prstGeom prst="rect">
            <a:avLst/>
          </a:prstGeom>
        </p:spPr>
        <p:txBody>
          <a:bodyPr wrap="square" lIns="113120" tIns="56558" rIns="113120" bIns="56558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Аэрокосмический институт университета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Цинхуа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, КНР;</a:t>
            </a:r>
          </a:p>
          <a:p>
            <a:pPr marL="342900" indent="-342900">
              <a:buFontTx/>
              <a:buChar char="-"/>
            </a:pP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Дальянский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политехнический университет (ДПУ), КНР;</a:t>
            </a:r>
          </a:p>
          <a:p>
            <a:pPr marL="342900" indent="-342900">
              <a:buFontTx/>
              <a:buChar char="-"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Российско-Армянский (Славянский) университет ;</a:t>
            </a:r>
          </a:p>
          <a:p>
            <a:pPr marL="342900" indent="-342900">
              <a:buFontTx/>
              <a:buChar char="-"/>
            </a:pP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Biocity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Turku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University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of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Turku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, Финляндия;</a:t>
            </a:r>
          </a:p>
          <a:p>
            <a:pPr marL="342900" indent="-342900">
              <a:buFontTx/>
              <a:buChar char="-"/>
            </a:pP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Tampere University of Technology (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Optoelectronics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Research Centre)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,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Финляндия</a:t>
            </a:r>
            <a:endParaRPr lang="ru-RU" sz="2200" b="1" dirty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5932" y="1764580"/>
            <a:ext cx="10607416" cy="58164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dirty="0" smtClean="0"/>
              <a:t>КООПЕРАЦИЯ С ЗАРУБЕЖНЫМИ ВУЗАМИ И НАУЧНЫМИ КОЛЛЕКТИВАМИ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1218" y="5341242"/>
            <a:ext cx="12759718" cy="1607915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71220" y="5653772"/>
            <a:ext cx="12702210" cy="852884"/>
          </a:xfrm>
          <a:prstGeom prst="rect">
            <a:avLst/>
          </a:prstGeom>
        </p:spPr>
        <p:txBody>
          <a:bodyPr wrap="square" lIns="113120" tIns="56558" rIns="113120" bIns="56558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Laser Centrum, Hannover (Leibniz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Universität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Hannover (LUH))</a:t>
            </a:r>
          </a:p>
          <a:p>
            <a:pPr marL="342900" indent="-342900">
              <a:buFontTx/>
              <a:buChar char="-"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Technical University of Munich (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Technische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Universität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München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, “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Stipendienprogramm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Ost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”)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0527" y="4932933"/>
            <a:ext cx="10607416" cy="58164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dirty="0" smtClean="0"/>
              <a:t>СТАЖИРОВКИ СТУДЕНТОВ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65918" y="7645497"/>
            <a:ext cx="12759718" cy="1463900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65920" y="7958028"/>
            <a:ext cx="12702210" cy="852884"/>
          </a:xfrm>
          <a:prstGeom prst="rect">
            <a:avLst/>
          </a:prstGeom>
        </p:spPr>
        <p:txBody>
          <a:bodyPr wrap="square" lIns="113120" tIns="56558" rIns="113120" bIns="56558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École normale supérieure (ENS), Paris France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 (договор оформляется);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Technical University of Munich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(ведется подготовка и согласование договора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)</a:t>
            </a:r>
            <a:endParaRPr lang="ru-RU" sz="2400" dirty="0" smtClean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5227" y="7237189"/>
            <a:ext cx="10607416" cy="58164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dirty="0" smtClean="0"/>
              <a:t>СОВМЕСТНАЯ АСПИРАНТУРА</a:t>
            </a:r>
            <a:r>
              <a:rPr lang="en-US" dirty="0" smtClean="0"/>
              <a:t> </a:t>
            </a:r>
            <a:r>
              <a:rPr lang="ru-RU" dirty="0" smtClean="0"/>
              <a:t>С ЗАРУБЕЖНЫМИ ВУЗАМИ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48269332"/>
              </p:ext>
            </p:extLst>
          </p:nvPr>
        </p:nvGraphicFramePr>
        <p:xfrm>
          <a:off x="1368252" y="2052613"/>
          <a:ext cx="10633248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6146" y="252414"/>
            <a:ext cx="14005656" cy="72977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КАФЕДР </a:t>
            </a:r>
            <a:endPara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09561" y="1084039"/>
            <a:ext cx="13892245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12114" y="9109397"/>
            <a:ext cx="3360420" cy="517598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9432" y="1680964"/>
            <a:ext cx="13106204" cy="7212409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00900" y="1479971"/>
            <a:ext cx="5708200" cy="42862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b="1" dirty="0" smtClean="0"/>
              <a:t>ПУБЛИКАЦИОННАЯ АКТИВНОСТЬ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158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82970491"/>
              </p:ext>
            </p:extLst>
          </p:nvPr>
        </p:nvGraphicFramePr>
        <p:xfrm>
          <a:off x="1368252" y="2052613"/>
          <a:ext cx="10633248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6146" y="252414"/>
            <a:ext cx="14005656" cy="72977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ОЦЕНКА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КАФЕДР </a:t>
            </a:r>
            <a:endPara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09561" y="1084039"/>
            <a:ext cx="13892245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872063" y="9109397"/>
            <a:ext cx="3360420" cy="517598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9432" y="1680964"/>
            <a:ext cx="13106204" cy="7212409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17124" y="1479971"/>
            <a:ext cx="3691976" cy="42862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b="1" dirty="0" smtClean="0"/>
              <a:t>ОБЪЕМ НИОКР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0403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36882999"/>
              </p:ext>
            </p:extLst>
          </p:nvPr>
        </p:nvGraphicFramePr>
        <p:xfrm>
          <a:off x="1368252" y="2052613"/>
          <a:ext cx="11310732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6146" y="252414"/>
            <a:ext cx="14005656" cy="72977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ОЦЕНКА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КАФЕДР </a:t>
            </a:r>
            <a:endParaRPr lang="ru-RU" sz="1400" b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09561" y="1084039"/>
            <a:ext cx="13892245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896867" y="9109397"/>
            <a:ext cx="3360420" cy="517598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9432" y="1680964"/>
            <a:ext cx="13106204" cy="7212409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00900" y="1479971"/>
            <a:ext cx="5708200" cy="42862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b="1" dirty="0" smtClean="0"/>
              <a:t>ДОЛЯ МОЛОДЫХ НПР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0403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733" y="247231"/>
            <a:ext cx="13686919" cy="66821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pPr marL="0" lvl="1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ОЦЕНОЧНЫЕ ПОКАЗАТЕЛИ ДЕЯТЕЛЬНОСТИ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32148" y="1084039"/>
            <a:ext cx="13892245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40423" y="9168445"/>
            <a:ext cx="3360420" cy="517598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09012" y="1332533"/>
            <a:ext cx="5976664" cy="4286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b="1" dirty="0" smtClean="0"/>
              <a:t>МОНИТОРИНГ ЭФФЕКТИВНОСТИ</a:t>
            </a:r>
            <a:endParaRPr lang="ru-RU" b="1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09320762"/>
              </p:ext>
            </p:extLst>
          </p:nvPr>
        </p:nvGraphicFramePr>
        <p:xfrm>
          <a:off x="456061" y="1546846"/>
          <a:ext cx="13729616" cy="799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3932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09561" y="1116509"/>
            <a:ext cx="13892245" cy="0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98774" y="9109397"/>
            <a:ext cx="3360420" cy="517598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6146" y="202069"/>
            <a:ext cx="14005656" cy="91444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СТРУКТУРА ИНСТИТУТА</a:t>
            </a:r>
          </a:p>
          <a:p>
            <a:endParaRPr lang="ru-RU" sz="105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259" y="1404541"/>
            <a:ext cx="13254409" cy="756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48172" y="2772693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53028" y="2789593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07193" y="6805141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84976" y="6824129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36604" y="2543513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313468" y="2484661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93568" y="6577018"/>
            <a:ext cx="9361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041660" y="6577018"/>
            <a:ext cx="21602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733" y="247231"/>
            <a:ext cx="13686919" cy="66821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pPr marL="0" lvl="1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ОЦЕНОЧНЫЕ ПОКАЗАТЕЛИ ДЕЯТЕЛЬНОСТИ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32148" y="1084039"/>
            <a:ext cx="13892245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40423" y="9168445"/>
            <a:ext cx="3360420" cy="517598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96844" y="1332533"/>
            <a:ext cx="7488832" cy="100811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>
              <a:spcAft>
                <a:spcPts val="600"/>
              </a:spcAft>
            </a:pPr>
            <a:r>
              <a:rPr lang="ru-RU" b="1" dirty="0" smtClean="0"/>
              <a:t>МОНИТОРИНГ ЭФФЕКТИВНОСТИ </a:t>
            </a:r>
            <a:r>
              <a:rPr lang="ru-RU" b="1" dirty="0" err="1" smtClean="0"/>
              <a:t>ИФНиТ</a:t>
            </a:r>
            <a:endParaRPr lang="ru-RU" b="1" dirty="0" smtClean="0"/>
          </a:p>
          <a:p>
            <a:pPr algn="ctr"/>
            <a:r>
              <a:rPr lang="ru-RU" b="1" dirty="0" smtClean="0"/>
              <a:t>(по данным центра менеджмента качества </a:t>
            </a:r>
            <a:r>
              <a:rPr lang="ru-RU" b="1" dirty="0" err="1" smtClean="0"/>
              <a:t>СПбПУ</a:t>
            </a:r>
            <a:r>
              <a:rPr lang="ru-RU" b="1" dirty="0" smtClean="0"/>
              <a:t>)</a:t>
            </a:r>
            <a:endParaRPr lang="ru-RU" b="1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348973"/>
              </p:ext>
            </p:extLst>
          </p:nvPr>
        </p:nvGraphicFramePr>
        <p:xfrm>
          <a:off x="792188" y="1908597"/>
          <a:ext cx="9433048" cy="734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111396"/>
              </p:ext>
            </p:extLst>
          </p:nvPr>
        </p:nvGraphicFramePr>
        <p:xfrm>
          <a:off x="9073108" y="2988717"/>
          <a:ext cx="4896543" cy="5688632"/>
        </p:xfrm>
        <a:graphic>
          <a:graphicData uri="http://schemas.openxmlformats.org/drawingml/2006/table">
            <a:tbl>
              <a:tblPr>
                <a:tableStyleId>{5A111915-BE36-4E01-A7E5-04B1672EAD32}</a:tableStyleId>
              </a:tblPr>
              <a:tblGrid>
                <a:gridCol w="903564"/>
                <a:gridCol w="3992979"/>
              </a:tblGrid>
              <a:tr h="6274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smtClean="0">
                          <a:effectLst/>
                        </a:rPr>
                        <a:t>ПОКАЗАТЕЛИ*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94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smtClean="0">
                          <a:effectLst/>
                        </a:rPr>
                        <a:t>Образовательная деятельность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94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II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smtClean="0">
                          <a:effectLst/>
                        </a:rPr>
                        <a:t>Научно-исследовательская деятельность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94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III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smtClean="0">
                          <a:effectLst/>
                        </a:rPr>
                        <a:t>Международная деятельность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7947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IV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smtClean="0">
                          <a:effectLst/>
                        </a:rPr>
                        <a:t>Финансово-экономическая</a:t>
                      </a:r>
                      <a:r>
                        <a:rPr lang="ru-RU" sz="24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2400" u="none" strike="noStrike" dirty="0" smtClean="0">
                          <a:effectLst/>
                        </a:rPr>
                        <a:t>деятельность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274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V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Инфраструктура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274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VI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Трудоустройство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274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VII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Доп. показатель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87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733" y="247231"/>
            <a:ext cx="13686919" cy="66821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pPr marL="0" lvl="1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ОЦЕНОЧНЫЕ ПОКАЗАТЕЛИ ДЕЯТЕЛЬНОСТИ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32148" y="1084039"/>
            <a:ext cx="13892245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40423" y="9168445"/>
            <a:ext cx="3360420" cy="517598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992988" y="1332533"/>
            <a:ext cx="6192688" cy="100811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b="1" dirty="0" smtClean="0"/>
              <a:t>АНАЛИЗ ИЗМЕНЕНИЯ РЕЙТИНГА ИНСТИТУТА </a:t>
            </a:r>
            <a:br>
              <a:rPr lang="ru-RU" b="1" dirty="0" smtClean="0"/>
            </a:br>
            <a:r>
              <a:rPr lang="ru-RU" b="1" dirty="0" smtClean="0"/>
              <a:t>С УЧЕТОМ КОЭФФИЦИЕНТА ЭФФЕКТИВНОСТИ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3" b="2122"/>
          <a:stretch/>
        </p:blipFill>
        <p:spPr bwMode="auto">
          <a:xfrm>
            <a:off x="720180" y="1332532"/>
            <a:ext cx="7272808" cy="830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"/>
          <a:stretch/>
        </p:blipFill>
        <p:spPr bwMode="auto">
          <a:xfrm>
            <a:off x="7992989" y="3420764"/>
            <a:ext cx="6331404" cy="41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713068" y="6877149"/>
            <a:ext cx="100811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77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733" y="247231"/>
            <a:ext cx="13686919" cy="66821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pPr marL="0" lvl="1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ОЦЕНОЧНЫЕ ПОКАЗАТЕЛИ ДЕЯТЕЛЬНОСТИ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32148" y="1084039"/>
            <a:ext cx="13892245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40423" y="9168445"/>
            <a:ext cx="3360420" cy="517598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992988" y="1332533"/>
            <a:ext cx="6192688" cy="7200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b="1" dirty="0" smtClean="0"/>
              <a:t>РЕЙТИНГ КАФЕДР </a:t>
            </a:r>
            <a:r>
              <a:rPr lang="ru-RU" b="1" dirty="0" err="1" smtClean="0"/>
              <a:t>ИФНиТ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497044" y="7885261"/>
            <a:ext cx="100811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48" y="1332533"/>
            <a:ext cx="6694044" cy="835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192" y="3086712"/>
            <a:ext cx="7203500" cy="481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7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733" y="247231"/>
            <a:ext cx="13686919" cy="66821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pPr marL="0" lvl="1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ОЦЕНОЧНЫЕ ПОКАЗАТЕЛИ ДЕЯТЕЛЬНОСТИ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32148" y="1084039"/>
            <a:ext cx="13892245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40423" y="9168445"/>
            <a:ext cx="3360420" cy="517598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33</a:t>
            </a:fld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036013"/>
              </p:ext>
            </p:extLst>
          </p:nvPr>
        </p:nvGraphicFramePr>
        <p:xfrm>
          <a:off x="576164" y="1959825"/>
          <a:ext cx="13656319" cy="7293588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7920880"/>
                <a:gridCol w="1332148"/>
                <a:gridCol w="1332148"/>
                <a:gridCol w="1656184"/>
                <a:gridCol w="1414959"/>
              </a:tblGrid>
              <a:tr h="4784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Показатель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2013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2014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effectLst/>
                        </a:rPr>
                        <a:t>Относит. изменение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effectLst/>
                        </a:rPr>
                        <a:t>2015 (прогноз)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470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Средний балл ЕГЭ (по</a:t>
                      </a:r>
                      <a:r>
                        <a:rPr lang="ru-RU" sz="2000" baseline="0" dirty="0" smtClean="0">
                          <a:effectLst/>
                        </a:rPr>
                        <a:t> очной форме</a:t>
                      </a:r>
                      <a:r>
                        <a:rPr lang="ru-RU" sz="2000" dirty="0" smtClean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effectLst/>
                        </a:rPr>
                        <a:t>75,8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effectLst/>
                        </a:rPr>
                        <a:t>74,8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-1 %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effectLst/>
                        </a:rPr>
                        <a:t>75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11312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</a:rPr>
                        <a:t>Количество студентов (всего/очные)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1820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/1618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</a:rPr>
                        <a:t>1737/1553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-4 %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1670/1500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740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Удельный вес численности </a:t>
                      </a:r>
                      <a:r>
                        <a:rPr lang="ru-RU" sz="2000" dirty="0" smtClean="0">
                          <a:effectLst/>
                        </a:rPr>
                        <a:t>студентов, </a:t>
                      </a:r>
                      <a:r>
                        <a:rPr lang="ru-RU" sz="2000" dirty="0">
                          <a:effectLst/>
                        </a:rPr>
                        <a:t>обучающихся в магистратуре, </a:t>
                      </a:r>
                      <a:r>
                        <a:rPr lang="ru-RU" sz="2000" dirty="0" smtClean="0">
                          <a:effectLst/>
                        </a:rPr>
                        <a:t/>
                      </a:r>
                      <a:br>
                        <a:rPr lang="ru-RU" sz="2000" dirty="0" smtClean="0">
                          <a:effectLst/>
                        </a:rPr>
                      </a:br>
                      <a:r>
                        <a:rPr lang="ru-RU" sz="2000" dirty="0" smtClean="0">
                          <a:effectLst/>
                        </a:rPr>
                        <a:t>в </a:t>
                      </a:r>
                      <a:r>
                        <a:rPr lang="ru-RU" sz="2000" dirty="0">
                          <a:effectLst/>
                        </a:rPr>
                        <a:t>общей численности приведенного контингента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0,2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0,2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effectLst/>
                        </a:rPr>
                        <a:t>0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effectLst/>
                        </a:rPr>
                        <a:t>0,2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Удельный вес численности иностранных </a:t>
                      </a:r>
                      <a:r>
                        <a:rPr lang="ru-RU" sz="2000" dirty="0" smtClean="0">
                          <a:effectLst/>
                        </a:rPr>
                        <a:t>студентов в </a:t>
                      </a:r>
                      <a:r>
                        <a:rPr lang="ru-RU" sz="2000" dirty="0">
                          <a:effectLst/>
                        </a:rPr>
                        <a:t>общей численности студентов (приведенный контингент)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0,02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0,07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effectLst/>
                        </a:rPr>
                        <a:t>+ 250 %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effectLst/>
                        </a:rPr>
                        <a:t>0,1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4784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Численность аспирантов на 100 студентов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6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7</a:t>
                      </a: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effectLst/>
                        </a:rPr>
                        <a:t>+ 16 %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effectLst/>
                        </a:rPr>
                        <a:t>8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457662">
                <a:tc>
                  <a:txBody>
                    <a:bodyPr/>
                    <a:lstStyle/>
                    <a:p>
                      <a:pPr marL="0" marR="0" indent="0" algn="l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Число студентов на одного НПР </a:t>
                      </a:r>
                      <a:r>
                        <a:rPr lang="ru-RU" sz="2000" kern="1200" dirty="0" smtClean="0">
                          <a:effectLst/>
                        </a:rPr>
                        <a:t>(</a:t>
                      </a:r>
                      <a:r>
                        <a:rPr lang="ru-RU" sz="2000" kern="1200" dirty="0" err="1" smtClean="0">
                          <a:effectLst/>
                        </a:rPr>
                        <a:t>о.м.р</a:t>
                      </a:r>
                      <a:r>
                        <a:rPr lang="ru-RU" sz="2000" kern="1200" dirty="0" smtClean="0">
                          <a:effectLst/>
                        </a:rPr>
                        <a:t>. по конкурсу)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+ 14 %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529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Удельный вес </a:t>
                      </a:r>
                      <a:r>
                        <a:rPr lang="ru-RU" sz="2000" kern="1200" dirty="0" smtClean="0">
                          <a:effectLst/>
                        </a:rPr>
                        <a:t>МУ в </a:t>
                      </a:r>
                      <a:r>
                        <a:rPr lang="ru-RU" sz="2000" kern="1200" dirty="0">
                          <a:effectLst/>
                        </a:rPr>
                        <a:t>общей численности </a:t>
                      </a:r>
                      <a:r>
                        <a:rPr lang="ru-RU" sz="2000" kern="1200" dirty="0" smtClean="0">
                          <a:effectLst/>
                        </a:rPr>
                        <a:t>НПР (</a:t>
                      </a:r>
                      <a:r>
                        <a:rPr lang="ru-RU" sz="2000" kern="1200" dirty="0" err="1" smtClean="0">
                          <a:effectLst/>
                        </a:rPr>
                        <a:t>о.м.р</a:t>
                      </a:r>
                      <a:r>
                        <a:rPr lang="ru-RU" sz="2000" kern="1200" dirty="0" smtClean="0">
                          <a:effectLst/>
                        </a:rPr>
                        <a:t>. по конкурсу)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0,12</a:t>
                      </a: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0,16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+ 45 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720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Доля НПР, имеющих ученую степень кандидата и доктора наук, в общей численности НПР </a:t>
                      </a:r>
                      <a:r>
                        <a:rPr lang="ru-RU" sz="2000" dirty="0" smtClean="0">
                          <a:effectLst/>
                        </a:rPr>
                        <a:t>(</a:t>
                      </a:r>
                      <a:r>
                        <a:rPr lang="ru-RU" sz="2000" kern="1200" dirty="0" err="1" smtClean="0">
                          <a:effectLst/>
                        </a:rPr>
                        <a:t>о.м.р</a:t>
                      </a:r>
                      <a:r>
                        <a:rPr lang="ru-RU" sz="2000" kern="1200" dirty="0" smtClean="0">
                          <a:effectLst/>
                        </a:rPr>
                        <a:t>. по конкурсу</a:t>
                      </a:r>
                      <a:r>
                        <a:rPr lang="ru-RU" sz="2000" dirty="0" smtClean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0,98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0,98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0,98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4784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Доля НПР, имеющих степень кандидата наук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0,42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0,51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+ 21 %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0,6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Число НПР, имеющих ученую степень </a:t>
                      </a:r>
                      <a:r>
                        <a:rPr lang="ru-RU" sz="2000" dirty="0" smtClean="0">
                          <a:effectLst/>
                        </a:rPr>
                        <a:t>(к.н., </a:t>
                      </a:r>
                      <a:r>
                        <a:rPr lang="ru-RU" sz="2000" dirty="0" err="1" smtClean="0">
                          <a:effectLst/>
                        </a:rPr>
                        <a:t>д.н</a:t>
                      </a:r>
                      <a:r>
                        <a:rPr lang="ru-RU" sz="2000" dirty="0" smtClean="0">
                          <a:effectLst/>
                        </a:rPr>
                        <a:t>.), </a:t>
                      </a:r>
                      <a:r>
                        <a:rPr lang="ru-RU" sz="2000" dirty="0">
                          <a:effectLst/>
                        </a:rPr>
                        <a:t>на 100 студентов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17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+ 12 %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650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Численность </a:t>
                      </a:r>
                      <a:r>
                        <a:rPr lang="ru-RU" sz="2000" dirty="0" smtClean="0">
                          <a:effectLst/>
                        </a:rPr>
                        <a:t>ППС (ставки</a:t>
                      </a:r>
                      <a:r>
                        <a:rPr lang="ru-RU" sz="2000" dirty="0">
                          <a:effectLst/>
                        </a:rPr>
                        <a:t>), имеющих степень кандидата или доктора наук, в расчете на 100 студентов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effectLst/>
                        </a:rPr>
                        <a:t>12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+ 25 %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501305">
                <a:tc>
                  <a:txBody>
                    <a:bodyPr/>
                    <a:lstStyle/>
                    <a:p>
                      <a:pPr marL="0" marR="0" indent="0" algn="l" defTabSz="11312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Доля иностранных НПР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effectLst/>
                        </a:rPr>
                        <a:t>0,6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+ 200 %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6696844" y="1332533"/>
            <a:ext cx="7488832" cy="4286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b="1" dirty="0" smtClean="0"/>
              <a:t>ПОКАЗАТЕЛИ ОБРАЗОВАТЕЛЬНОЙ ДЕЯТЕЛЬНОСТИ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504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149" y="247231"/>
            <a:ext cx="14005656" cy="6066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pPr marL="0" lvl="1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ОЦЕНОЧНЫЕ ПОКАЗАТЕЛИ ДЕЯТЕЛЬНОСТИ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9561" y="1084039"/>
            <a:ext cx="13892245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72063" y="9109397"/>
            <a:ext cx="3360420" cy="517598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34</a:t>
            </a:fld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597926"/>
              </p:ext>
            </p:extLst>
          </p:nvPr>
        </p:nvGraphicFramePr>
        <p:xfrm>
          <a:off x="758940" y="2041365"/>
          <a:ext cx="13473543" cy="6681445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7018024"/>
                <a:gridCol w="1656184"/>
                <a:gridCol w="1584176"/>
                <a:gridCol w="1656184"/>
                <a:gridCol w="1558975"/>
              </a:tblGrid>
              <a:tr h="897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ПОКАЗАТЕЛЬ</a:t>
                      </a:r>
                      <a:endPara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2013</a:t>
                      </a:r>
                      <a:endPara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2014</a:t>
                      </a:r>
                      <a:endPara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Относит. изменение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</a:rPr>
                        <a:t>2015 (прогноз)</a:t>
                      </a:r>
                      <a:endPara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</a:tr>
              <a:tr h="571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Количество сотрудников </a:t>
                      </a:r>
                      <a:r>
                        <a:rPr lang="ru-RU" sz="2000" dirty="0" err="1" smtClean="0">
                          <a:effectLst/>
                        </a:rPr>
                        <a:t>ИФНиТ</a:t>
                      </a:r>
                      <a:r>
                        <a:rPr lang="ru-RU" sz="2000" dirty="0" smtClean="0">
                          <a:effectLst/>
                        </a:rPr>
                        <a:t> (сотрудники/ставки)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effectLst/>
                        </a:rPr>
                        <a:t>641/523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572/449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- 11%/ -14%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515/405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571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Количество НПР (сотрудники/ставки)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453/348,75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effectLst/>
                        </a:rPr>
                        <a:t>399/294,5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-12%/ -16%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360/265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775500">
                <a:tc>
                  <a:txBody>
                    <a:bodyPr/>
                    <a:lstStyle/>
                    <a:p>
                      <a:pPr marL="0" marR="0" indent="0" algn="l" defTabSz="11312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НПР, избранных по конкурсу по </a:t>
                      </a:r>
                      <a:r>
                        <a:rPr lang="ru-RU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м. р. (сотрудники/ставки)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356/273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267/230,5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- 16 %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240/205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6119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молодых НПР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0,12</a:t>
                      </a: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0,16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+ 45 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6119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статей в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Scopus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WOS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effectLst/>
                        </a:rPr>
                        <a:t>350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kern="12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+ 192 %</a:t>
                      </a:r>
                      <a:endParaRPr lang="ru-RU" sz="2000" b="1" kern="12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690923">
                <a:tc>
                  <a:txBody>
                    <a:bodyPr/>
                    <a:lstStyle/>
                    <a:p>
                      <a:pPr marL="0" marR="0" indent="0" algn="l" defTabSz="11312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публикаций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Scopus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одну ставку НПР</a:t>
                      </a:r>
                      <a:b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(все ставки, включая совместителей)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0,37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1,2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kern="12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+ 224 %</a:t>
                      </a:r>
                      <a:endParaRPr lang="ru-RU" sz="2000" b="1" kern="12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652914">
                <a:tc>
                  <a:txBody>
                    <a:bodyPr/>
                    <a:lstStyle/>
                    <a:p>
                      <a:pPr marL="0" marR="0" indent="0" algn="l" defTabSz="11312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цитирований в 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Scopus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WOS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 5 лет</a:t>
                      </a:r>
                      <a:b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(количество цитирований публикаций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Scopus</a:t>
                      </a:r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изданных за 5 лет)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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30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00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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 4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0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00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+ 33 %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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50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00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1036385">
                <a:tc>
                  <a:txBody>
                    <a:bodyPr/>
                    <a:lstStyle/>
                    <a:p>
                      <a:pPr marL="0" marR="0" indent="0" algn="l" defTabSz="11312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Средний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показатель цитируемости в 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Scopus 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одного НПР </a:t>
                      </a:r>
                      <a:r>
                        <a:rPr lang="ru-RU" sz="2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(отношение количества цитирований публикаций, изданных за 5 лет, к средней численности НПР в 2014 году)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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9,7</a:t>
                      </a:r>
                      <a:endParaRPr lang="ru-RU" sz="20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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17,4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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6192788" y="1332533"/>
            <a:ext cx="7992888" cy="4286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b="1" dirty="0" smtClean="0"/>
              <a:t>ПОКАЗАТЕЛИ НПР И ПУБЛИКАЦИОННОЙ АКТИВНОСТИ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311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32148" y="1084039"/>
            <a:ext cx="13892245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72063" y="9204252"/>
            <a:ext cx="3360420" cy="517598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35</a:t>
            </a:fld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019094"/>
              </p:ext>
            </p:extLst>
          </p:nvPr>
        </p:nvGraphicFramePr>
        <p:xfrm>
          <a:off x="648173" y="1869925"/>
          <a:ext cx="13584308" cy="7239472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6768751"/>
                <a:gridCol w="1944216"/>
                <a:gridCol w="1800200"/>
                <a:gridCol w="1512168"/>
                <a:gridCol w="1558973"/>
              </a:tblGrid>
              <a:tr h="74058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ПОКАЗАТЕЛЬ</a:t>
                      </a:r>
                      <a:endPara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2013</a:t>
                      </a:r>
                      <a:endPara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2014</a:t>
                      </a:r>
                      <a:endPara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Относит. изменение</a:t>
                      </a:r>
                      <a:endPara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</a:rPr>
                        <a:t>2015 (прогноз)</a:t>
                      </a:r>
                      <a:endPara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</a:tr>
              <a:tr h="7245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effectLst/>
                        </a:rPr>
                        <a:t>Удельный вес стоимости машин и оборудования не старше </a:t>
                      </a:r>
                      <a:r>
                        <a:rPr lang="ru-RU" sz="2000" dirty="0" smtClean="0">
                          <a:effectLst/>
                        </a:rPr>
                        <a:t/>
                      </a:r>
                      <a:br>
                        <a:rPr lang="ru-RU" sz="2000" dirty="0" smtClean="0">
                          <a:effectLst/>
                        </a:rPr>
                      </a:br>
                      <a:r>
                        <a:rPr lang="ru-RU" sz="2000" dirty="0" smtClean="0">
                          <a:effectLst/>
                        </a:rPr>
                        <a:t>5 </a:t>
                      </a:r>
                      <a:r>
                        <a:rPr lang="ru-RU" sz="2000" dirty="0">
                          <a:effectLst/>
                        </a:rPr>
                        <a:t>лет в общей стоимости машин и оборудования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,7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- 14 %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449950">
                <a:tc>
                  <a:txBody>
                    <a:bodyPr/>
                    <a:lstStyle/>
                    <a:p>
                      <a:pPr marL="0" marR="0" indent="0" algn="l" defTabSz="11312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Бюджет института (субсидия)</a:t>
                      </a:r>
                      <a:endParaRPr lang="ru-RU" sz="2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 млн. руб.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106 млн. руб.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106 млн. руб.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634859">
                <a:tc>
                  <a:txBody>
                    <a:bodyPr/>
                    <a:lstStyle/>
                    <a:p>
                      <a:pPr marL="0" marR="0" indent="0" algn="l" defTabSz="11312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Внебюджетные средства института</a:t>
                      </a:r>
                      <a:b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(В/б + НИОКР + «5-100-2020» + гранты)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effectLst/>
                          <a:sym typeface="Symbol"/>
                        </a:rPr>
                        <a:t>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 млн. руб.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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 млн. руб.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kern="12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+ 100 %</a:t>
                      </a:r>
                      <a:endParaRPr lang="ru-RU" sz="2000" b="1" kern="12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млн. руб.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4900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Доля доходов института из внебюджетных средств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0,53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effectLst/>
                        </a:rPr>
                        <a:t>0,69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+ 30 %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0,75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4499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Объем НИОКР в расчете на одного </a:t>
                      </a:r>
                      <a:r>
                        <a:rPr lang="ru-RU" sz="2000" dirty="0" smtClean="0">
                          <a:effectLst/>
                        </a:rPr>
                        <a:t>НПР (в год)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sym typeface="Symbol"/>
                        </a:rPr>
                        <a:t></a:t>
                      </a:r>
                      <a:r>
                        <a:rPr lang="ru-RU" sz="2000" dirty="0" smtClean="0">
                          <a:effectLst/>
                        </a:rPr>
                        <a:t>330 тыс. руб.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sym typeface="Symbol"/>
                        </a:rPr>
                        <a:t></a:t>
                      </a:r>
                      <a:r>
                        <a:rPr lang="ru-RU" sz="2000" dirty="0" smtClean="0">
                          <a:effectLst/>
                        </a:rPr>
                        <a:t>645 тыс. руб.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ln>
                            <a:solidFill>
                              <a:srgbClr val="C00000"/>
                            </a:solidFill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+ 95 %</a:t>
                      </a:r>
                      <a:endParaRPr lang="ru-RU" sz="2000" b="1" kern="12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млн. руб.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8249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Доходы </a:t>
                      </a:r>
                      <a:r>
                        <a:rPr lang="ru-RU" sz="2000" dirty="0" smtClean="0">
                          <a:effectLst/>
                        </a:rPr>
                        <a:t>института из </a:t>
                      </a:r>
                      <a:r>
                        <a:rPr lang="ru-RU" sz="2000" dirty="0">
                          <a:effectLst/>
                        </a:rPr>
                        <a:t>всех источников в расчете </a:t>
                      </a:r>
                      <a:r>
                        <a:rPr lang="ru-RU" sz="2000" dirty="0" smtClean="0">
                          <a:effectLst/>
                        </a:rPr>
                        <a:t/>
                      </a:r>
                      <a:br>
                        <a:rPr lang="ru-RU" sz="2000" dirty="0" smtClean="0">
                          <a:effectLst/>
                        </a:rPr>
                      </a:br>
                      <a:r>
                        <a:rPr lang="ru-RU" sz="2000" dirty="0" smtClean="0">
                          <a:effectLst/>
                        </a:rPr>
                        <a:t>на </a:t>
                      </a:r>
                      <a:r>
                        <a:rPr lang="ru-RU" sz="2000" dirty="0">
                          <a:effectLst/>
                        </a:rPr>
                        <a:t>одного студента (приведенный контингент)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sym typeface="Symbol"/>
                        </a:rPr>
                        <a:t>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122 тыс. руб.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sym typeface="Symbol"/>
                        </a:rPr>
                        <a:t>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195 тыс. руб.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+ 60 %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 тыс. руб.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7499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Доходы </a:t>
                      </a:r>
                      <a:r>
                        <a:rPr lang="ru-RU" sz="2000" dirty="0" smtClean="0">
                          <a:effectLst/>
                        </a:rPr>
                        <a:t>института из </a:t>
                      </a:r>
                      <a:r>
                        <a:rPr lang="ru-RU" sz="2000" dirty="0">
                          <a:effectLst/>
                        </a:rPr>
                        <a:t>всех источников в расчете </a:t>
                      </a:r>
                      <a:r>
                        <a:rPr lang="ru-RU" sz="2000" dirty="0" smtClean="0">
                          <a:effectLst/>
                        </a:rPr>
                        <a:t/>
                      </a:r>
                      <a:br>
                        <a:rPr lang="ru-RU" sz="2000" dirty="0" smtClean="0">
                          <a:effectLst/>
                        </a:rPr>
                      </a:br>
                      <a:r>
                        <a:rPr lang="ru-RU" sz="2000" dirty="0" smtClean="0">
                          <a:effectLst/>
                        </a:rPr>
                        <a:t>на </a:t>
                      </a:r>
                      <a:r>
                        <a:rPr lang="ru-RU" sz="2000" dirty="0">
                          <a:effectLst/>
                        </a:rPr>
                        <a:t>одного НПР </a:t>
                      </a:r>
                      <a:r>
                        <a:rPr lang="ru-RU" sz="2000" dirty="0" smtClean="0">
                          <a:effectLst/>
                        </a:rPr>
                        <a:t>(</a:t>
                      </a:r>
                      <a:r>
                        <a:rPr lang="ru-RU" sz="2000" dirty="0" err="1" smtClean="0">
                          <a:effectLst/>
                        </a:rPr>
                        <a:t>о.м.р</a:t>
                      </a:r>
                      <a:r>
                        <a:rPr lang="ru-RU" sz="2000" dirty="0" smtClean="0">
                          <a:effectLst/>
                        </a:rPr>
                        <a:t>. по конкурсу)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0,85</a:t>
                      </a:r>
                      <a:r>
                        <a:rPr lang="ru-RU" sz="2000" baseline="0" dirty="0" smtClean="0">
                          <a:effectLst/>
                        </a:rPr>
                        <a:t> млн. руб.</a:t>
                      </a: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1,47 млн. руб.</a:t>
                      </a: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+ 73 %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млн. руб.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749916">
                <a:tc>
                  <a:txBody>
                    <a:bodyPr/>
                    <a:lstStyle/>
                    <a:p>
                      <a:pPr marL="0" marR="0" indent="0" algn="l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</a:rPr>
                        <a:t>Доходы </a:t>
                      </a:r>
                      <a:r>
                        <a:rPr lang="ru-RU" sz="2000" dirty="0" smtClean="0">
                          <a:effectLst/>
                        </a:rPr>
                        <a:t>института из </a:t>
                      </a:r>
                      <a:r>
                        <a:rPr lang="ru-RU" sz="2000" dirty="0">
                          <a:effectLst/>
                        </a:rPr>
                        <a:t>средств от приносящей доход деятельности в расчете на одного </a:t>
                      </a:r>
                      <a:r>
                        <a:rPr lang="ru-RU" sz="2000" dirty="0" smtClean="0">
                          <a:effectLst/>
                        </a:rPr>
                        <a:t>НПР (</a:t>
                      </a:r>
                      <a:r>
                        <a:rPr lang="ru-RU" sz="2000" dirty="0" err="1" smtClean="0">
                          <a:effectLst/>
                        </a:rPr>
                        <a:t>о.м.р</a:t>
                      </a:r>
                      <a:r>
                        <a:rPr lang="ru-RU" sz="2000" dirty="0" smtClean="0">
                          <a:effectLst/>
                        </a:rPr>
                        <a:t>. по конкурсу)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0,45 млн. руб.</a:t>
                      </a: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1 млн. руб.</a:t>
                      </a: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+ 120 %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 млн. руб.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599933">
                <a:tc>
                  <a:txBody>
                    <a:bodyPr/>
                    <a:lstStyle/>
                    <a:p>
                      <a:pPr marL="0" marR="0" indent="0" algn="l" defTabSz="11312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Средний доход НПР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 48 тыс. руб.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 58 тыс. руб.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+ 21 %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руб.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8249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Отношение среднего заработка НПР (из всех источников)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к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средней заработной плате по экономике региона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1,45</a:t>
                      </a: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+ 21 %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2733" y="247231"/>
            <a:ext cx="13686919" cy="66821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pPr marL="0" lvl="1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ОЦЕНОЧНЫЕ ПОКАЗАТЕЛИ ДЕЯТЕЛЬНОСТИ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92788" y="1260525"/>
            <a:ext cx="7992888" cy="4286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b="1" dirty="0" smtClean="0"/>
              <a:t>ЭКОНОМИЧЕСКИЕ ПОКАЗАТЕЛИ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4135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149" y="141636"/>
            <a:ext cx="14005656" cy="66821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pPr marL="0" lvl="1" indent="90482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СРАВНИТЕЛЬНЫЕ ПОКАЗАТЕЛИ ИФНИТ      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9561" y="1044501"/>
            <a:ext cx="13892245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305018" y="9383887"/>
            <a:ext cx="1054175" cy="373582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36</a:t>
            </a:fld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17708"/>
              </p:ext>
            </p:extLst>
          </p:nvPr>
        </p:nvGraphicFramePr>
        <p:xfrm>
          <a:off x="420812" y="1260526"/>
          <a:ext cx="13811672" cy="828091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414739"/>
                <a:gridCol w="2336538"/>
                <a:gridCol w="1971454"/>
                <a:gridCol w="1521853"/>
                <a:gridCol w="2567088"/>
              </a:tblGrid>
              <a:tr h="8564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Показатель (за 2014 год)</a:t>
                      </a:r>
                      <a:endPara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ИФНИТ</a:t>
                      </a:r>
                      <a:endPara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СПбПУ</a:t>
                      </a:r>
                      <a:endPara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</a:rPr>
                        <a:t>ФТИ ТПУ</a:t>
                      </a:r>
                      <a:endPara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College of Engineering, UC Berkeley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4737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Количество сотрудников (сотрудники/ставки)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effectLst/>
                        </a:rPr>
                        <a:t>572/449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7148/-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653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 ППС +?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4737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Количество НПР (сотрудники/ставки)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effectLst/>
                        </a:rPr>
                        <a:t>399/294,5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3307/2510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304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(ППС-237)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4737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молодых НПР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0.16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0,21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0,16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0,25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473761">
                <a:tc>
                  <a:txBody>
                    <a:bodyPr/>
                    <a:lstStyle/>
                    <a:p>
                      <a:pPr marL="0" marR="0" indent="0" algn="l" defTabSz="11312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иностранных НПР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473761">
                <a:tc>
                  <a:txBody>
                    <a:bodyPr/>
                    <a:lstStyle/>
                    <a:p>
                      <a:pPr marL="0" marR="0" indent="0" algn="l" defTabSz="11312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студентов (всего/очные)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effectLst/>
                        </a:rPr>
                        <a:t>1737/1553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24461/15336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1135/886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3178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бак + 1820 маг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473761">
                <a:tc>
                  <a:txBody>
                    <a:bodyPr/>
                    <a:lstStyle/>
                    <a:p>
                      <a:pPr marL="0" marR="0" indent="0" algn="l" defTabSz="11312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иностранных студентов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0,07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0,11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473761">
                <a:tc>
                  <a:txBody>
                    <a:bodyPr/>
                    <a:lstStyle/>
                    <a:p>
                      <a:pPr marL="0" marR="0" indent="0" algn="l" defTabSz="11312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студентов, обучающихся в магистратуре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0,18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0,14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0,08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0,36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473761">
                <a:tc>
                  <a:txBody>
                    <a:bodyPr/>
                    <a:lstStyle/>
                    <a:p>
                      <a:pPr marL="0" marR="0" indent="0" algn="l" defTabSz="11312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Число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асп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и докторантов на 100 студентов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10,8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473761">
                <a:tc>
                  <a:txBody>
                    <a:bodyPr/>
                    <a:lstStyle/>
                    <a:p>
                      <a:pPr marL="0" marR="0" indent="0" algn="l" defTabSz="11312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студентов на одного НПР (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о.м.р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9,7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6 до 25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473761">
                <a:tc>
                  <a:txBody>
                    <a:bodyPr/>
                    <a:lstStyle/>
                    <a:p>
                      <a:pPr marL="0" marR="0" indent="0" algn="l" defTabSz="11312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Число защищенных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диссертаций (</a:t>
                      </a:r>
                      <a:r>
                        <a:rPr lang="ru-RU" sz="18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к+д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473761">
                <a:tc>
                  <a:txBody>
                    <a:bodyPr/>
                    <a:lstStyle/>
                    <a:p>
                      <a:pPr marL="0" marR="0" indent="0" algn="l" defTabSz="11312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публикаций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Scopus 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effectLst/>
                          <a:sym typeface="Symbol"/>
                        </a:rPr>
                        <a:t>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473761">
                <a:tc>
                  <a:txBody>
                    <a:bodyPr/>
                    <a:lstStyle/>
                    <a:p>
                      <a:pPr marL="0" marR="0" indent="0" algn="l" defTabSz="11312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публикаций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Scopus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одного НПР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473761">
                <a:tc>
                  <a:txBody>
                    <a:bodyPr/>
                    <a:lstStyle/>
                    <a:p>
                      <a:pPr marL="0" marR="0" indent="0" algn="l" defTabSz="11312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цитирований в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Scopus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5 лет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effectLst/>
                          <a:sym typeface="Symbol"/>
                        </a:rPr>
                        <a:t>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4000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effectLst/>
                          <a:sym typeface="Symbol"/>
                        </a:rPr>
                        <a:t>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5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000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473761">
                <a:tc>
                  <a:txBody>
                    <a:bodyPr/>
                    <a:lstStyle/>
                    <a:p>
                      <a:pPr marL="0" marR="0" indent="0" algn="l" defTabSz="11312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Внебюджетные средства 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effectLst/>
                          <a:sym typeface="Symbol"/>
                        </a:rPr>
                        <a:t></a:t>
                      </a:r>
                      <a:r>
                        <a:rPr lang="ru-RU" sz="1800" b="1" kern="1200" dirty="0" smtClean="0">
                          <a:effectLst/>
                        </a:rPr>
                        <a:t>230 млн. руб.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effectLst/>
                          <a:sym typeface="Symbol"/>
                        </a:rPr>
                        <a:t></a:t>
                      </a:r>
                      <a:r>
                        <a:rPr lang="ru-RU" sz="1800" b="1" dirty="0" smtClean="0"/>
                        <a:t>1560 млн. руб.</a:t>
                      </a:r>
                      <a:endParaRPr lang="ru-RU" sz="1800" b="1" dirty="0"/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395896">
                <a:tc>
                  <a:txBody>
                    <a:bodyPr/>
                    <a:lstStyle/>
                    <a:p>
                      <a:pPr marL="0" marR="0" indent="0" algn="l" defTabSz="11312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НИОКР на 1 НПР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effectLst/>
                          <a:sym typeface="Symbol"/>
                        </a:rPr>
                        <a:t>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645 тыс. руб.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effectLst/>
                          <a:sym typeface="Symbol"/>
                        </a:rPr>
                        <a:t>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621 тыс. руб.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effectLst/>
                          <a:sym typeface="Symbol"/>
                        </a:rPr>
                        <a:t>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841 тыс. руб.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  <a:tr h="395896">
                <a:tc>
                  <a:txBody>
                    <a:bodyPr/>
                    <a:lstStyle/>
                    <a:p>
                      <a:pPr marL="0" marR="0" indent="0" algn="l" defTabSz="11312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Средний доход НПР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effectLst/>
                          <a:sym typeface="Symbol"/>
                        </a:rPr>
                        <a:t> 58 тыс. руб.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kern="1200" dirty="0" smtClean="0">
                          <a:effectLst/>
                          <a:sym typeface="Symbol"/>
                        </a:rPr>
                        <a:t> 52 тыс. руб.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effectLst/>
                          <a:sym typeface="Symbol"/>
                        </a:rPr>
                        <a:t> 65 тыс. руб.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56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149" y="141636"/>
            <a:ext cx="14005656" cy="66821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pPr marL="0" lvl="1" indent="90482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СРАВНИТЕЛЬНЫЕ ПОКАЗАТЕЛИ ИФНИТ      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9561" y="1044501"/>
            <a:ext cx="13892245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872063" y="9109397"/>
            <a:ext cx="3360420" cy="517598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37</a:t>
            </a:fld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797097"/>
              </p:ext>
            </p:extLst>
          </p:nvPr>
        </p:nvGraphicFramePr>
        <p:xfrm>
          <a:off x="864197" y="2988717"/>
          <a:ext cx="9303776" cy="386592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592287"/>
                <a:gridCol w="2592288"/>
                <a:gridCol w="2027950"/>
                <a:gridCol w="2091251"/>
              </a:tblGrid>
              <a:tr h="702150">
                <a:tc rowSpan="2">
                  <a:txBody>
                    <a:bodyPr/>
                    <a:lstStyle/>
                    <a:p>
                      <a:pPr marL="0" indent="17780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Должность</a:t>
                      </a:r>
                      <a:endPara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ИФНИТ, </a:t>
                      </a:r>
                      <a:r>
                        <a:rPr lang="ru-RU" sz="2000" dirty="0" err="1" smtClean="0">
                          <a:effectLst/>
                        </a:rPr>
                        <a:t>СПбПУ</a:t>
                      </a:r>
                      <a:r>
                        <a:rPr lang="ru-RU" sz="2000" dirty="0" smtClean="0">
                          <a:effectLst/>
                        </a:rPr>
                        <a:t> </a:t>
                      </a:r>
                      <a:endPara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</a:rPr>
                        <a:t>ФТИ ТПУ</a:t>
                      </a:r>
                      <a:endPara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37825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</a:tr>
              <a:tr h="527295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/>
                </a:tc>
                <a:tc>
                  <a:txBody>
                    <a:bodyPr/>
                    <a:lstStyle/>
                    <a:p>
                      <a:pPr marL="0" algn="ctr" defTabSz="1378250" rtl="0" eaLnBrk="1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Оклад (субсидия)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fontAlgn="t" latinLnBrk="0" hangingPunct="1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Субсидия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31" marR="7231" marT="72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fontAlgn="t" latinLnBrk="0" hangingPunct="1"/>
                      <a:r>
                        <a:rPr lang="ru-RU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</a:t>
                      </a:r>
                      <a:endParaRPr lang="ru-RU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31" marR="7231" marT="723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27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Ассистент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7 650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1378250" rtl="0" eaLnBrk="1" fontAlgn="b" latinLnBrk="0" hangingPunct="1"/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38 611</a:t>
                      </a:r>
                    </a:p>
                  </a:txBody>
                  <a:tcPr marL="7231" marR="7231" marT="72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1378250" rtl="0" eaLnBrk="1" fontAlgn="b" latinLnBrk="0" hangingPunct="1"/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46 627</a:t>
                      </a:r>
                    </a:p>
                  </a:txBody>
                  <a:tcPr marL="7231" marR="7231" marT="7232" marB="0" anchor="ctr"/>
                </a:tc>
              </a:tr>
              <a:tr h="527295">
                <a:tc>
                  <a:txBody>
                    <a:bodyPr/>
                    <a:lstStyle/>
                    <a:p>
                      <a:pPr marL="0" algn="l" defTabSz="1378250" rtl="0" eaLnBrk="1" fontAlgn="b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Ст.  Преподаватель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fontAlgn="b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10 800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fontAlgn="b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37287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31" marR="7231" marT="72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fontAlgn="b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41 397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31" marR="7231" marT="7232" marB="0" anchor="ctr"/>
                </a:tc>
              </a:tr>
              <a:tr h="527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 Доцент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5997" marR="3599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14 900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1378250" rtl="0" eaLnBrk="1" fontAlgn="b" latinLnBrk="0" hangingPunct="1"/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51 416</a:t>
                      </a:r>
                    </a:p>
                  </a:txBody>
                  <a:tcPr marL="7231" marR="7231" marT="72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1378250" rtl="0" eaLnBrk="1" fontAlgn="b" latinLnBrk="0" hangingPunct="1"/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60 539</a:t>
                      </a:r>
                    </a:p>
                  </a:txBody>
                  <a:tcPr marL="7231" marR="7231" marT="7232" marB="0" anchor="ctr"/>
                </a:tc>
              </a:tr>
              <a:tr h="527295">
                <a:tc>
                  <a:txBody>
                    <a:bodyPr/>
                    <a:lstStyle/>
                    <a:p>
                      <a:pPr marL="0" marR="0" indent="0" algn="l" defTabSz="11312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</a:rPr>
                        <a:t> Профессор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21 400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1378250" rtl="0" eaLnBrk="1" fontAlgn="b" latinLnBrk="0" hangingPunct="1"/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77 273</a:t>
                      </a:r>
                    </a:p>
                  </a:txBody>
                  <a:tcPr marL="7231" marR="7231" marT="72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algn="ctr" defTabSz="1378250" rtl="0" eaLnBrk="1" fontAlgn="b" latinLnBrk="0" hangingPunct="1"/>
                      <a:r>
                        <a:rPr lang="ru-RU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87 791</a:t>
                      </a:r>
                    </a:p>
                  </a:txBody>
                  <a:tcPr marL="7231" marR="7231" marT="7232" marB="0" anchor="ctr"/>
                </a:tc>
              </a:tr>
              <a:tr h="527295">
                <a:tc>
                  <a:txBody>
                    <a:bodyPr/>
                    <a:lstStyle/>
                    <a:p>
                      <a:pPr marL="0" marR="0" indent="0" algn="l" defTabSz="1131278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effectLst/>
                        </a:rPr>
                        <a:t> Зав. кафедрой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97" marR="3599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22 200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fontAlgn="b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111 055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31" marR="7231" marT="72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1378250" rtl="0" eaLnBrk="1" fontAlgn="b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146 119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31" marR="7231" marT="7232" marB="0" anchor="ctr"/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7095873" y="1908597"/>
            <a:ext cx="6664096" cy="42862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sz="2400" b="1" dirty="0"/>
              <a:t>СРЕДНЯЯ ЗАРАБОТНАЯ ПЛАТА ППС</a:t>
            </a:r>
          </a:p>
        </p:txBody>
      </p:sp>
      <p:pic>
        <p:nvPicPr>
          <p:cNvPr id="1028" name="Picture 4" descr="&amp;Vcy;&amp;acy;&amp;shcy;&amp;icy; &amp;vcy;&amp;ocy;&amp;pcy;&amp;rcy;&amp;ocy;&amp;scy;&amp;ycy;, &amp;ncy;&amp;acy;&amp;shcy;&amp;icy; &amp;ocy;&amp;tcy;&amp;vcy;&amp;iecy;&amp;tcy;&amp;ycy;. &amp;Acy;&amp;vcy;&amp;gcy;&amp;ucy;&amp;scy;&amp;tcy; 2012 &amp;kcy;&amp;lcy;&amp;icy;&amp;ncy;&amp;icy;&amp;kcy;&amp;acy; &amp;Kcy;&amp;ocy;&amp;mcy;&amp;acy;&amp;rcy;&amp;ocy;&amp;vcy;&amp;ocy;&amp;jcy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8"/>
          <a:stretch/>
        </p:blipFill>
        <p:spPr bwMode="auto">
          <a:xfrm>
            <a:off x="10225236" y="3661876"/>
            <a:ext cx="3854701" cy="321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3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146" y="252414"/>
            <a:ext cx="14005656" cy="6066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СОВЕРШЕНСТВОВАНИЕ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УПРАВЛЕНИЯ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09561" y="1084039"/>
            <a:ext cx="13892245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08938" y="9124644"/>
            <a:ext cx="3360420" cy="517598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38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80220" y="2268637"/>
            <a:ext cx="5625382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1. Упразднены отделения в структуре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ИФНиТ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2. Закрыты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15 лабораторий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центров: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лаб. «Эргономика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безбарьерной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 среды обитания инвалидов с поражением двигательной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системы»;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л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аборатория физики изотопов;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лаборатория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радиотехники;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лаборатория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радиофизики;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лаборатория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радиофизических измерений;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лаборатория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физики изотопов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лаборатория биофизики;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лаборатория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 физ. электроники;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лаборатория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физпрактикума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;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лаборатория физики диэлектриков и полимеров;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уч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-науч. центр РФ методов исследований;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филиал каф. ЭЯФ в НИИ ЭФА;</a:t>
            </a: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филиалы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каф.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ЭЯФ и ЭФ в ПИЯФ РАН;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450850" indent="-4508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филиал каф.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ЭФ в ГОИ им. Н.И. Вавилова.</a:t>
            </a:r>
          </a:p>
          <a:p>
            <a:pPr marL="457200" indent="-457200">
              <a:buFont typeface="+mj-lt"/>
              <a:buAutoNum type="arabicPeriod"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3. Объединены кафедры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кафедра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"Физико-химическая биология клетки"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присоединена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к кафедре "Медицинская физика"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200" b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8172" y="1680965"/>
            <a:ext cx="6336704" cy="7604156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24236" y="1479971"/>
            <a:ext cx="5400600" cy="42862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b="1" dirty="0" smtClean="0"/>
              <a:t>УПРАЗДНЕНО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776964" y="1677543"/>
            <a:ext cx="6336704" cy="5166188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08638" y="1463229"/>
            <a:ext cx="5400600" cy="42862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b="1" dirty="0" smtClean="0"/>
              <a:t>СОЗДАНО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220339" y="2306225"/>
            <a:ext cx="52205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1.  Открыты базовые кафедры в следующих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организациях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ИПА,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ПИЯФ,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Институт гриппа</a:t>
            </a:r>
          </a:p>
          <a:p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marL="355600" indent="-355600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2.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В составе кафедры "Медицинская физика"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создана новая научная лаборатория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«Полимерные материалы для тканевой инженерии и трансплантологии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»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76964" y="6934125"/>
            <a:ext cx="6336704" cy="2350995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118628" y="6733133"/>
            <a:ext cx="5400600" cy="42862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b="1" dirty="0" smtClean="0"/>
              <a:t>В 2015 планируется: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08637" y="7319745"/>
            <a:ext cx="556011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 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Открытие базовой кафедры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с концерном «Волна»  (с базовым финансированием )</a:t>
            </a:r>
          </a:p>
          <a:p>
            <a:pPr marL="457200" indent="-457200">
              <a:buAutoNum type="arabicPeriod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Введение в структуру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института 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«Центров Приоритетов»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15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0684" y="3780805"/>
            <a:ext cx="12961620" cy="1620308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Спасибо 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5910-1F9A-43C0-B363-4557573D9AE8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8712591" y="6626914"/>
            <a:ext cx="5241462" cy="2531680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6146" y="130061"/>
            <a:ext cx="14005656" cy="91444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КАДРОВЫЙ ПОТЕНЦИАЛ</a:t>
            </a:r>
          </a:p>
          <a:p>
            <a:endParaRPr lang="ru-RU" sz="105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09561" y="1084039"/>
            <a:ext cx="13892245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09563" y="2292578"/>
            <a:ext cx="6623392" cy="822107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Распределение сотрудников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по категориям</a:t>
            </a:r>
            <a:r>
              <a:rPr lang="en-US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(всего 572 </a:t>
            </a:r>
            <a:r>
              <a:rPr lang="ru-RU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сотр</a:t>
            </a:r>
            <a:r>
              <a:rPr lang="ru-RU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., </a:t>
            </a:r>
            <a:r>
              <a:rPr lang="ru-RU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б+вб</a:t>
            </a:r>
            <a:r>
              <a:rPr lang="ru-RU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) </a:t>
            </a:r>
            <a:endParaRPr lang="ru-RU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55683" y="2292578"/>
            <a:ext cx="6739786" cy="822107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Распределение ставок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по категориям (всего 230,5 ст., </a:t>
            </a:r>
            <a:r>
              <a:rPr lang="ru-RU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осн</a:t>
            </a:r>
            <a:r>
              <a:rPr lang="ru-RU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м.р</a:t>
            </a:r>
            <a:r>
              <a:rPr lang="ru-RU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. по конкурсу)</a:t>
            </a:r>
            <a:endParaRPr lang="ru-RU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878" y="1289025"/>
            <a:ext cx="13722923" cy="837496"/>
          </a:xfrm>
          <a:prstGeom prst="rect">
            <a:avLst/>
          </a:prstGeom>
          <a:noFill/>
        </p:spPr>
        <p:txBody>
          <a:bodyPr wrap="square" lIns="113120" tIns="56558" rIns="113120" bIns="56558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ИНСТИТУТЕ РАБОТАЮТ </a:t>
            </a:r>
            <a:r>
              <a:rPr lang="ru-RU" sz="2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572</a:t>
            </a:r>
            <a:r>
              <a:rPr lang="ru-RU" sz="2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СОТРУДНИКА (В Т.Ч. </a:t>
            </a:r>
            <a:r>
              <a:rPr lang="ru-RU" sz="2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146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ВНЕШНИХ СОВМЕСТИТЕЛЕЙ)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678877" y="1778094"/>
            <a:ext cx="13553605" cy="348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20" tIns="56558" rIns="113120" bIns="5655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НПР: докторов наук – 76 (73,5 ставки) ; кандидатов наук – 142 (132,75 ставки); без степени – 46 (33,25 ставки)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486297" y="9187739"/>
            <a:ext cx="2801760" cy="439297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9" name="Полилиния 28"/>
          <p:cNvSpPr/>
          <p:nvPr/>
        </p:nvSpPr>
        <p:spPr>
          <a:xfrm>
            <a:off x="8137004" y="5702142"/>
            <a:ext cx="5881550" cy="3456452"/>
          </a:xfrm>
          <a:custGeom>
            <a:avLst/>
            <a:gdLst>
              <a:gd name="connsiteX0" fmla="*/ 0 w 5523978"/>
              <a:gd name="connsiteY0" fmla="*/ 3419605 h 3419605"/>
              <a:gd name="connsiteX1" fmla="*/ 0 w 5523978"/>
              <a:gd name="connsiteY1" fmla="*/ 0 h 3419605"/>
              <a:gd name="connsiteX2" fmla="*/ 5523978 w 5523978"/>
              <a:gd name="connsiteY2" fmla="*/ 0 h 341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3978" h="3419605">
                <a:moveTo>
                  <a:pt x="0" y="3419605"/>
                </a:moveTo>
                <a:lnTo>
                  <a:pt x="0" y="0"/>
                </a:lnTo>
                <a:lnTo>
                  <a:pt x="5523978" y="0"/>
                </a:lnTo>
              </a:path>
            </a:pathLst>
          </a:cu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Rectangle 5"/>
          <p:cNvSpPr txBox="1">
            <a:spLocks noChangeArrowheads="1"/>
          </p:cNvSpPr>
          <p:nvPr/>
        </p:nvSpPr>
        <p:spPr bwMode="auto">
          <a:xfrm>
            <a:off x="8569052" y="5702142"/>
            <a:ext cx="5817527" cy="886976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20" tIns="56558" rIns="113120" bIns="5655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НПР: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СПбПУ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– 2510 ставок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        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ИФНиТ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– 230,5 ставок</a:t>
            </a: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1552026244"/>
              </p:ext>
            </p:extLst>
          </p:nvPr>
        </p:nvGraphicFramePr>
        <p:xfrm>
          <a:off x="8828239" y="6589118"/>
          <a:ext cx="5400600" cy="2695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13391563"/>
              </p:ext>
            </p:extLst>
          </p:nvPr>
        </p:nvGraphicFramePr>
        <p:xfrm>
          <a:off x="693593" y="3164366"/>
          <a:ext cx="6233990" cy="2511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586323487"/>
              </p:ext>
            </p:extLst>
          </p:nvPr>
        </p:nvGraphicFramePr>
        <p:xfrm>
          <a:off x="7755641" y="3141818"/>
          <a:ext cx="6233990" cy="2508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847540"/>
              </p:ext>
            </p:extLst>
          </p:nvPr>
        </p:nvGraphicFramePr>
        <p:xfrm>
          <a:off x="1080220" y="5941045"/>
          <a:ext cx="6052735" cy="3496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Скругленный прямоугольник 23"/>
          <p:cNvSpPr/>
          <p:nvPr/>
        </p:nvSpPr>
        <p:spPr>
          <a:xfrm>
            <a:off x="509561" y="5702141"/>
            <a:ext cx="5449218" cy="45492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sz="2000" dirty="0" smtClean="0"/>
              <a:t>Распределение ставок НПР по возрастам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674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146" y="202069"/>
            <a:ext cx="14005656" cy="91444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КАДРОВЫЙ ПОТЕНЦИАЛ</a:t>
            </a:r>
          </a:p>
          <a:p>
            <a:endParaRPr lang="ru-RU" sz="105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09561" y="1084039"/>
            <a:ext cx="13892245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377364" y="9174156"/>
            <a:ext cx="2801760" cy="439297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929031"/>
              </p:ext>
            </p:extLst>
          </p:nvPr>
        </p:nvGraphicFramePr>
        <p:xfrm>
          <a:off x="650367" y="1332533"/>
          <a:ext cx="13391293" cy="38884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63837"/>
                <a:gridCol w="2790359"/>
                <a:gridCol w="2201793"/>
                <a:gridCol w="2208525"/>
                <a:gridCol w="1993114"/>
                <a:gridCol w="1833665"/>
              </a:tblGrid>
              <a:tr h="8650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Кадры (число сотрудников)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Всего, люди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Осн</a:t>
                      </a:r>
                      <a:r>
                        <a:rPr lang="ru-RU" sz="2400" dirty="0" smtClean="0"/>
                        <a:t>. место</a:t>
                      </a:r>
                      <a:r>
                        <a:rPr lang="ru-RU" sz="2400" baseline="0" dirty="0" smtClean="0"/>
                        <a:t> работы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Внутренние совм.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Внешние совм.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Бюджет</a:t>
                      </a:r>
                      <a:endParaRPr lang="ru-RU" sz="2400" dirty="0"/>
                    </a:p>
                  </a:txBody>
                  <a:tcPr anchor="ctr"/>
                </a:tc>
              </a:tr>
              <a:tr h="503891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НПР: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399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267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(НПР по ОМР)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128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354</a:t>
                      </a:r>
                      <a:endParaRPr lang="ru-RU" sz="2400" dirty="0"/>
                    </a:p>
                  </a:txBody>
                  <a:tcPr anchor="ctr"/>
                </a:tc>
              </a:tr>
              <a:tr h="503891">
                <a:tc>
                  <a:txBody>
                    <a:bodyPr/>
                    <a:lstStyle/>
                    <a:p>
                      <a:pPr algn="l"/>
                      <a:r>
                        <a:rPr lang="ru-RU" sz="2400" b="0" dirty="0" smtClean="0"/>
                        <a:t>     из них </a:t>
                      </a:r>
                      <a:r>
                        <a:rPr lang="ru-RU" sz="2400" b="1" dirty="0" smtClean="0"/>
                        <a:t>ППС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360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248</a:t>
                      </a:r>
                      <a:endParaRPr lang="ru-RU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108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354</a:t>
                      </a:r>
                      <a:endParaRPr lang="ru-RU" sz="2400" dirty="0"/>
                    </a:p>
                  </a:txBody>
                  <a:tcPr anchor="ctr"/>
                </a:tc>
              </a:tr>
              <a:tr h="503891">
                <a:tc>
                  <a:txBody>
                    <a:bodyPr/>
                    <a:lstStyle/>
                    <a:p>
                      <a:pPr algn="l"/>
                      <a:r>
                        <a:rPr lang="ru-RU" sz="2400" b="0" dirty="0" smtClean="0"/>
                        <a:t>     из них </a:t>
                      </a:r>
                      <a:r>
                        <a:rPr lang="ru-RU" sz="2400" b="1" dirty="0" smtClean="0"/>
                        <a:t>НС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39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19</a:t>
                      </a:r>
                      <a:endParaRPr lang="ru-RU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24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anchor="ctr"/>
                </a:tc>
              </a:tr>
              <a:tr h="503891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УВП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167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146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18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158</a:t>
                      </a:r>
                      <a:endParaRPr lang="ru-RU" sz="2400" dirty="0"/>
                    </a:p>
                  </a:txBody>
                  <a:tcPr anchor="ctr"/>
                </a:tc>
              </a:tr>
              <a:tr h="503891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АУП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—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 anchor="ctr"/>
                </a:tc>
              </a:tr>
              <a:tr h="503891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Всего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572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419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24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146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518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42457"/>
              </p:ext>
            </p:extLst>
          </p:nvPr>
        </p:nvGraphicFramePr>
        <p:xfrm>
          <a:off x="673369" y="5292973"/>
          <a:ext cx="13368291" cy="38884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64273"/>
                <a:gridCol w="2790874"/>
                <a:gridCol w="2202199"/>
                <a:gridCol w="2183462"/>
                <a:gridCol w="1993481"/>
                <a:gridCol w="1834002"/>
              </a:tblGrid>
              <a:tr h="86508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Кадры (ставки)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Всего,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dirty="0" smtClean="0"/>
                        <a:t>ставки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/>
                        <a:t>Осн</a:t>
                      </a:r>
                      <a:r>
                        <a:rPr lang="ru-RU" sz="2400" dirty="0" smtClean="0"/>
                        <a:t>. МР </a:t>
                      </a:r>
                      <a:br>
                        <a:rPr lang="ru-RU" sz="2400" dirty="0" smtClean="0"/>
                      </a:br>
                      <a:r>
                        <a:rPr lang="ru-RU" sz="2400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(по конкурсу)</a:t>
                      </a:r>
                      <a:endParaRPr lang="ru-RU" sz="2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 anchor="ctr"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Внутренние совм.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Внешние совм.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Бюджет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503891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НПР: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294,5</a:t>
                      </a:r>
                      <a:endParaRPr lang="ru-RU" sz="2400" b="1" dirty="0"/>
                    </a:p>
                  </a:txBody>
                  <a:tcPr anchor="ctr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230,5</a:t>
                      </a:r>
                      <a:endParaRPr lang="ru-RU" sz="2400" b="1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11,5</a:t>
                      </a:r>
                      <a:endParaRPr lang="ru-RU" sz="24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50,5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263</a:t>
                      </a:r>
                      <a:endParaRPr lang="ru-RU" sz="2400" dirty="0"/>
                    </a:p>
                  </a:txBody>
                  <a:tcPr anchor="ctr"/>
                </a:tc>
              </a:tr>
              <a:tr h="503891">
                <a:tc>
                  <a:txBody>
                    <a:bodyPr/>
                    <a:lstStyle/>
                    <a:p>
                      <a:pPr algn="l"/>
                      <a:r>
                        <a:rPr lang="ru-RU" sz="2400" b="0" dirty="0" smtClean="0"/>
                        <a:t>     из них </a:t>
                      </a:r>
                      <a:r>
                        <a:rPr lang="ru-RU" sz="2400" b="1" dirty="0" smtClean="0"/>
                        <a:t>ППС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276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220,75</a:t>
                      </a:r>
                      <a:endParaRPr lang="ru-RU" sz="2400" dirty="0"/>
                    </a:p>
                  </a:txBody>
                  <a:tcPr anchor="ctr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1,5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42,25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263</a:t>
                      </a:r>
                      <a:endParaRPr lang="ru-RU" sz="2400" dirty="0"/>
                    </a:p>
                  </a:txBody>
                  <a:tcPr anchor="ctr"/>
                </a:tc>
              </a:tr>
              <a:tr h="503891">
                <a:tc>
                  <a:txBody>
                    <a:bodyPr/>
                    <a:lstStyle/>
                    <a:p>
                      <a:pPr algn="l"/>
                      <a:r>
                        <a:rPr lang="ru-RU" sz="2400" b="0" dirty="0" smtClean="0"/>
                        <a:t>     из них </a:t>
                      </a:r>
                      <a:r>
                        <a:rPr lang="ru-RU" sz="2400" b="1" dirty="0" smtClean="0"/>
                        <a:t>НС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18,5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9,75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8,25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anchor="ctr"/>
                </a:tc>
              </a:tr>
              <a:tr h="503891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УВП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147,5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130</a:t>
                      </a:r>
                      <a:endParaRPr lang="ru-RU" sz="2400" b="1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1,5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8,25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141</a:t>
                      </a:r>
                      <a:endParaRPr lang="ru-RU" sz="2400" dirty="0"/>
                    </a:p>
                  </a:txBody>
                  <a:tcPr anchor="ctr"/>
                </a:tc>
              </a:tr>
              <a:tr h="503891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АУП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6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n>
                            <a:solidFill>
                              <a:srgbClr val="C00000"/>
                            </a:solidFill>
                          </a:ln>
                        </a:rPr>
                        <a:t>6</a:t>
                      </a:r>
                      <a:endParaRPr lang="ru-RU" sz="2400" b="1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—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—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 anchor="ctr"/>
                </a:tc>
              </a:tr>
              <a:tr h="503891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Всего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449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366,5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13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58,75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410</a:t>
                      </a:r>
                      <a:endParaRPr lang="ru-RU" sz="2400" b="1" dirty="0"/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6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146" y="146019"/>
            <a:ext cx="14005656" cy="7451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ВЕДУЩИЕ УЧЕНЫЕ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ИФНиТ</a:t>
            </a:r>
            <a:endParaRPr lang="ru-RU" sz="105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09561" y="1084039"/>
            <a:ext cx="13892245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839965" y="3492773"/>
            <a:ext cx="13177464" cy="5184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113120" tIns="56558" rIns="113120" bIns="56558" numCol="2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Академики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и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член-корреспонденты:</a:t>
            </a:r>
            <a:endParaRPr lang="ru-RU" sz="26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1 - Алферов Ж.И., академик РАН</a:t>
            </a:r>
          </a:p>
          <a:p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2 -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Варшалович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Д.А., академик РАН</a:t>
            </a:r>
          </a:p>
          <a:p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3 - Ивченко Е.Л., член.-корр. РАН</a:t>
            </a:r>
          </a:p>
          <a:p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4 - Киселев О.И., академик,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РАН</a:t>
            </a:r>
            <a:endParaRPr lang="ru-RU" sz="26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5 -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Сурис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Р.А., академик РАН</a:t>
            </a:r>
          </a:p>
          <a:p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6 - Никольский Н.Н., академик РАН</a:t>
            </a:r>
          </a:p>
          <a:p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7 - Панарин Е.Ф., член-корр., РАН</a:t>
            </a:r>
          </a:p>
          <a:p>
            <a:endParaRPr lang="ru-RU" sz="26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endParaRPr lang="ru-RU" sz="2600" b="1" dirty="0" smtClean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endParaRPr lang="ru-RU" sz="26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endParaRPr lang="ru-RU" sz="2600" b="1" dirty="0" smtClean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Лауреаты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Госпремий СССР и России:</a:t>
            </a:r>
          </a:p>
          <a:p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1 - Воробьев Л.Е.</a:t>
            </a:r>
          </a:p>
          <a:p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2 - Макаров С.Б.</a:t>
            </a:r>
          </a:p>
          <a:p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3 -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Цикин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И.А.</a:t>
            </a:r>
          </a:p>
          <a:p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4 -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Варшалович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Д.А.</a:t>
            </a:r>
          </a:p>
          <a:p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5 - Сурис Р.А.</a:t>
            </a:r>
          </a:p>
          <a:p>
            <a:endParaRPr lang="ru-RU" sz="26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Заслуженные деятели науки РФ</a:t>
            </a:r>
          </a:p>
          <a:p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1 - Иванов В.К.</a:t>
            </a:r>
          </a:p>
          <a:p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2 - Макаров С.Б.</a:t>
            </a:r>
          </a:p>
          <a:p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3 - Воробьев Л.Е.</a:t>
            </a:r>
          </a:p>
          <a:p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4 - </a:t>
            </a:r>
            <a:r>
              <a:rPr lang="ru-RU" sz="2600" b="1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Цикин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 И.А.</a:t>
            </a:r>
            <a:endParaRPr lang="ru-RU" sz="2600" b="1" dirty="0" smtClean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807058" y="1548557"/>
            <a:ext cx="13297250" cy="1556244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20" tIns="56558" rIns="113120" bIns="56558" numCol="1" anchor="t" anchorCtr="0" compatLnSpc="1">
            <a:prstTxWarp prst="textNoShape">
              <a:avLst/>
            </a:prstTxWarp>
          </a:bodyPr>
          <a:lstStyle/>
          <a:p>
            <a:pPr indent="3678238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Академиков РАН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–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6;  </a:t>
            </a:r>
          </a:p>
          <a:p>
            <a:pPr indent="3678238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Член-корр. РАН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–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2; </a:t>
            </a:r>
          </a:p>
          <a:p>
            <a:pPr indent="3678238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Лауреатов Госпремий – 5; </a:t>
            </a:r>
          </a:p>
          <a:p>
            <a:pPr indent="3678238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Заслуженных деятелей науки РФ - 4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>
              <a:spcAft>
                <a:spcPts val="742"/>
              </a:spcAft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872063" y="9037389"/>
            <a:ext cx="3360420" cy="517598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146" y="130061"/>
            <a:ext cx="14005656" cy="91444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</a:p>
          <a:p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09561" y="1084039"/>
            <a:ext cx="13892245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257852" y="2196628"/>
            <a:ext cx="8280920" cy="1944217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403915" y="2375494"/>
            <a:ext cx="7988795" cy="1631208"/>
          </a:xfrm>
          <a:prstGeom prst="rect">
            <a:avLst/>
          </a:prstGeom>
          <a:ln>
            <a:noFill/>
          </a:ln>
        </p:spPr>
        <p:txBody>
          <a:bodyPr wrap="square" lIns="91433" tIns="45716" rIns="91433" bIns="45716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03.03.02  «Физика»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16.03.01  «Техническая физика»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11.03.04  «Электроника и наноэлектроника»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11.03.01 «Радиотехника»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11.03.02 «Инфокоммуникационные технологии и системы связи»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57852" y="4682450"/>
            <a:ext cx="8280920" cy="1906667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49818" y="7068029"/>
            <a:ext cx="8280920" cy="909565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373342" y="7165181"/>
            <a:ext cx="8011334" cy="707878"/>
          </a:xfrm>
          <a:prstGeom prst="rect">
            <a:avLst/>
          </a:prstGeom>
          <a:ln>
            <a:noFill/>
          </a:ln>
        </p:spPr>
        <p:txBody>
          <a:bodyPr wrap="square" lIns="91433" tIns="45716" rIns="91433" bIns="45716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03.06.01 «Физика и астрономия»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11.06.01 «Электроника, радиотехника и системы связи»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92187" y="1908597"/>
            <a:ext cx="2375818" cy="41030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ru-RU" dirty="0"/>
              <a:t>БАКАЛАВРИАТ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92188" y="4322409"/>
            <a:ext cx="2375818" cy="41030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ru-RU" dirty="0" smtClean="0"/>
              <a:t>МАГИСТРАТУРА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92188" y="6733133"/>
            <a:ext cx="2375818" cy="41030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ru-RU" dirty="0" smtClean="0"/>
              <a:t>АСПИРАНТУРА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09558" y="1260525"/>
            <a:ext cx="8165707" cy="514330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НАПРАВЛЕНИЯ ПОДГОТОВКИ:</a:t>
            </a:r>
            <a:endParaRPr lang="ru-RU" sz="2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44353" y="4813893"/>
            <a:ext cx="7988795" cy="1631208"/>
          </a:xfrm>
          <a:prstGeom prst="rect">
            <a:avLst/>
          </a:prstGeom>
          <a:ln>
            <a:noFill/>
          </a:ln>
        </p:spPr>
        <p:txBody>
          <a:bodyPr wrap="square" lIns="91433" tIns="45716" rIns="91433" bIns="45716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03.04.02  «Физика»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16.04.01  «Техническая физика»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11.04.04  «Электроника и наноэлектроника»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11.04.01 «Радиотехника»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11.04.02 «Инфокоммуникационные технологии и системы связи»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383" y="7280213"/>
            <a:ext cx="2943636" cy="1886213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10872063" y="9087883"/>
            <a:ext cx="3360420" cy="517598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24236" y="8487864"/>
            <a:ext cx="8280920" cy="909565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347760" y="8597218"/>
            <a:ext cx="8011334" cy="707878"/>
          </a:xfrm>
          <a:prstGeom prst="rect">
            <a:avLst/>
          </a:prstGeom>
          <a:ln>
            <a:noFill/>
          </a:ln>
        </p:spPr>
        <p:txBody>
          <a:bodyPr wrap="square" lIns="91433" tIns="45716" rIns="91433" bIns="45716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03.06.01 «Физика и астрономия»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11.06.01 «Электроника, радиотехника и системы связи»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66606" y="8152968"/>
            <a:ext cx="2375818" cy="41030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r>
              <a:rPr lang="ru-RU" dirty="0" smtClean="0"/>
              <a:t>ДОКТОРАНТУРА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432148" y="5397453"/>
            <a:ext cx="7200800" cy="4143992"/>
          </a:xfrm>
          <a:prstGeom prst="roundRect">
            <a:avLst>
              <a:gd name="adj" fmla="val 964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32148" y="1332533"/>
            <a:ext cx="13753528" cy="3600400"/>
          </a:xfrm>
          <a:prstGeom prst="roundRect">
            <a:avLst>
              <a:gd name="adj" fmla="val 964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6146" y="202069"/>
            <a:ext cx="14005656" cy="91444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КОНТИНГЕНТ ОБУЧАЕМЫХ</a:t>
            </a:r>
          </a:p>
          <a:p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09561" y="1084039"/>
            <a:ext cx="13892245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53574" y="1260525"/>
            <a:ext cx="7987486" cy="514330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ЧИСЛО СТУДЕНТОВ   </a:t>
            </a:r>
            <a:r>
              <a:rPr lang="en-US" sz="2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ru-RU" sz="2600" b="1" u="sng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1737</a:t>
            </a:r>
            <a:endParaRPr lang="ru-RU" sz="2600" b="1" dirty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976" y="1900665"/>
            <a:ext cx="7658044" cy="1883936"/>
          </a:xfrm>
          <a:prstGeom prst="rect">
            <a:avLst/>
          </a:prstGeom>
          <a:noFill/>
        </p:spPr>
        <p:txBody>
          <a:bodyPr wrap="square" lIns="113120" tIns="56558" rIns="113120" bIns="56558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 очной форме обучения — </a:t>
            </a:r>
            <a:r>
              <a:rPr lang="ru-RU" b="1" u="sng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1554</a:t>
            </a:r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b="1" u="sng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89,5</a:t>
            </a:r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%)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 очно-заочной форме обучения — </a:t>
            </a:r>
            <a:r>
              <a:rPr lang="ru-RU" b="1" u="sng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99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b="1" u="sng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5,5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%)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 заочной форме обучения — </a:t>
            </a:r>
            <a:r>
              <a:rPr lang="ru-RU" b="1" u="sng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84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b="1" u="sng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%)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Иностранных студентов </a:t>
            </a:r>
            <a:r>
              <a:rPr lang="ru-RU" b="1" u="sng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113</a:t>
            </a:r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ru-RU" b="1" u="sng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r>
              <a:rPr lang="ru-RU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%)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7010" y="3492773"/>
            <a:ext cx="7786742" cy="117605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/>
        </p:spPr>
        <p:txBody>
          <a:bodyPr wrap="square" lIns="113120" tIns="56558" rIns="113120" bIns="56558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Зачислено в 2014: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бакалавриат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 — </a:t>
            </a:r>
            <a:r>
              <a:rPr lang="ru-RU" b="1" u="sng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450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студентов;  средний балл ЕГЭ </a:t>
            </a:r>
            <a:r>
              <a:rPr lang="ru-RU" b="1" u="sng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74,8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 магистратуру  — </a:t>
            </a:r>
            <a:r>
              <a:rPr lang="ru-RU" b="1" u="sng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человек.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2889532" y="9181405"/>
            <a:ext cx="1469662" cy="520201"/>
          </a:xfrm>
        </p:spPr>
        <p:txBody>
          <a:bodyPr/>
          <a:lstStyle/>
          <a:p>
            <a:fld id="{D9F75910-1F9A-43C0-B363-4557573D9AE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8606" y="6110123"/>
            <a:ext cx="7004342" cy="2054228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52628" y="5935011"/>
            <a:ext cx="2646346" cy="2237879"/>
          </a:xfrm>
          <a:prstGeom prst="rect">
            <a:avLst/>
          </a:prstGeom>
        </p:spPr>
        <p:txBody>
          <a:bodyPr wrap="square" lIns="113120" tIns="56558" rIns="113120" bIns="56558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Всего: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Аспирантов — 113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Докторантов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—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7</a:t>
            </a:r>
          </a:p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Зачислено в 2014: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37 аспирантов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90354" y="5181429"/>
            <a:ext cx="6498578" cy="569046"/>
          </a:xfrm>
          <a:prstGeom prst="roundRect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АСПИРАНТУРА И ДОКТОРАНТУРА</a:t>
            </a:r>
            <a:endParaRPr lang="ru-RU" sz="2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001689850"/>
              </p:ext>
            </p:extLst>
          </p:nvPr>
        </p:nvGraphicFramePr>
        <p:xfrm>
          <a:off x="720180" y="5904929"/>
          <a:ext cx="3927137" cy="2988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370500079"/>
              </p:ext>
            </p:extLst>
          </p:nvPr>
        </p:nvGraphicFramePr>
        <p:xfrm>
          <a:off x="8843974" y="1530433"/>
          <a:ext cx="511256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932253043"/>
              </p:ext>
            </p:extLst>
          </p:nvPr>
        </p:nvGraphicFramePr>
        <p:xfrm>
          <a:off x="8309644" y="7022116"/>
          <a:ext cx="5544616" cy="2483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Скругленный прямоугольник 24"/>
          <p:cNvSpPr/>
          <p:nvPr/>
        </p:nvSpPr>
        <p:spPr>
          <a:xfrm>
            <a:off x="7848973" y="5364675"/>
            <a:ext cx="6336704" cy="4176770"/>
          </a:xfrm>
          <a:prstGeom prst="roundRect">
            <a:avLst>
              <a:gd name="adj" fmla="val 9649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440316" y="5208787"/>
            <a:ext cx="3945160" cy="514330"/>
          </a:xfrm>
          <a:prstGeom prst="roundRect">
            <a:avLst>
              <a:gd name="adj" fmla="val 0"/>
            </a:avLst>
          </a:prstGeom>
          <a:solidFill>
            <a:schemeClr val="accent5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КОНТИНГЕНТ</a:t>
            </a:r>
            <a:endParaRPr lang="ru-RU" sz="2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409565" y="5750475"/>
            <a:ext cx="4269419" cy="1529993"/>
          </a:xfrm>
          <a:prstGeom prst="rect">
            <a:avLst/>
          </a:prstGeom>
        </p:spPr>
        <p:txBody>
          <a:bodyPr wrap="square" lIns="113120" tIns="56558" rIns="113120" bIns="56558">
            <a:spAutoFit/>
          </a:bodyPr>
          <a:lstStyle/>
          <a:p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Бакалавриат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— 74.6 % Магистратура — 18 % Аспирантура — 7 % 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Докторантура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—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0,4 %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146" y="217456"/>
            <a:ext cx="14005656" cy="91444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113120" tIns="56558" rIns="113120" bIns="56558" rtlCol="0">
            <a:spAutoFit/>
          </a:bodyPr>
          <a:lstStyle/>
          <a:p>
            <a:pPr marL="565107" lvl="1" indent="-477802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СОВРЕМЕННЫЕ ТЕХНОЛОГИИ ОБУЧЕНИЯ</a:t>
            </a:r>
          </a:p>
          <a:p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123" y="167517"/>
            <a:ext cx="1207723" cy="8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" y="1"/>
            <a:ext cx="282731" cy="97218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3120" tIns="56558" rIns="113120" bIns="56558"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5019" y="165338"/>
            <a:ext cx="927464" cy="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09561" y="1084039"/>
            <a:ext cx="13892245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888648" y="9061172"/>
            <a:ext cx="3360420" cy="517598"/>
          </a:xfrm>
        </p:spPr>
        <p:txBody>
          <a:bodyPr/>
          <a:lstStyle/>
          <a:p>
            <a:fld id="{D9F75910-1F9A-43C0-B363-4557573D9AE8}" type="slidenum">
              <a:rPr lang="ru-RU" smtClean="0">
                <a:solidFill>
                  <a:schemeClr val="accent5">
                    <a:lumMod val="50000"/>
                  </a:schemeClr>
                </a:solidFill>
              </a:rPr>
              <a:pPr/>
              <a:t>9</a:t>
            </a:fld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03719" y="6736659"/>
            <a:ext cx="5029680" cy="1961368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20581" y="7158301"/>
            <a:ext cx="4605304" cy="1129883"/>
          </a:xfrm>
          <a:prstGeom prst="rect">
            <a:avLst/>
          </a:prstGeom>
        </p:spPr>
        <p:txBody>
          <a:bodyPr wrap="square" lIns="113120" tIns="56558" rIns="113120" bIns="56558">
            <a:spAutoFit/>
          </a:bodyPr>
          <a:lstStyle/>
          <a:p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Размещение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материалов в </a:t>
            </a:r>
            <a:r>
              <a:rPr lang="en-US" sz="2200" b="1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moodle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:</a:t>
            </a:r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endParaRPr lang="ru-RU" sz="2200" b="1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2013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— 5 курсов;</a:t>
            </a:r>
          </a:p>
          <a:p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2014 — 43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курса.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53028" y="6157069"/>
            <a:ext cx="4165584" cy="81276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ru-RU" sz="2400" dirty="0" smtClean="0"/>
              <a:t>Дистанционные курсы </a:t>
            </a:r>
            <a:br>
              <a:rPr lang="ru-RU" sz="2400" dirty="0" smtClean="0"/>
            </a:br>
            <a:r>
              <a:rPr lang="ru-RU" sz="2400" dirty="0" smtClean="0"/>
              <a:t>в среде </a:t>
            </a:r>
            <a:r>
              <a:rPr lang="en-US" sz="2400" dirty="0" err="1" smtClean="0"/>
              <a:t>Moodle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88624" y="1872593"/>
            <a:ext cx="6655203" cy="3424270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9560" y="1476549"/>
            <a:ext cx="6752467" cy="79208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marL="541338"/>
            <a:r>
              <a:rPr lang="ru-RU" sz="2400" dirty="0" smtClean="0"/>
              <a:t>Разработка образовательных программ </a:t>
            </a:r>
            <a:br>
              <a:rPr lang="ru-RU" sz="2400" dirty="0" smtClean="0"/>
            </a:br>
            <a:r>
              <a:rPr lang="ru-RU" sz="2400" dirty="0" smtClean="0"/>
              <a:t>на основе </a:t>
            </a:r>
            <a:r>
              <a:rPr lang="en-US" sz="2400" dirty="0" smtClean="0"/>
              <a:t>CDIO –</a:t>
            </a:r>
            <a:r>
              <a:rPr lang="ru-RU" sz="2400" dirty="0" smtClean="0"/>
              <a:t>подхода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44928" y="2412653"/>
            <a:ext cx="6227979" cy="2884210"/>
          </a:xfrm>
          <a:prstGeom prst="rect">
            <a:avLst/>
          </a:prstGeom>
        </p:spPr>
        <p:txBody>
          <a:bodyPr wrap="square" lIns="113120" tIns="56558" rIns="113120" bIns="56558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Магистерская программа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«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Физика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микроэлектромеханических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и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квантовооптических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систем»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Программа доп. обучения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«Радиационная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безопасность и радиационный контроль на предприятии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…»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Программа доп.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обучения НИУ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«Цифровая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обработка сигналов речевых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сообщений»</a:t>
            </a:r>
            <a:endParaRPr lang="ru-RU" sz="1800" b="1" dirty="0" smtClean="0">
              <a:solidFill>
                <a:schemeClr val="accent5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803720" y="1872593"/>
            <a:ext cx="5029680" cy="1404156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020581" y="2340645"/>
            <a:ext cx="45781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«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Планируй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–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Проектируй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–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Производи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—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Применяй»</a:t>
            </a:r>
            <a:endParaRPr lang="ru-RU" sz="22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353028" y="1476549"/>
            <a:ext cx="4165584" cy="79208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r>
              <a:rPr lang="en-US" sz="2400" dirty="0" smtClean="0"/>
              <a:t>CDIO </a:t>
            </a:r>
            <a:r>
              <a:rPr lang="ru-RU" sz="2400" dirty="0" smtClean="0"/>
              <a:t>= комплексный подход</a:t>
            </a:r>
            <a:r>
              <a:rPr lang="en-US" sz="2400" dirty="0"/>
              <a:t>: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53028" y="3564781"/>
            <a:ext cx="5480372" cy="180019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кругленный прямоугольник 20"/>
          <p:cNvSpPr/>
          <p:nvPr/>
        </p:nvSpPr>
        <p:spPr>
          <a:xfrm>
            <a:off x="988624" y="5905041"/>
            <a:ext cx="6655203" cy="3636404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algn="ctr"/>
            <a:endParaRPr lang="ru-RU" sz="2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9561" y="5508997"/>
            <a:ext cx="6763346" cy="84684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120" tIns="56558" rIns="113120" bIns="56558" rtlCol="0" anchor="ctr"/>
          <a:lstStyle/>
          <a:p>
            <a:pPr marL="541338"/>
            <a:r>
              <a:rPr lang="ru-RU" sz="2400" dirty="0" smtClean="0"/>
              <a:t>Участие в </a:t>
            </a:r>
            <a:r>
              <a:rPr lang="ru-RU" sz="2400" dirty="0"/>
              <a:t>программах </a:t>
            </a:r>
            <a:r>
              <a:rPr lang="ru-RU" sz="2400" dirty="0" smtClean="0"/>
              <a:t>подготовки </a:t>
            </a:r>
            <a:r>
              <a:rPr lang="ru-RU" sz="2400" dirty="0"/>
              <a:t>студентов к </a:t>
            </a:r>
            <a:r>
              <a:rPr lang="ru-RU" sz="2400" dirty="0" smtClean="0"/>
              <a:t>олимпиадам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034048" y="6445101"/>
            <a:ext cx="6227979" cy="2576433"/>
          </a:xfrm>
          <a:prstGeom prst="rect">
            <a:avLst/>
          </a:prstGeom>
        </p:spPr>
        <p:txBody>
          <a:bodyPr wrap="square" lIns="113120" tIns="56558" rIns="113120" bIns="56558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Организация и сопровождение региональных, всероссийских и международных олимпиад по физике, радиотехнике, программированию…;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Поддержка чемпионата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мира  по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программированию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ACM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ICPC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Подготовка студентов к олимпиаде компании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National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Instruments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по программированию в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LabVIEW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9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4254</TotalTime>
  <Words>3594</Words>
  <Application>Microsoft Office PowerPoint</Application>
  <PresentationFormat>Произвольный</PresentationFormat>
  <Paragraphs>793</Paragraphs>
  <Slides>39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ОТЧЕТ  О РЕЗУЛЬТАТАХ ДЕЯТЕЛЬНОСТИ  ИНСТИТУТА ФИЗИКИ, НАНОТЕХНОЛОГИЙ И ТЕЛЕКОММУНИКАЦИЙ  в 2014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</dc:creator>
  <cp:lastModifiedBy>Сергей Б. Макаров</cp:lastModifiedBy>
  <cp:revision>389</cp:revision>
  <cp:lastPrinted>2015-03-19T06:37:48Z</cp:lastPrinted>
  <dcterms:created xsi:type="dcterms:W3CDTF">2015-03-03T19:27:20Z</dcterms:created>
  <dcterms:modified xsi:type="dcterms:W3CDTF">2015-03-23T10:24:41Z</dcterms:modified>
</cp:coreProperties>
</file>