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99" r:id="rId2"/>
    <p:sldId id="423" r:id="rId3"/>
    <p:sldId id="509" r:id="rId4"/>
    <p:sldId id="510" r:id="rId5"/>
    <p:sldId id="538" r:id="rId6"/>
    <p:sldId id="516" r:id="rId7"/>
    <p:sldId id="577" r:id="rId8"/>
    <p:sldId id="570" r:id="rId9"/>
    <p:sldId id="571" r:id="rId10"/>
    <p:sldId id="579" r:id="rId11"/>
    <p:sldId id="529" r:id="rId12"/>
    <p:sldId id="575" r:id="rId13"/>
    <p:sldId id="543" r:id="rId14"/>
    <p:sldId id="544" r:id="rId15"/>
    <p:sldId id="532" r:id="rId16"/>
    <p:sldId id="526" r:id="rId17"/>
    <p:sldId id="546" r:id="rId18"/>
    <p:sldId id="576" r:id="rId19"/>
    <p:sldId id="511" r:id="rId20"/>
    <p:sldId id="572" r:id="rId21"/>
    <p:sldId id="573" r:id="rId22"/>
    <p:sldId id="581" r:id="rId23"/>
    <p:sldId id="574" r:id="rId24"/>
    <p:sldId id="512" r:id="rId25"/>
    <p:sldId id="533" r:id="rId26"/>
    <p:sldId id="513" r:id="rId27"/>
    <p:sldId id="527" r:id="rId28"/>
    <p:sldId id="514" r:id="rId29"/>
    <p:sldId id="518" r:id="rId30"/>
    <p:sldId id="567" r:id="rId31"/>
    <p:sldId id="563" r:id="rId32"/>
    <p:sldId id="564" r:id="rId33"/>
    <p:sldId id="524" r:id="rId34"/>
    <p:sldId id="520" r:id="rId35"/>
    <p:sldId id="540" r:id="rId36"/>
    <p:sldId id="519" r:id="rId37"/>
    <p:sldId id="541" r:id="rId38"/>
    <p:sldId id="560" r:id="rId39"/>
    <p:sldId id="561" r:id="rId40"/>
    <p:sldId id="565" r:id="rId41"/>
    <p:sldId id="578" r:id="rId42"/>
    <p:sldId id="566" r:id="rId43"/>
    <p:sldId id="568" r:id="rId4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FF8"/>
    <a:srgbClr val="CCECFF"/>
    <a:srgbClr val="106478"/>
    <a:srgbClr val="167272"/>
    <a:srgbClr val="C4DECE"/>
    <a:srgbClr val="DCF5F8"/>
    <a:srgbClr val="CEEEE4"/>
    <a:srgbClr val="BBE4F7"/>
    <a:srgbClr val="BFEEF3"/>
    <a:srgbClr val="EFF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89681" autoAdjust="0"/>
  </p:normalViewPr>
  <p:slideViewPr>
    <p:cSldViewPr snapToGrid="0">
      <p:cViewPr varScale="1">
        <p:scale>
          <a:sx n="118" d="100"/>
          <a:sy n="118" d="100"/>
        </p:scale>
        <p:origin x="-1776" y="-96"/>
      </p:cViewPr>
      <p:guideLst>
        <p:guide orient="horz" pos="2160"/>
        <p:guide pos="13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work\&#1080;&#1087;&#1084;&#1084;\&#1086;&#1090;&#1095;&#1105;&#1090;\&#1050;&#1085;&#1080;&#1075;&#1072;2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C:\work\&#1080;&#1087;&#1084;&#1084;\&#1086;&#1090;&#1095;&#1105;&#1090;\&#1050;&#1085;&#1080;&#1075;&#1072;2.xlsx" TargetMode="External"/><Relationship Id="rId1" Type="http://schemas.openxmlformats.org/officeDocument/2006/relationships/themeOverride" Target="../theme/themeOverride10.xml"/><Relationship Id="rId4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file:///C:\work\&#1080;&#1087;&#1084;&#1084;\&#1086;&#1090;&#1095;&#1105;&#1090;\&#1050;&#1085;&#1080;&#1075;&#1072;2.xlsx" TargetMode="External"/><Relationship Id="rId1" Type="http://schemas.openxmlformats.org/officeDocument/2006/relationships/themeOverride" Target="../theme/themeOverride11.xml"/><Relationship Id="rId4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oleObject" Target="file:///C:\work\&#1080;&#1087;&#1084;&#1084;\&#1086;&#1090;&#1095;&#1105;&#1090;\&#1050;&#1085;&#1080;&#1075;&#1072;2.xlsx" TargetMode="External"/><Relationship Id="rId1" Type="http://schemas.openxmlformats.org/officeDocument/2006/relationships/themeOverride" Target="../theme/themeOverride12.xml"/><Relationship Id="rId4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work\&#1080;&#1087;&#1084;&#1084;\&#1086;&#1090;&#1095;&#1105;&#1090;\&#1050;&#1085;&#1080;&#1075;&#1072;2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work\&#1080;&#1087;&#1084;&#1084;\&#1086;&#1090;&#1095;&#1105;&#1090;\&#1050;&#1085;&#1080;&#1075;&#1072;2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C:\work\&#1080;&#1087;&#1084;&#1084;\&#1086;&#1090;&#1095;&#1105;&#1090;\&#1050;&#1085;&#1080;&#1075;&#1072;2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C:\work\&#1080;&#1087;&#1084;&#1084;\&#1086;&#1090;&#1095;&#1105;&#1090;\&#1050;&#1085;&#1080;&#1075;&#1072;2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C:\work\&#1080;&#1087;&#1084;&#1084;\&#1086;&#1090;&#1095;&#1105;&#1090;\&#1055;&#1086;&#1082;&#1072;&#1079;&#1072;&#1090;&#1077;&#1083;&#1080;%20&#1048;&#1055;&#1052;&#1052;%20&#1087;&#1086;%20&#1082;&#1072;&#1092;&#1077;&#1076;&#1088;&#1072;&#1084;.xlsx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&#1080;&#1087;&#1084;&#1084;\&#1086;&#1090;&#1095;&#1105;&#1090;\&#1087;&#1088;&#1080;&#1093;&#1086;&#1076;%2014&#1075;%20+&#1089;&#1086;&#1092;22&#1080;&#1085;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&#1080;&#1087;&#1084;&#1084;\&#1086;&#1090;&#1095;&#1105;&#1090;\&#1087;&#1088;&#1080;&#1093;&#1086;&#1076;%2014&#1075;%20+&#1089;&#1086;&#1092;22&#1080;&#1085;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&#1080;&#1087;&#1084;&#1084;\&#1086;&#1090;&#1095;&#1105;&#1090;\&#1087;&#1088;&#1080;&#1093;&#1086;&#1076;%2014&#1075;%20+&#1089;&#1086;&#1092;22&#1080;&#1085;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Возрастной </a:t>
            </a:r>
            <a:r>
              <a:rPr lang="ru-RU" dirty="0" smtClean="0"/>
              <a:t>состав по степеням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Лист2!$S$22</c:f>
              <c:strCache>
                <c:ptCount val="1"/>
                <c:pt idx="0">
                  <c:v>К.Н.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Лист2!$T$21:$Y$21</c:f>
              <c:strCache>
                <c:ptCount val="6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</c:v>
                </c:pt>
              </c:strCache>
            </c:strRef>
          </c:cat>
          <c:val>
            <c:numRef>
              <c:f>Лист2!$T$22:$Y$22</c:f>
              <c:numCache>
                <c:formatCode>General</c:formatCode>
                <c:ptCount val="6"/>
                <c:pt idx="0">
                  <c:v>7</c:v>
                </c:pt>
                <c:pt idx="1">
                  <c:v>28</c:v>
                </c:pt>
                <c:pt idx="2">
                  <c:v>24</c:v>
                </c:pt>
                <c:pt idx="3">
                  <c:v>21</c:v>
                </c:pt>
                <c:pt idx="4">
                  <c:v>54</c:v>
                </c:pt>
                <c:pt idx="5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Лист2!$S$23</c:f>
              <c:strCache>
                <c:ptCount val="1"/>
                <c:pt idx="0">
                  <c:v>Д.Н.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Лист2!$T$23:$Y$23</c:f>
              <c:numCache>
                <c:formatCode>General</c:formatCode>
                <c:ptCount val="6"/>
                <c:pt idx="1">
                  <c:v>2</c:v>
                </c:pt>
                <c:pt idx="2">
                  <c:v>6</c:v>
                </c:pt>
                <c:pt idx="3">
                  <c:v>12</c:v>
                </c:pt>
                <c:pt idx="4">
                  <c:v>23</c:v>
                </c:pt>
                <c:pt idx="5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Лист2!$S$24</c:f>
              <c:strCache>
                <c:ptCount val="1"/>
                <c:pt idx="0">
                  <c:v>Б.С.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Лист2!$T$24:$Y$24</c:f>
              <c:numCache>
                <c:formatCode>General</c:formatCode>
                <c:ptCount val="6"/>
                <c:pt idx="0">
                  <c:v>77</c:v>
                </c:pt>
                <c:pt idx="1">
                  <c:v>31</c:v>
                </c:pt>
                <c:pt idx="2">
                  <c:v>27</c:v>
                </c:pt>
                <c:pt idx="3">
                  <c:v>26</c:v>
                </c:pt>
                <c:pt idx="4">
                  <c:v>30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046528"/>
        <c:axId val="145056512"/>
      </c:barChart>
      <c:catAx>
        <c:axId val="14504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056512"/>
        <c:crosses val="autoZero"/>
        <c:auto val="1"/>
        <c:lblAlgn val="ctr"/>
        <c:lblOffset val="100"/>
        <c:noMultiLvlLbl val="0"/>
      </c:catAx>
      <c:valAx>
        <c:axId val="14505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04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319839549077704E-2"/>
          <c:y val="0.15410775533730159"/>
          <c:w val="0.90286351706036749"/>
          <c:h val="0.7583413531641878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Лист1!$T$45:$T$51</c:f>
              <c:strCache>
                <c:ptCount val="7"/>
                <c:pt idx="0">
                  <c:v>ГАД</c:v>
                </c:pt>
                <c:pt idx="1">
                  <c:v>МПУ</c:v>
                </c:pt>
                <c:pt idx="2">
                  <c:v>ПМ</c:v>
                </c:pt>
                <c:pt idx="3">
                  <c:v>Телематика</c:v>
                </c:pt>
                <c:pt idx="5">
                  <c:v>ВМ</c:v>
                </c:pt>
                <c:pt idx="6">
                  <c:v>ТМ</c:v>
                </c:pt>
              </c:strCache>
            </c:strRef>
          </c:cat>
          <c:val>
            <c:numRef>
              <c:f>Лист1!$V$45:$V$51</c:f>
              <c:numCache>
                <c:formatCode>General</c:formatCode>
                <c:ptCount val="7"/>
                <c:pt idx="0">
                  <c:v>8</c:v>
                </c:pt>
                <c:pt idx="1">
                  <c:v>62</c:v>
                </c:pt>
                <c:pt idx="2">
                  <c:v>9</c:v>
                </c:pt>
                <c:pt idx="3">
                  <c:v>15</c:v>
                </c:pt>
                <c:pt idx="5">
                  <c:v>9</c:v>
                </c:pt>
                <c:pt idx="6">
                  <c:v>21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Лист1!$V$53:$V$55</c:f>
              <c:numCache>
                <c:formatCode>General</c:formatCode>
                <c:ptCount val="3"/>
                <c:pt idx="1">
                  <c:v>27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654144"/>
        <c:axId val="147655680"/>
      </c:barChart>
      <c:catAx>
        <c:axId val="14765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655680"/>
        <c:crosses val="autoZero"/>
        <c:auto val="1"/>
        <c:lblAlgn val="ctr"/>
        <c:lblOffset val="100"/>
        <c:noMultiLvlLbl val="0"/>
      </c:catAx>
      <c:valAx>
        <c:axId val="14765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65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Статей</a:t>
            </a:r>
            <a:r>
              <a:rPr lang="ru-RU" baseline="0" dirty="0"/>
              <a:t> на одного </a:t>
            </a:r>
            <a:r>
              <a:rPr lang="ru-RU" baseline="0" dirty="0" smtClean="0"/>
              <a:t>ППП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Лист1!$T$45:$T$51</c:f>
              <c:strCache>
                <c:ptCount val="7"/>
                <c:pt idx="0">
                  <c:v>ГАД</c:v>
                </c:pt>
                <c:pt idx="1">
                  <c:v>МПУ</c:v>
                </c:pt>
                <c:pt idx="2">
                  <c:v>ПМ</c:v>
                </c:pt>
                <c:pt idx="3">
                  <c:v>Телематика</c:v>
                </c:pt>
                <c:pt idx="5">
                  <c:v>ВМ</c:v>
                </c:pt>
                <c:pt idx="6">
                  <c:v>ТМ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Лист1!$T$45:$T$51</c:f>
              <c:strCache>
                <c:ptCount val="7"/>
                <c:pt idx="0">
                  <c:v>ГАД</c:v>
                </c:pt>
                <c:pt idx="1">
                  <c:v>МПУ</c:v>
                </c:pt>
                <c:pt idx="2">
                  <c:v>ПМ</c:v>
                </c:pt>
                <c:pt idx="3">
                  <c:v>Телематика</c:v>
                </c:pt>
                <c:pt idx="5">
                  <c:v>ВМ</c:v>
                </c:pt>
                <c:pt idx="6">
                  <c:v>ТМ</c:v>
                </c:pt>
              </c:strCache>
            </c:strRef>
          </c:cat>
          <c:val>
            <c:numRef>
              <c:f>Лист1!$AA$45:$AA$51</c:f>
              <c:numCache>
                <c:formatCode>General</c:formatCode>
                <c:ptCount val="7"/>
                <c:pt idx="0">
                  <c:v>0.38095238095238093</c:v>
                </c:pt>
                <c:pt idx="1">
                  <c:v>2.0697674418604652</c:v>
                </c:pt>
                <c:pt idx="2">
                  <c:v>0.37254901960784315</c:v>
                </c:pt>
                <c:pt idx="3">
                  <c:v>0.9375</c:v>
                </c:pt>
                <c:pt idx="5">
                  <c:v>9.5744680851063829E-2</c:v>
                </c:pt>
                <c:pt idx="6">
                  <c:v>0.47727272727272729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7664256"/>
        <c:axId val="147694720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Лист1!$AG$45:$AG$51</c:f>
              <c:numCache>
                <c:formatCode>General</c:formatCode>
                <c:ptCount val="7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64256"/>
        <c:axId val="147694720"/>
      </c:lineChart>
      <c:catAx>
        <c:axId val="1476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694720"/>
        <c:crosses val="autoZero"/>
        <c:auto val="1"/>
        <c:lblAlgn val="ctr"/>
        <c:lblOffset val="100"/>
        <c:noMultiLvlLbl val="0"/>
      </c:catAx>
      <c:valAx>
        <c:axId val="14769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66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Статей на одного</a:t>
            </a:r>
            <a:r>
              <a:rPr lang="ru-RU" baseline="0"/>
              <a:t> ППП+НПП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Лист1!$T$45:$T$51</c:f>
              <c:strCache>
                <c:ptCount val="7"/>
                <c:pt idx="0">
                  <c:v>ГАД</c:v>
                </c:pt>
                <c:pt idx="1">
                  <c:v>МПУ</c:v>
                </c:pt>
                <c:pt idx="2">
                  <c:v>ПМ</c:v>
                </c:pt>
                <c:pt idx="3">
                  <c:v>Телематика</c:v>
                </c:pt>
                <c:pt idx="5">
                  <c:v>ВМ</c:v>
                </c:pt>
                <c:pt idx="6">
                  <c:v>ТМ</c:v>
                </c:pt>
              </c:strCache>
            </c:strRef>
          </c:cat>
          <c:val>
            <c:numRef>
              <c:f>Лист1!$AE$45:$AE$51</c:f>
              <c:numCache>
                <c:formatCode>General</c:formatCode>
                <c:ptCount val="7"/>
                <c:pt idx="0">
                  <c:v>0.30769230769230771</c:v>
                </c:pt>
                <c:pt idx="1">
                  <c:v>1.8163265306122449</c:v>
                </c:pt>
                <c:pt idx="2">
                  <c:v>0.37254901960784315</c:v>
                </c:pt>
                <c:pt idx="3">
                  <c:v>0.75</c:v>
                </c:pt>
                <c:pt idx="5">
                  <c:v>9.5744680851063829E-2</c:v>
                </c:pt>
                <c:pt idx="6">
                  <c:v>0.36206896551724138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8010880"/>
        <c:axId val="14801241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Лист1!$AG$45:$AG$51</c:f>
              <c:numCache>
                <c:formatCode>General</c:formatCode>
                <c:ptCount val="7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10880"/>
        <c:axId val="148012416"/>
      </c:lineChart>
      <c:catAx>
        <c:axId val="14801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012416"/>
        <c:crosses val="autoZero"/>
        <c:auto val="1"/>
        <c:lblAlgn val="ctr"/>
        <c:lblOffset val="100"/>
        <c:noMultiLvlLbl val="0"/>
      </c:catAx>
      <c:valAx>
        <c:axId val="14801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01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Возрастной состав по</a:t>
            </a:r>
            <a:r>
              <a:rPr lang="ru-RU" baseline="0"/>
              <a:t> кафедрам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Лист2!$O$32</c:f>
              <c:strCache>
                <c:ptCount val="1"/>
                <c:pt idx="0">
                  <c:v>20-29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Лист2!$L$34:$L$40</c:f>
              <c:strCache>
                <c:ptCount val="7"/>
                <c:pt idx="0">
                  <c:v>ГАД</c:v>
                </c:pt>
                <c:pt idx="1">
                  <c:v>МПУ</c:v>
                </c:pt>
                <c:pt idx="2">
                  <c:v>ПМ</c:v>
                </c:pt>
                <c:pt idx="3">
                  <c:v>Телематика</c:v>
                </c:pt>
                <c:pt idx="5">
                  <c:v>ВМ</c:v>
                </c:pt>
                <c:pt idx="6">
                  <c:v>ТМ</c:v>
                </c:pt>
              </c:strCache>
            </c:strRef>
          </c:cat>
          <c:val>
            <c:numRef>
              <c:f>Лист2!$O$34:$O$40</c:f>
              <c:numCache>
                <c:formatCode>General</c:formatCode>
                <c:ptCount val="7"/>
                <c:pt idx="1">
                  <c:v>8</c:v>
                </c:pt>
                <c:pt idx="2">
                  <c:v>1</c:v>
                </c:pt>
                <c:pt idx="3">
                  <c:v>2</c:v>
                </c:pt>
                <c:pt idx="6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Лист2!$P$32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Лист2!$L$34:$L$40</c:f>
              <c:strCache>
                <c:ptCount val="7"/>
                <c:pt idx="0">
                  <c:v>ГАД</c:v>
                </c:pt>
                <c:pt idx="1">
                  <c:v>МПУ</c:v>
                </c:pt>
                <c:pt idx="2">
                  <c:v>ПМ</c:v>
                </c:pt>
                <c:pt idx="3">
                  <c:v>Телематика</c:v>
                </c:pt>
                <c:pt idx="5">
                  <c:v>ВМ</c:v>
                </c:pt>
                <c:pt idx="6">
                  <c:v>ТМ</c:v>
                </c:pt>
              </c:strCache>
            </c:strRef>
          </c:cat>
          <c:val>
            <c:numRef>
              <c:f>Лист2!$P$34:$P$40</c:f>
              <c:numCache>
                <c:formatCode>General</c:formatCode>
                <c:ptCount val="7"/>
                <c:pt idx="0">
                  <c:v>3</c:v>
                </c:pt>
                <c:pt idx="1">
                  <c:v>7</c:v>
                </c:pt>
                <c:pt idx="2">
                  <c:v>8</c:v>
                </c:pt>
                <c:pt idx="3">
                  <c:v>5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Лист2!$Q$32</c:f>
              <c:strCache>
                <c:ptCount val="1"/>
                <c:pt idx="0">
                  <c:v>40-49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Лист2!$L$34:$L$40</c:f>
              <c:strCache>
                <c:ptCount val="7"/>
                <c:pt idx="0">
                  <c:v>ГАД</c:v>
                </c:pt>
                <c:pt idx="1">
                  <c:v>МПУ</c:v>
                </c:pt>
                <c:pt idx="2">
                  <c:v>ПМ</c:v>
                </c:pt>
                <c:pt idx="3">
                  <c:v>Телематика</c:v>
                </c:pt>
                <c:pt idx="5">
                  <c:v>ВМ</c:v>
                </c:pt>
                <c:pt idx="6">
                  <c:v>ТМ</c:v>
                </c:pt>
              </c:strCache>
            </c:strRef>
          </c:cat>
          <c:val>
            <c:numRef>
              <c:f>Лист2!$Q$34:$Q$40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12</c:v>
                </c:pt>
                <c:pt idx="3">
                  <c:v>2</c:v>
                </c:pt>
                <c:pt idx="5">
                  <c:v>15</c:v>
                </c:pt>
                <c:pt idx="6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Лист2!$R$32</c:f>
              <c:strCache>
                <c:ptCount val="1"/>
                <c:pt idx="0">
                  <c:v>50-59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Лист2!$L$34:$L$40</c:f>
              <c:strCache>
                <c:ptCount val="7"/>
                <c:pt idx="0">
                  <c:v>ГАД</c:v>
                </c:pt>
                <c:pt idx="1">
                  <c:v>МПУ</c:v>
                </c:pt>
                <c:pt idx="2">
                  <c:v>ПМ</c:v>
                </c:pt>
                <c:pt idx="3">
                  <c:v>Телематика</c:v>
                </c:pt>
                <c:pt idx="5">
                  <c:v>ВМ</c:v>
                </c:pt>
                <c:pt idx="6">
                  <c:v>ТМ</c:v>
                </c:pt>
              </c:strCache>
            </c:strRef>
          </c:cat>
          <c:val>
            <c:numRef>
              <c:f>Лист2!$R$34:$R$40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5">
                  <c:v>17</c:v>
                </c:pt>
                <c:pt idx="6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Лист2!$S$32</c:f>
              <c:strCache>
                <c:ptCount val="1"/>
                <c:pt idx="0">
                  <c:v>60-69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Лист2!$L$34:$L$40</c:f>
              <c:strCache>
                <c:ptCount val="7"/>
                <c:pt idx="0">
                  <c:v>ГАД</c:v>
                </c:pt>
                <c:pt idx="1">
                  <c:v>МПУ</c:v>
                </c:pt>
                <c:pt idx="2">
                  <c:v>ПМ</c:v>
                </c:pt>
                <c:pt idx="3">
                  <c:v>Телематика</c:v>
                </c:pt>
                <c:pt idx="5">
                  <c:v>ВМ</c:v>
                </c:pt>
                <c:pt idx="6">
                  <c:v>ТМ</c:v>
                </c:pt>
              </c:strCache>
            </c:strRef>
          </c:cat>
          <c:val>
            <c:numRef>
              <c:f>Лист2!$S$34:$S$40</c:f>
              <c:numCache>
                <c:formatCode>General</c:formatCode>
                <c:ptCount val="7"/>
                <c:pt idx="0">
                  <c:v>9</c:v>
                </c:pt>
                <c:pt idx="1">
                  <c:v>12</c:v>
                </c:pt>
                <c:pt idx="2">
                  <c:v>20</c:v>
                </c:pt>
                <c:pt idx="3">
                  <c:v>4</c:v>
                </c:pt>
                <c:pt idx="5">
                  <c:v>31</c:v>
                </c:pt>
                <c:pt idx="6">
                  <c:v>6</c:v>
                </c:pt>
              </c:numCache>
            </c:numRef>
          </c:val>
        </c:ser>
        <c:ser>
          <c:idx val="5"/>
          <c:order val="5"/>
          <c:tx>
            <c:strRef>
              <c:f>Лист2!$T$32</c:f>
              <c:strCache>
                <c:ptCount val="1"/>
                <c:pt idx="0">
                  <c:v>70-79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Лист2!$L$34:$L$40</c:f>
              <c:strCache>
                <c:ptCount val="7"/>
                <c:pt idx="0">
                  <c:v>ГАД</c:v>
                </c:pt>
                <c:pt idx="1">
                  <c:v>МПУ</c:v>
                </c:pt>
                <c:pt idx="2">
                  <c:v>ПМ</c:v>
                </c:pt>
                <c:pt idx="3">
                  <c:v>Телематика</c:v>
                </c:pt>
                <c:pt idx="5">
                  <c:v>ВМ</c:v>
                </c:pt>
                <c:pt idx="6">
                  <c:v>ТМ</c:v>
                </c:pt>
              </c:strCache>
            </c:strRef>
          </c:cat>
          <c:val>
            <c:numRef>
              <c:f>Лист2!$T$34:$T$40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5">
                  <c:v>17</c:v>
                </c:pt>
                <c:pt idx="6">
                  <c:v>14</c:v>
                </c:pt>
              </c:numCache>
            </c:numRef>
          </c:val>
        </c:ser>
        <c:ser>
          <c:idx val="6"/>
          <c:order val="6"/>
          <c:tx>
            <c:strRef>
              <c:f>Лист2!$U$32</c:f>
              <c:strCache>
                <c:ptCount val="1"/>
                <c:pt idx="0">
                  <c:v>80+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Лист2!$L$34:$L$40</c:f>
              <c:strCache>
                <c:ptCount val="7"/>
                <c:pt idx="0">
                  <c:v>ГАД</c:v>
                </c:pt>
                <c:pt idx="1">
                  <c:v>МПУ</c:v>
                </c:pt>
                <c:pt idx="2">
                  <c:v>ПМ</c:v>
                </c:pt>
                <c:pt idx="3">
                  <c:v>Телематика</c:v>
                </c:pt>
                <c:pt idx="5">
                  <c:v>ВМ</c:v>
                </c:pt>
                <c:pt idx="6">
                  <c:v>ТМ</c:v>
                </c:pt>
              </c:strCache>
            </c:strRef>
          </c:cat>
          <c:val>
            <c:numRef>
              <c:f>Лист2!$U$34:$U$40</c:f>
              <c:numCache>
                <c:formatCode>General</c:formatCode>
                <c:ptCount val="7"/>
                <c:pt idx="1">
                  <c:v>3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5643008"/>
        <c:axId val="145644544"/>
      </c:barChart>
      <c:catAx>
        <c:axId val="14564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44544"/>
        <c:crosses val="autoZero"/>
        <c:auto val="1"/>
        <c:lblAlgn val="ctr"/>
        <c:lblOffset val="100"/>
        <c:noMultiLvlLbl val="0"/>
      </c:catAx>
      <c:valAx>
        <c:axId val="1456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4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Средний возраст сотрудников кафедр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Лист2!$L$34:$L$40</c:f>
              <c:strCache>
                <c:ptCount val="7"/>
                <c:pt idx="0">
                  <c:v>ГАД</c:v>
                </c:pt>
                <c:pt idx="1">
                  <c:v>МПУ</c:v>
                </c:pt>
                <c:pt idx="2">
                  <c:v>ПМ</c:v>
                </c:pt>
                <c:pt idx="3">
                  <c:v>Телематика</c:v>
                </c:pt>
                <c:pt idx="5">
                  <c:v>ВМ</c:v>
                </c:pt>
                <c:pt idx="6">
                  <c:v>ТМ</c:v>
                </c:pt>
              </c:strCache>
            </c:strRef>
          </c:cat>
          <c:val>
            <c:numRef>
              <c:f>Лист2!$M$34:$M$40</c:f>
              <c:numCache>
                <c:formatCode>General</c:formatCode>
                <c:ptCount val="7"/>
                <c:pt idx="0">
                  <c:v>53</c:v>
                </c:pt>
                <c:pt idx="1">
                  <c:v>50</c:v>
                </c:pt>
                <c:pt idx="2">
                  <c:v>50</c:v>
                </c:pt>
                <c:pt idx="3">
                  <c:v>46</c:v>
                </c:pt>
                <c:pt idx="5">
                  <c:v>58</c:v>
                </c:pt>
                <c:pt idx="6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5678720"/>
        <c:axId val="14568025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Лист2!$J$34:$J$40</c:f>
              <c:numCache>
                <c:formatCode>General</c:formatCode>
                <c:ptCount val="7"/>
                <c:pt idx="0">
                  <c:v>51</c:v>
                </c:pt>
                <c:pt idx="1">
                  <c:v>51</c:v>
                </c:pt>
                <c:pt idx="2">
                  <c:v>51</c:v>
                </c:pt>
                <c:pt idx="3">
                  <c:v>51</c:v>
                </c:pt>
                <c:pt idx="4">
                  <c:v>51</c:v>
                </c:pt>
                <c:pt idx="5">
                  <c:v>51</c:v>
                </c:pt>
                <c:pt idx="6">
                  <c:v>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78720"/>
        <c:axId val="145680256"/>
      </c:lineChart>
      <c:catAx>
        <c:axId val="14567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80256"/>
        <c:crosses val="autoZero"/>
        <c:auto val="1"/>
        <c:lblAlgn val="ctr"/>
        <c:lblOffset val="100"/>
        <c:noMultiLvlLbl val="0"/>
      </c:catAx>
      <c:valAx>
        <c:axId val="14568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7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Численность </a:t>
            </a:r>
            <a:r>
              <a:rPr lang="ru-RU" baseline="0" dirty="0" smtClean="0"/>
              <a:t>ППП </a:t>
            </a:r>
            <a:r>
              <a:rPr lang="ru-RU" baseline="0" dirty="0"/>
              <a:t>на кафедрах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Лист2!$L$34:$L$40</c:f>
              <c:strCache>
                <c:ptCount val="7"/>
                <c:pt idx="0">
                  <c:v>ГАД</c:v>
                </c:pt>
                <c:pt idx="1">
                  <c:v>МПУ</c:v>
                </c:pt>
                <c:pt idx="2">
                  <c:v>ПМ</c:v>
                </c:pt>
                <c:pt idx="3">
                  <c:v>Телематика</c:v>
                </c:pt>
                <c:pt idx="5">
                  <c:v>ВМ</c:v>
                </c:pt>
                <c:pt idx="6">
                  <c:v>ТМ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Лист2!$L$34:$L$40</c:f>
              <c:strCache>
                <c:ptCount val="7"/>
                <c:pt idx="0">
                  <c:v>ГАД</c:v>
                </c:pt>
                <c:pt idx="1">
                  <c:v>МПУ</c:v>
                </c:pt>
                <c:pt idx="2">
                  <c:v>ПМ</c:v>
                </c:pt>
                <c:pt idx="3">
                  <c:v>Телематика</c:v>
                </c:pt>
                <c:pt idx="5">
                  <c:v>ВМ</c:v>
                </c:pt>
                <c:pt idx="6">
                  <c:v>ТМ</c:v>
                </c:pt>
              </c:strCache>
            </c:strRef>
          </c:cat>
          <c:val>
            <c:numRef>
              <c:f>Лист2!$N$34:$N$40</c:f>
              <c:numCache>
                <c:formatCode>General</c:formatCode>
                <c:ptCount val="7"/>
                <c:pt idx="0">
                  <c:v>21</c:v>
                </c:pt>
                <c:pt idx="1">
                  <c:v>43</c:v>
                </c:pt>
                <c:pt idx="2">
                  <c:v>50</c:v>
                </c:pt>
                <c:pt idx="3">
                  <c:v>16</c:v>
                </c:pt>
                <c:pt idx="5">
                  <c:v>90</c:v>
                </c:pt>
                <c:pt idx="6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252352"/>
        <c:axId val="147253888"/>
      </c:barChart>
      <c:catAx>
        <c:axId val="14725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253888"/>
        <c:crosses val="autoZero"/>
        <c:auto val="1"/>
        <c:lblAlgn val="ctr"/>
        <c:lblOffset val="100"/>
        <c:noMultiLvlLbl val="0"/>
      </c:catAx>
      <c:valAx>
        <c:axId val="1472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25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Численность НПП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Лист4!$C$9:$C$24</c:f>
              <c:strCache>
                <c:ptCount val="16"/>
                <c:pt idx="0">
                  <c:v>ГАД</c:v>
                </c:pt>
                <c:pt idx="1">
                  <c:v>МПУ</c:v>
                </c:pt>
                <c:pt idx="2">
                  <c:v>ПМ</c:v>
                </c:pt>
                <c:pt idx="3">
                  <c:v>Телематика</c:v>
                </c:pt>
                <c:pt idx="5">
                  <c:v>ВМ</c:v>
                </c:pt>
                <c:pt idx="6">
                  <c:v>ТМ</c:v>
                </c:pt>
                <c:pt idx="9">
                  <c:v>НИЛ Механика новых НМ</c:v>
                </c:pt>
                <c:pt idx="10">
                  <c:v>НИЛ Прикладная микромеханика</c:v>
                </c:pt>
                <c:pt idx="11">
                  <c:v>НИЛ Системная биология</c:v>
                </c:pt>
                <c:pt idx="12">
                  <c:v>НИЛ Виртуально-имм</c:v>
                </c:pt>
                <c:pt idx="13">
                  <c:v>НИЛ Мат. биологии</c:v>
                </c:pt>
                <c:pt idx="14">
                  <c:v>НИЛ при. мат.</c:v>
                </c:pt>
                <c:pt idx="15">
                  <c:v>НИЛ Выч. мех.</c:v>
                </c:pt>
              </c:strCache>
            </c:strRef>
          </c:cat>
          <c:val>
            <c:numRef>
              <c:f>Лист4!$L$9:$L$24</c:f>
              <c:numCache>
                <c:formatCode>General</c:formatCode>
                <c:ptCount val="16"/>
                <c:pt idx="0">
                  <c:v>7</c:v>
                </c:pt>
                <c:pt idx="1">
                  <c:v>8</c:v>
                </c:pt>
                <c:pt idx="3">
                  <c:v>12</c:v>
                </c:pt>
                <c:pt idx="6">
                  <c:v>14</c:v>
                </c:pt>
                <c:pt idx="9">
                  <c:v>20</c:v>
                </c:pt>
                <c:pt idx="10">
                  <c:v>1</c:v>
                </c:pt>
                <c:pt idx="11">
                  <c:v>6</c:v>
                </c:pt>
                <c:pt idx="12">
                  <c:v>15</c:v>
                </c:pt>
                <c:pt idx="13">
                  <c:v>8</c:v>
                </c:pt>
                <c:pt idx="14">
                  <c:v>5</c:v>
                </c:pt>
                <c:pt idx="15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278080"/>
        <c:axId val="147283968"/>
      </c:barChart>
      <c:catAx>
        <c:axId val="14727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283968"/>
        <c:crosses val="autoZero"/>
        <c:auto val="1"/>
        <c:lblAlgn val="ctr"/>
        <c:lblOffset val="100"/>
        <c:noMultiLvlLbl val="0"/>
      </c:catAx>
      <c:valAx>
        <c:axId val="14728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27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студентов по курсам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Лист2!$C$4:$H$4</c:f>
              <c:numCache>
                <c:formatCode>General</c:formatCode>
                <c:ptCount val="6"/>
                <c:pt idx="0">
                  <c:v>164</c:v>
                </c:pt>
                <c:pt idx="1">
                  <c:v>116</c:v>
                </c:pt>
                <c:pt idx="2">
                  <c:v>111</c:v>
                </c:pt>
                <c:pt idx="3">
                  <c:v>85</c:v>
                </c:pt>
                <c:pt idx="4">
                  <c:v>110</c:v>
                </c:pt>
                <c:pt idx="5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323136"/>
        <c:axId val="147365888"/>
      </c:barChart>
      <c:catAx>
        <c:axId val="1473231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365888"/>
        <c:crosses val="autoZero"/>
        <c:auto val="1"/>
        <c:lblAlgn val="ctr"/>
        <c:lblOffset val="100"/>
        <c:noMultiLvlLbl val="0"/>
      </c:catAx>
      <c:valAx>
        <c:axId val="14736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32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'УС 060415'!$C$2</c:f>
              <c:strCache>
                <c:ptCount val="1"/>
                <c:pt idx="0">
                  <c:v>СПбПУ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'УС 060415'!$F$1:$K$1</c:f>
              <c:strCache>
                <c:ptCount val="6"/>
                <c:pt idx="0">
                  <c:v>НИОКР на 1 НПР</c:v>
                </c:pt>
                <c:pt idx="1">
                  <c:v>Scopus на 1 НПР</c:v>
                </c:pt>
                <c:pt idx="2">
                  <c:v>В/б образ. Услуги</c:v>
                </c:pt>
                <c:pt idx="3">
                  <c:v>Доля иностр. Студ.</c:v>
                </c:pt>
                <c:pt idx="4">
                  <c:v>Доля иностр. НПР</c:v>
                </c:pt>
                <c:pt idx="5">
                  <c:v>ЕГЭ</c:v>
                </c:pt>
              </c:strCache>
            </c:strRef>
          </c:cat>
          <c:val>
            <c:numRef>
              <c:f>'УС 060415'!$F$2:$K$2</c:f>
              <c:numCache>
                <c:formatCode>_-* #,##0.00\ _₽_-;\-* #,##0.00\ _₽_-;_-* "-"??\ _₽_-;_-@_-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'УС 060415'!$C$8</c:f>
              <c:strCache>
                <c:ptCount val="1"/>
                <c:pt idx="0">
                  <c:v>ИПМиМ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'УС 060415'!$F$1:$K$1</c:f>
              <c:strCache>
                <c:ptCount val="6"/>
                <c:pt idx="0">
                  <c:v>НИОКР на 1 НПР</c:v>
                </c:pt>
                <c:pt idx="1">
                  <c:v>Scopus на 1 НПР</c:v>
                </c:pt>
                <c:pt idx="2">
                  <c:v>В/б образ. Услуги</c:v>
                </c:pt>
                <c:pt idx="3">
                  <c:v>Доля иностр. Студ.</c:v>
                </c:pt>
                <c:pt idx="4">
                  <c:v>Доля иностр. НПР</c:v>
                </c:pt>
                <c:pt idx="5">
                  <c:v>ЕГЭ</c:v>
                </c:pt>
              </c:strCache>
            </c:strRef>
          </c:cat>
          <c:val>
            <c:numRef>
              <c:f>'УС 060415'!$F$8:$K$8</c:f>
              <c:numCache>
                <c:formatCode>_-* #,##0.00\ _₽_-;\-* #,##0.00\ _₽_-;_-* "-"??\ _₽_-;_-@_-</c:formatCode>
                <c:ptCount val="6"/>
                <c:pt idx="0">
                  <c:v>3.583582193207862</c:v>
                </c:pt>
                <c:pt idx="1">
                  <c:v>1.51</c:v>
                </c:pt>
                <c:pt idx="2">
                  <c:v>2.9641676722102724E-2</c:v>
                </c:pt>
                <c:pt idx="3">
                  <c:v>0.57999999999999996</c:v>
                </c:pt>
                <c:pt idx="4">
                  <c:v>0.2957983193277311</c:v>
                </c:pt>
                <c:pt idx="5">
                  <c:v>1.0763888888888888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599872"/>
        <c:axId val="139601408"/>
      </c:radarChart>
      <c:catAx>
        <c:axId val="13959987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39601408"/>
        <c:crosses val="autoZero"/>
        <c:auto val="1"/>
        <c:lblAlgn val="ctr"/>
        <c:lblOffset val="100"/>
        <c:noMultiLvlLbl val="0"/>
      </c:catAx>
      <c:valAx>
        <c:axId val="139601408"/>
        <c:scaling>
          <c:orientation val="minMax"/>
          <c:max val="3.5"/>
        </c:scaling>
        <c:delete val="0"/>
        <c:axPos val="l"/>
        <c:majorGridlines/>
        <c:numFmt formatCode="#,##0.0" sourceLinked="0"/>
        <c:majorTickMark val="cross"/>
        <c:minorTickMark val="none"/>
        <c:tickLblPos val="nextTo"/>
        <c:crossAx val="139599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Объем НИОКР на 1 НПР в 2014 г., тыс. руб.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'Лист1 (2)'!$B$31:$B$41</c:f>
              <c:strCache>
                <c:ptCount val="11"/>
                <c:pt idx="0">
                  <c:v>НЧ</c:v>
                </c:pt>
                <c:pt idx="1">
                  <c:v>ИПМиМ</c:v>
                </c:pt>
                <c:pt idx="2">
                  <c:v>ИММиТ</c:v>
                </c:pt>
                <c:pt idx="3">
                  <c:v>ИФНиТ</c:v>
                </c:pt>
                <c:pt idx="4">
                  <c:v>ИЭиТС</c:v>
                </c:pt>
                <c:pt idx="5">
                  <c:v>ИСИ</c:v>
                </c:pt>
                <c:pt idx="6">
                  <c:v>ИИТУ</c:v>
                </c:pt>
                <c:pt idx="7">
                  <c:v>ИЭИ</c:v>
                </c:pt>
                <c:pt idx="8">
                  <c:v>ИВТОБ</c:v>
                </c:pt>
                <c:pt idx="9">
                  <c:v>ГИ</c:v>
                </c:pt>
                <c:pt idx="10">
                  <c:v>ИМОП</c:v>
                </c:pt>
              </c:strCache>
            </c:strRef>
          </c:cat>
          <c:val>
            <c:numRef>
              <c:f>'Лист1 (2)'!$J$31:$J$41</c:f>
              <c:numCache>
                <c:formatCode>0.0</c:formatCode>
                <c:ptCount val="11"/>
                <c:pt idx="0">
                  <c:v>3368.4210526315787</c:v>
                </c:pt>
                <c:pt idx="1">
                  <c:v>2168.0672268907565</c:v>
                </c:pt>
                <c:pt idx="2">
                  <c:v>640.66852367688023</c:v>
                </c:pt>
                <c:pt idx="3">
                  <c:v>495.12095811688306</c:v>
                </c:pt>
                <c:pt idx="4">
                  <c:v>346.15384615384613</c:v>
                </c:pt>
                <c:pt idx="5">
                  <c:v>277.94509650000003</c:v>
                </c:pt>
                <c:pt idx="6">
                  <c:v>194.66864797520662</c:v>
                </c:pt>
                <c:pt idx="7">
                  <c:v>91.437080901639334</c:v>
                </c:pt>
                <c:pt idx="8">
                  <c:v>5.9322033898305087</c:v>
                </c:pt>
                <c:pt idx="9">
                  <c:v>0.15740206293706294</c:v>
                </c:pt>
                <c:pt idx="10">
                  <c:v>0.11025591836734694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634944"/>
        <c:axId val="139640832"/>
      </c:barChart>
      <c:lineChart>
        <c:grouping val="standard"/>
        <c:varyColors val="0"/>
        <c:ser>
          <c:idx val="1"/>
          <c:order val="1"/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'Лист1 (2)'!$B$31:$B$41</c:f>
              <c:strCache>
                <c:ptCount val="11"/>
                <c:pt idx="0">
                  <c:v>НЧ</c:v>
                </c:pt>
                <c:pt idx="1">
                  <c:v>ИПМиМ</c:v>
                </c:pt>
                <c:pt idx="2">
                  <c:v>ИММиТ</c:v>
                </c:pt>
                <c:pt idx="3">
                  <c:v>ИФНиТ</c:v>
                </c:pt>
                <c:pt idx="4">
                  <c:v>ИЭиТС</c:v>
                </c:pt>
                <c:pt idx="5">
                  <c:v>ИСИ</c:v>
                </c:pt>
                <c:pt idx="6">
                  <c:v>ИИТУ</c:v>
                </c:pt>
                <c:pt idx="7">
                  <c:v>ИЭИ</c:v>
                </c:pt>
                <c:pt idx="8">
                  <c:v>ИВТОБ</c:v>
                </c:pt>
                <c:pt idx="9">
                  <c:v>ГИ</c:v>
                </c:pt>
                <c:pt idx="10">
                  <c:v>ИМОП</c:v>
                </c:pt>
              </c:strCache>
            </c:strRef>
          </c:cat>
          <c:val>
            <c:numRef>
              <c:f>'Лист1 (2)'!$K$31:$K$41</c:f>
              <c:numCache>
                <c:formatCode>General</c:formatCode>
                <c:ptCount val="11"/>
                <c:pt idx="0">
                  <c:v>605</c:v>
                </c:pt>
                <c:pt idx="1">
                  <c:v>605</c:v>
                </c:pt>
                <c:pt idx="2">
                  <c:v>605</c:v>
                </c:pt>
                <c:pt idx="3">
                  <c:v>605</c:v>
                </c:pt>
                <c:pt idx="4">
                  <c:v>605</c:v>
                </c:pt>
                <c:pt idx="5">
                  <c:v>605</c:v>
                </c:pt>
                <c:pt idx="6">
                  <c:v>605</c:v>
                </c:pt>
                <c:pt idx="7">
                  <c:v>605</c:v>
                </c:pt>
                <c:pt idx="8">
                  <c:v>605</c:v>
                </c:pt>
                <c:pt idx="9">
                  <c:v>605</c:v>
                </c:pt>
                <c:pt idx="10">
                  <c:v>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634944"/>
        <c:axId val="139640832"/>
      </c:lineChart>
      <c:catAx>
        <c:axId val="13963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640832"/>
        <c:crosses val="autoZero"/>
        <c:auto val="1"/>
        <c:lblAlgn val="ctr"/>
        <c:lblOffset val="100"/>
        <c:noMultiLvlLbl val="0"/>
      </c:catAx>
      <c:valAx>
        <c:axId val="13964083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396349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'УС 060415'!$C$2</c:f>
              <c:strCache>
                <c:ptCount val="1"/>
                <c:pt idx="0">
                  <c:v>СПбПУ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'УС 060415'!$F$1:$K$1</c:f>
              <c:strCache>
                <c:ptCount val="6"/>
                <c:pt idx="0">
                  <c:v>НИОКР на 1 НПР</c:v>
                </c:pt>
                <c:pt idx="1">
                  <c:v>Scopus на 1 НПР</c:v>
                </c:pt>
                <c:pt idx="2">
                  <c:v>В/б образ. Услуги</c:v>
                </c:pt>
                <c:pt idx="3">
                  <c:v>Доля иностр. Студ.</c:v>
                </c:pt>
                <c:pt idx="4">
                  <c:v>Доля иностр. НПР</c:v>
                </c:pt>
                <c:pt idx="5">
                  <c:v>ЕГЭ</c:v>
                </c:pt>
              </c:strCache>
            </c:strRef>
          </c:cat>
          <c:val>
            <c:numRef>
              <c:f>'УС 060415'!$F$2:$K$2</c:f>
              <c:numCache>
                <c:formatCode>_-* #,##0.00\ _₽_-;\-* #,##0.00\ _₽_-;_-* "-"??\ _₽_-;_-@_-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'УС 060415'!$C$8</c:f>
              <c:strCache>
                <c:ptCount val="1"/>
                <c:pt idx="0">
                  <c:v>ИПМиМ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'УС 060415'!$F$1:$K$1</c:f>
              <c:strCache>
                <c:ptCount val="6"/>
                <c:pt idx="0">
                  <c:v>НИОКР на 1 НПР</c:v>
                </c:pt>
                <c:pt idx="1">
                  <c:v>Scopus на 1 НПР</c:v>
                </c:pt>
                <c:pt idx="2">
                  <c:v>В/б образ. Услуги</c:v>
                </c:pt>
                <c:pt idx="3">
                  <c:v>Доля иностр. Студ.</c:v>
                </c:pt>
                <c:pt idx="4">
                  <c:v>Доля иностр. НПР</c:v>
                </c:pt>
                <c:pt idx="5">
                  <c:v>ЕГЭ</c:v>
                </c:pt>
              </c:strCache>
            </c:strRef>
          </c:cat>
          <c:val>
            <c:numRef>
              <c:f>'УС 060415'!$F$8:$K$8</c:f>
              <c:numCache>
                <c:formatCode>_-* #,##0.00\ _₽_-;\-* #,##0.00\ _₽_-;_-* "-"??\ _₽_-;_-@_-</c:formatCode>
                <c:ptCount val="6"/>
                <c:pt idx="0">
                  <c:v>3.583582193207862</c:v>
                </c:pt>
                <c:pt idx="1">
                  <c:v>1.51</c:v>
                </c:pt>
                <c:pt idx="2">
                  <c:v>2.9641676722102724E-2</c:v>
                </c:pt>
                <c:pt idx="3">
                  <c:v>0.57999999999999996</c:v>
                </c:pt>
                <c:pt idx="4">
                  <c:v>0.2957983193277311</c:v>
                </c:pt>
                <c:pt idx="5">
                  <c:v>1.0763888888888888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513344"/>
        <c:axId val="147514880"/>
      </c:radarChart>
      <c:catAx>
        <c:axId val="14751334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47514880"/>
        <c:crosses val="autoZero"/>
        <c:auto val="1"/>
        <c:lblAlgn val="ctr"/>
        <c:lblOffset val="100"/>
        <c:noMultiLvlLbl val="0"/>
      </c:catAx>
      <c:valAx>
        <c:axId val="147514880"/>
        <c:scaling>
          <c:orientation val="minMax"/>
          <c:max val="3.5"/>
        </c:scaling>
        <c:delete val="0"/>
        <c:axPos val="l"/>
        <c:majorGridlines/>
        <c:numFmt formatCode="#,##0.0" sourceLinked="0"/>
        <c:majorTickMark val="cross"/>
        <c:minorTickMark val="none"/>
        <c:tickLblPos val="nextTo"/>
        <c:crossAx val="147513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3098556-DD33-4869-BE30-3E0198FC3AF5}" type="datetime1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AA3C383-9385-4B72-AB18-AFD6D64AF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91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535F769-806A-4FFE-8F58-151B3DF72508}" type="datetime1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D2F5D3-E561-4A98-B1A7-655EA6CDC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87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mersant.ru/doc/2607171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F30148-6183-43CC-9F07-C9752D67CF8F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5427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7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F047768-2A5E-4988-8591-CA7C2621C96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128377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Конкурс</a:t>
            </a:r>
          </a:p>
          <a:p>
            <a:r>
              <a:rPr lang="ru-RU" dirty="0" smtClean="0"/>
              <a:t>Бюджет 2013 5,63,</a:t>
            </a:r>
            <a:r>
              <a:rPr lang="ru-RU" baseline="0" dirty="0" smtClean="0"/>
              <a:t> 2014-8,95</a:t>
            </a:r>
          </a:p>
          <a:p>
            <a:r>
              <a:rPr lang="ru-RU" baseline="0" dirty="0" smtClean="0"/>
              <a:t>Контракт 2013-1,92, 2014 – 2,27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Конкурс по поданным заявлениям традиционно не очень высок. Однако это компенсируется качеством абитуриентов.</a:t>
            </a:r>
          </a:p>
          <a:p>
            <a:r>
              <a:rPr lang="ru-RU" dirty="0" smtClean="0"/>
              <a:t>В 2014 году  ИПММ неожиданно оказался </a:t>
            </a:r>
            <a:r>
              <a:rPr lang="ru-RU" b="1" dirty="0" smtClean="0"/>
              <a:t>на 3 месте среди институтов по среднему баллу ЕГЭ </a:t>
            </a:r>
            <a:r>
              <a:rPr lang="ru-RU" dirty="0" smtClean="0"/>
              <a:t>(пропустив вперед ИСИ и ИИТУ)</a:t>
            </a:r>
            <a:br>
              <a:rPr lang="ru-RU" dirty="0" smtClean="0"/>
            </a:br>
            <a:r>
              <a:rPr lang="ru-RU" dirty="0" smtClean="0"/>
              <a:t>По сравнению с 2013 годом балл заметно</a:t>
            </a:r>
            <a:r>
              <a:rPr lang="ru-RU" baseline="0" dirty="0" smtClean="0"/>
              <a:t> вырос.</a:t>
            </a:r>
            <a:br>
              <a:rPr lang="ru-RU" baseline="0" dirty="0" smtClean="0"/>
            </a:br>
            <a:r>
              <a:rPr lang="ru-RU" baseline="0" dirty="0" smtClean="0"/>
              <a:t>Имеет место более-менее приемлемая однородность по направлениям (программистские кафедры, традиционно, получше, но по диаграммам не слишком выделяются)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31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Обойдены </a:t>
            </a:r>
            <a:r>
              <a:rPr lang="ru-RU" dirty="0" err="1" smtClean="0"/>
              <a:t>мочанием</a:t>
            </a:r>
            <a:r>
              <a:rPr lang="ru-RU" dirty="0" smtClean="0"/>
              <a:t> КЦП (контрольные цифры приема) на 2015 год. Там по </a:t>
            </a:r>
            <a:r>
              <a:rPr lang="ru-RU" sz="1200" dirty="0" smtClean="0">
                <a:cs typeface="Arial" charset="0"/>
              </a:rPr>
              <a:t>03.04.01 – </a:t>
            </a:r>
            <a:r>
              <a:rPr lang="ru-RU" sz="1200" b="1" dirty="0" smtClean="0">
                <a:cs typeface="Arial" charset="0"/>
              </a:rPr>
              <a:t>Прикладные математика и физика</a:t>
            </a:r>
            <a:r>
              <a:rPr lang="ru-RU" sz="1200" dirty="0" smtClean="0">
                <a:cs typeface="Arial" charset="0"/>
              </a:rPr>
              <a:t> – ноль. Проблема крайне острая, но нужно ли озвучивать ее на Совете – большой вопрос (тем более, на 2015 год уже ничего не сделать, имеющихся четверокурсников – к </a:t>
            </a:r>
            <a:r>
              <a:rPr lang="ru-RU" sz="1200" dirty="0" err="1" smtClean="0">
                <a:cs typeface="Arial" charset="0"/>
              </a:rPr>
              <a:t>счастью,немногочисленных</a:t>
            </a:r>
            <a:r>
              <a:rPr lang="ru-RU" sz="1200" dirty="0" smtClean="0">
                <a:cs typeface="Arial" charset="0"/>
              </a:rPr>
              <a:t> - придется принимать на коммерческой основе, внебюджетный прием объявлен</a:t>
            </a:r>
            <a:r>
              <a:rPr lang="en-US" sz="1200" dirty="0" smtClean="0">
                <a:cs typeface="Arial" charset="0"/>
              </a:rPr>
              <a:t>;</a:t>
            </a:r>
            <a:r>
              <a:rPr lang="en-US" sz="1200" baseline="0" dirty="0" smtClean="0">
                <a:cs typeface="Arial" charset="0"/>
              </a:rPr>
              <a:t> </a:t>
            </a:r>
            <a:r>
              <a:rPr lang="ru-RU" sz="1200" baseline="0" dirty="0" smtClean="0">
                <a:cs typeface="Arial" charset="0"/>
              </a:rPr>
              <a:t>вся суть возможной борьбы – обеспечить ненулевые КЦП на 2016 год).</a:t>
            </a:r>
          </a:p>
          <a:p>
            <a:r>
              <a:rPr lang="ru-RU" sz="1200" baseline="0" dirty="0" smtClean="0">
                <a:cs typeface="Arial" charset="0"/>
              </a:rPr>
              <a:t>Мне представляется, что такие вопросы решаются не на Совете, поэтому озвучивать эту проблему нее нужно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86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Конкурс</a:t>
            </a:r>
          </a:p>
          <a:p>
            <a:r>
              <a:rPr lang="ru-RU" dirty="0" smtClean="0"/>
              <a:t>Бюджет 2013 5,63,</a:t>
            </a:r>
            <a:r>
              <a:rPr lang="ru-RU" baseline="0" dirty="0" smtClean="0"/>
              <a:t> 2014-8,95</a:t>
            </a:r>
          </a:p>
          <a:p>
            <a:r>
              <a:rPr lang="ru-RU" baseline="0" dirty="0" smtClean="0"/>
              <a:t>Контракт 2013-1,92, 2014 – 2,27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Конкурс по поданным заявлениям традиционно не очень высок. Однако это компенсируется качеством абитуриентов.</a:t>
            </a:r>
          </a:p>
          <a:p>
            <a:r>
              <a:rPr lang="ru-RU" dirty="0" smtClean="0"/>
              <a:t>В 2014 году  ИПММ неожиданно оказался </a:t>
            </a:r>
            <a:r>
              <a:rPr lang="ru-RU" b="1" dirty="0" smtClean="0"/>
              <a:t>на 3 месте среди институтов по среднему баллу ЕГЭ </a:t>
            </a:r>
            <a:r>
              <a:rPr lang="ru-RU" dirty="0" smtClean="0"/>
              <a:t>(пропустив вперед ИСИ и ИИТУ)</a:t>
            </a:r>
            <a:br>
              <a:rPr lang="ru-RU" dirty="0" smtClean="0"/>
            </a:br>
            <a:r>
              <a:rPr lang="ru-RU" dirty="0" smtClean="0"/>
              <a:t>По сравнению с 2013 годом балл заметно</a:t>
            </a:r>
            <a:r>
              <a:rPr lang="ru-RU" baseline="0" dirty="0" smtClean="0"/>
              <a:t> вырос.</a:t>
            </a:r>
            <a:br>
              <a:rPr lang="ru-RU" baseline="0" dirty="0" smtClean="0"/>
            </a:br>
            <a:r>
              <a:rPr lang="ru-RU" baseline="0" dirty="0" smtClean="0"/>
              <a:t>Имеет место более-менее приемлемая однородность по направлениям (программистские кафедры, традиционно, получше, но по диаграммам не слишком выделяются)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63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Активность – процент</a:t>
            </a:r>
            <a:r>
              <a:rPr lang="ru-RU" baseline="0" dirty="0" smtClean="0"/>
              <a:t> подавших заявки (от числа студентов 4-6 курса)</a:t>
            </a:r>
            <a:br>
              <a:rPr lang="ru-RU" baseline="0" dirty="0" smtClean="0"/>
            </a:br>
            <a:r>
              <a:rPr lang="ru-RU" baseline="0" dirty="0" smtClean="0"/>
              <a:t>Результативность – процент получивших гранты (от числа студентов 4-6 курса)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10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Трудоустройство студентов</a:t>
            </a:r>
            <a:r>
              <a:rPr lang="ru-RU" baseline="0" dirty="0" smtClean="0"/>
              <a:t> сейчас – один из важных показателей для </a:t>
            </a:r>
            <a:r>
              <a:rPr lang="ru-RU" baseline="0" dirty="0" err="1" smtClean="0"/>
              <a:t>Минобрнауки</a:t>
            </a:r>
            <a:r>
              <a:rPr lang="ru-RU" baseline="0" dirty="0" smtClean="0"/>
              <a:t> (как-то считают процент)</a:t>
            </a:r>
          </a:p>
          <a:p>
            <a:r>
              <a:rPr lang="ru-RU" baseline="0" dirty="0" smtClean="0"/>
              <a:t>Можно без стеснения заявить, что </a:t>
            </a:r>
            <a:r>
              <a:rPr lang="ru-RU" b="1" baseline="0" dirty="0" smtClean="0"/>
              <a:t>трудоустройство выпускников ИПММ составляет 100%</a:t>
            </a:r>
            <a:r>
              <a:rPr lang="ru-RU" baseline="0" dirty="0" smtClean="0"/>
              <a:t> (что, в принципе, естественно – по большинству направлений подготовки число выпускников процентов на 30-40-50 меньше, чем число поступивших на 1 курс, но об этом можно умолчать)</a:t>
            </a:r>
          </a:p>
          <a:p>
            <a:r>
              <a:rPr lang="ru-RU" baseline="0" dirty="0" smtClean="0"/>
              <a:t>Список, естественно, не полон – организации даны для примера (только названий реальных </a:t>
            </a:r>
            <a:r>
              <a:rPr lang="en-US" baseline="0" dirty="0" smtClean="0"/>
              <a:t>IT-</a:t>
            </a:r>
            <a:r>
              <a:rPr lang="ru-RU" baseline="0" dirty="0" smtClean="0"/>
              <a:t>компаний, куда идут выпускники примата и </a:t>
            </a:r>
            <a:r>
              <a:rPr lang="ru-RU" baseline="0" dirty="0" err="1" smtClean="0"/>
              <a:t>телематики</a:t>
            </a:r>
            <a:r>
              <a:rPr lang="ru-RU" baseline="0" dirty="0" smtClean="0"/>
              <a:t>, я не знаю)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74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Теперь аспирантура</a:t>
            </a:r>
            <a:r>
              <a:rPr lang="ru-RU" baseline="0" dirty="0" smtClean="0"/>
              <a:t> -</a:t>
            </a:r>
            <a:r>
              <a:rPr lang="ru-RU" dirty="0" smtClean="0"/>
              <a:t> в чистом виде образовательная деятельность (с ГОС, РУП, нагрузкой и т.п.).</a:t>
            </a:r>
          </a:p>
          <a:p>
            <a:r>
              <a:rPr lang="ru-RU" dirty="0" smtClean="0"/>
              <a:t>Третья ступень обучения…</a:t>
            </a:r>
          </a:p>
          <a:p>
            <a:r>
              <a:rPr lang="ru-RU" dirty="0" smtClean="0"/>
              <a:t>Перечислены те специальности, на которые осуществлялся </a:t>
            </a:r>
            <a:r>
              <a:rPr lang="ru-RU" b="1" dirty="0" smtClean="0"/>
              <a:t>набор в 2014 году </a:t>
            </a:r>
            <a:r>
              <a:rPr lang="ru-RU" dirty="0" smtClean="0"/>
              <a:t>(фактически по-новому, на 4-х</a:t>
            </a:r>
            <a:r>
              <a:rPr lang="ru-RU" baseline="0" dirty="0" smtClean="0"/>
              <a:t> летнее обучение в аспирантуре, без обязательств по защите диссертации по окончании обучения, так что все прежние показатели эффективности аспирантуры по числу защит устарели)</a:t>
            </a:r>
          </a:p>
          <a:p>
            <a:r>
              <a:rPr lang="ru-RU" baseline="0" dirty="0" smtClean="0"/>
              <a:t>Сведения о приеме в 2014 – по ссылке </a:t>
            </a:r>
            <a:r>
              <a:rPr lang="en-US" baseline="0" dirty="0" smtClean="0"/>
              <a:t>http://www.spbstu.ru/science/aspirantura/acc_ent.asp#1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380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 весь</a:t>
            </a:r>
            <a:r>
              <a:rPr lang="ru-RU" baseline="0" dirty="0" smtClean="0"/>
              <a:t> материал, что есть. Первичный и, может, не совсем полный (проверьте по вашим кафедрам)</a:t>
            </a:r>
            <a:br>
              <a:rPr lang="ru-RU" baseline="0" dirty="0" smtClean="0"/>
            </a:br>
            <a:r>
              <a:rPr lang="ru-RU" baseline="0" dirty="0" smtClean="0"/>
              <a:t>Что с ним делать?</a:t>
            </a:r>
            <a:br>
              <a:rPr lang="ru-RU" baseline="0" dirty="0" smtClean="0"/>
            </a:br>
            <a:r>
              <a:rPr lang="ru-RU" baseline="0" dirty="0" smtClean="0"/>
              <a:t>Есть показатель – эффективность аспирантуры (как его считать я не знаю, но догадываюсь, что он у нас будет плохим)</a:t>
            </a:r>
          </a:p>
          <a:p>
            <a:r>
              <a:rPr lang="ru-RU" baseline="0" dirty="0" smtClean="0"/>
              <a:t>Может быть исключить это вообще?</a:t>
            </a:r>
            <a:endParaRPr lang="en-US" baseline="0" dirty="0" smtClean="0"/>
          </a:p>
          <a:p>
            <a:r>
              <a:rPr lang="ru-RU" b="1" baseline="0" dirty="0" smtClean="0"/>
              <a:t>Достижения аспирантов:</a:t>
            </a:r>
          </a:p>
          <a:p>
            <a:pPr marL="0" indent="0"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Стипендиальная премия с 01.09.2013 по 31.08.2016 Исаенко Илье Игоревичу, аспиранту кафедры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Гидроаэродинамика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- соглашение о поддержке молодых ученых между ООО «Роберт Бош»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СПбПУ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Стипендия Правительства Российской Федерации с 01.09.2014 по 31.08.2015 Цой Анне Сергеевне, аспирантке кафедры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Гидроаэродинамика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</a:p>
          <a:p>
            <a:pPr marL="0" indent="0">
              <a:buNone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Новые защиты (после 21.05.14)?</a:t>
            </a:r>
          </a:p>
          <a:p>
            <a:pPr marL="0" indent="0">
              <a:buNone/>
            </a:pPr>
            <a:r>
              <a:rPr lang="ru-RU" baseline="0" dirty="0" smtClean="0"/>
              <a:t/>
            </a:r>
            <a:br>
              <a:rPr lang="ru-RU" baseline="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61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Суркова – вопрос спорный (она из группы </a:t>
            </a:r>
            <a:r>
              <a:rPr lang="ru-RU" dirty="0" err="1" smtClean="0"/>
              <a:t>М.Г.Самсоновой</a:t>
            </a:r>
            <a:r>
              <a:rPr lang="ru-RU" dirty="0" smtClean="0"/>
              <a:t>, относилась</a:t>
            </a:r>
            <a:r>
              <a:rPr lang="ru-RU" baseline="0" dirty="0" smtClean="0"/>
              <a:t> ли</a:t>
            </a:r>
            <a:endParaRPr lang="ru-RU" dirty="0" smtClean="0"/>
          </a:p>
          <a:p>
            <a:r>
              <a:rPr lang="ru-RU" dirty="0" err="1" smtClean="0"/>
              <a:t>Иголкин</a:t>
            </a:r>
            <a:r>
              <a:rPr lang="ru-RU" dirty="0" smtClean="0"/>
              <a:t>, </a:t>
            </a:r>
            <a:r>
              <a:rPr lang="ru-RU" dirty="0" err="1" smtClean="0"/>
              <a:t>Аранов</a:t>
            </a:r>
            <a:r>
              <a:rPr lang="ru-RU" dirty="0" smtClean="0"/>
              <a:t>, </a:t>
            </a:r>
            <a:r>
              <a:rPr lang="ru-RU" dirty="0" err="1" smtClean="0"/>
              <a:t>Моляков</a:t>
            </a:r>
            <a:r>
              <a:rPr lang="ru-RU" dirty="0" smtClean="0"/>
              <a:t> – новые защиты с сайта </a:t>
            </a:r>
            <a:r>
              <a:rPr lang="ru-RU" dirty="0" err="1" smtClean="0"/>
              <a:t>СПбПУ</a:t>
            </a:r>
            <a:r>
              <a:rPr lang="ru-RU" dirty="0" smtClean="0"/>
              <a:t> (</a:t>
            </a:r>
            <a:r>
              <a:rPr lang="en-US" dirty="0" smtClean="0"/>
              <a:t>http://www.spbstu.ru/science/defences.html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87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Суркова – вопрос спорный (она из группы </a:t>
            </a:r>
            <a:r>
              <a:rPr lang="ru-RU" dirty="0" err="1" smtClean="0"/>
              <a:t>М.Г.Самсоновой</a:t>
            </a:r>
            <a:r>
              <a:rPr lang="ru-RU" dirty="0" smtClean="0"/>
              <a:t>, относилась</a:t>
            </a:r>
            <a:r>
              <a:rPr lang="ru-RU" baseline="0" dirty="0" smtClean="0"/>
              <a:t> ли</a:t>
            </a:r>
            <a:endParaRPr lang="ru-RU" dirty="0" smtClean="0"/>
          </a:p>
          <a:p>
            <a:r>
              <a:rPr lang="ru-RU" dirty="0" err="1" smtClean="0"/>
              <a:t>Иголкин</a:t>
            </a:r>
            <a:r>
              <a:rPr lang="ru-RU" dirty="0" smtClean="0"/>
              <a:t>, </a:t>
            </a:r>
            <a:r>
              <a:rPr lang="ru-RU" dirty="0" err="1" smtClean="0"/>
              <a:t>Аранов</a:t>
            </a:r>
            <a:r>
              <a:rPr lang="ru-RU" dirty="0" smtClean="0"/>
              <a:t>, </a:t>
            </a:r>
            <a:r>
              <a:rPr lang="ru-RU" dirty="0" err="1" smtClean="0"/>
              <a:t>Моляков</a:t>
            </a:r>
            <a:r>
              <a:rPr lang="ru-RU" dirty="0" smtClean="0"/>
              <a:t> – новые защиты с сайта </a:t>
            </a:r>
            <a:r>
              <a:rPr lang="ru-RU" dirty="0" err="1" smtClean="0"/>
              <a:t>СПбПУ</a:t>
            </a:r>
            <a:r>
              <a:rPr lang="ru-RU" dirty="0" smtClean="0"/>
              <a:t> (</a:t>
            </a:r>
            <a:r>
              <a:rPr lang="en-US" dirty="0" smtClean="0"/>
              <a:t>http://www.spbstu.ru/science/defences.html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44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Предлагается компромисс – дается общая сумма,</a:t>
            </a:r>
            <a:r>
              <a:rPr lang="ru-RU" baseline="0" dirty="0" smtClean="0"/>
              <a:t> как есть на лицевых счетах кафедр. Заметна сильная неоднородность по кафедрам.</a:t>
            </a:r>
            <a:br>
              <a:rPr lang="ru-RU" baseline="0" dirty="0" smtClean="0"/>
            </a:br>
            <a:r>
              <a:rPr lang="ru-RU" baseline="0" dirty="0" smtClean="0"/>
              <a:t>А делится в целом на число ставок ППС ИПММ (200 штук)</a:t>
            </a:r>
            <a:br>
              <a:rPr lang="ru-RU" baseline="0" dirty="0" smtClean="0"/>
            </a:br>
            <a:r>
              <a:rPr lang="ru-RU" baseline="0" dirty="0" smtClean="0"/>
              <a:t>Получается 2 млн на человека  в 2014 г. (в 2013 году ставок было больше, так что точно не посчитать, примерно 700 тысяч на человека)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По </a:t>
            </a:r>
            <a:r>
              <a:rPr lang="ru-RU" b="1" baseline="0" dirty="0" err="1" smtClean="0"/>
              <a:t>СПбПУ</a:t>
            </a:r>
            <a:r>
              <a:rPr lang="ru-RU" b="1" baseline="0" dirty="0" smtClean="0"/>
              <a:t> в 2013 году было 350 тысяч на одного ППС (из презентации Поповича), к 2020 г. хотят 1 млн.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5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57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Предлагается компромисс – дается общая сумма,</a:t>
            </a:r>
            <a:r>
              <a:rPr lang="ru-RU" baseline="0" dirty="0" smtClean="0"/>
              <a:t> как есть на лицевых счетах кафедр. Заметна сильная неоднородность по кафедрам.</a:t>
            </a:r>
            <a:br>
              <a:rPr lang="ru-RU" baseline="0" dirty="0" smtClean="0"/>
            </a:br>
            <a:r>
              <a:rPr lang="ru-RU" baseline="0" dirty="0" smtClean="0"/>
              <a:t>А делится в целом на число ставок ППС ИПММ (200 штук)</a:t>
            </a:r>
            <a:br>
              <a:rPr lang="ru-RU" baseline="0" dirty="0" smtClean="0"/>
            </a:br>
            <a:r>
              <a:rPr lang="ru-RU" baseline="0" dirty="0" smtClean="0"/>
              <a:t>Получается 2 млн на человека  в 2014 г. (в 2013 году ставок было больше, так что точно не посчитать, примерно 700 тысяч на человека)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По </a:t>
            </a:r>
            <a:r>
              <a:rPr lang="ru-RU" b="1" baseline="0" dirty="0" err="1" smtClean="0"/>
              <a:t>СПбПУ</a:t>
            </a:r>
            <a:r>
              <a:rPr lang="ru-RU" b="1" baseline="0" dirty="0" smtClean="0"/>
              <a:t> в 2013 году было 350 тысяч на одного ППС (из презентации Поповича), к 2020 г. хотят 1 млн.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38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Предлагается компромисс – дается общая сумма,</a:t>
            </a:r>
            <a:r>
              <a:rPr lang="ru-RU" baseline="0" dirty="0" smtClean="0"/>
              <a:t> как есть на лицевых счетах кафедр. Заметна сильная неоднородность по кафедрам.</a:t>
            </a:r>
            <a:br>
              <a:rPr lang="ru-RU" baseline="0" dirty="0" smtClean="0"/>
            </a:br>
            <a:r>
              <a:rPr lang="ru-RU" baseline="0" dirty="0" smtClean="0"/>
              <a:t>А делится в целом на число ставок ППС ИПММ (200 штук)</a:t>
            </a:r>
            <a:br>
              <a:rPr lang="ru-RU" baseline="0" dirty="0" smtClean="0"/>
            </a:br>
            <a:r>
              <a:rPr lang="ru-RU" baseline="0" dirty="0" smtClean="0"/>
              <a:t>Получается 2 млн на человека  в 2014 г. (в 2013 году ставок было больше, так что точно не посчитать, примерно 700 тысяч на человека)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По </a:t>
            </a:r>
            <a:r>
              <a:rPr lang="ru-RU" b="1" baseline="0" dirty="0" err="1" smtClean="0"/>
              <a:t>СПбПУ</a:t>
            </a:r>
            <a:r>
              <a:rPr lang="ru-RU" b="1" baseline="0" dirty="0" smtClean="0"/>
              <a:t> в 2013 году было 350 тысяч на одного ППС (из презентации Поповича), к 2020 г. хотят 1 млн.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44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Число публикаций дано на основе приказов о денежных выплатах по 5-100.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2013 г. Есть данные только по деньгам, так что данные по публикациям примерные (удивляет малое число статей в 2013 у теоретической механики – но в приказах действительно только</a:t>
            </a:r>
            <a:r>
              <a:rPr lang="ru-RU" baseline="0" dirty="0" smtClean="0"/>
              <a:t> один автор: </a:t>
            </a:r>
            <a:r>
              <a:rPr lang="ru-RU" baseline="0" dirty="0" err="1" smtClean="0"/>
              <a:t>Е.Иванова</a:t>
            </a:r>
            <a:r>
              <a:rPr lang="ru-RU" baseline="0" dirty="0" smtClean="0"/>
              <a:t>. Очевидно, остальные не </a:t>
            </a:r>
            <a:r>
              <a:rPr lang="ru-RU" baseline="0" dirty="0" err="1" smtClean="0"/>
              <a:t>аффилировали</a:t>
            </a:r>
            <a:r>
              <a:rPr lang="ru-RU" baseline="0" dirty="0" smtClean="0"/>
              <a:t> себя с </a:t>
            </a:r>
            <a:r>
              <a:rPr lang="ru-RU" baseline="0" dirty="0" err="1" smtClean="0"/>
              <a:t>СПбПУ</a:t>
            </a:r>
            <a:r>
              <a:rPr lang="ru-RU" baseline="0" dirty="0" smtClean="0"/>
              <a:t>). Кроме того, в 2013 году было больше ППС, в диаграмме число статей делится на число ППС 2014 года (кроме ГАД – там есть данные)</a:t>
            </a:r>
            <a:br>
              <a:rPr lang="ru-RU" baseline="0" dirty="0" smtClean="0"/>
            </a:br>
            <a:r>
              <a:rPr lang="ru-RU" baseline="0" dirty="0" smtClean="0"/>
              <a:t>По 2014 г. есть первичные данные по статьям, так что учтено все, что увидели в ДНОД (Митрофанов). </a:t>
            </a:r>
            <a:r>
              <a:rPr lang="ru-RU" dirty="0" smtClean="0"/>
              <a:t>Опять-таки з</a:t>
            </a:r>
            <a:r>
              <a:rPr lang="ru-RU" baseline="0" dirty="0" smtClean="0"/>
              <a:t>аметна сильная неоднородность по кафедрам.</a:t>
            </a:r>
            <a:br>
              <a:rPr lang="ru-RU" baseline="0" dirty="0" smtClean="0"/>
            </a:br>
            <a:r>
              <a:rPr lang="ru-RU" baseline="0" dirty="0" smtClean="0"/>
              <a:t>Всего в ИПММ 201.5 занятых ставок. В среднем </a:t>
            </a:r>
            <a:r>
              <a:rPr lang="ru-RU" b="1" baseline="0" dirty="0" smtClean="0"/>
              <a:t>по ИПММ получается 0.39 статей на человека  в 2014 г.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 (в 2013 году ставок было больше, так что точно не посчитать, примерно 700 тысяч на человека)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По </a:t>
            </a:r>
            <a:r>
              <a:rPr lang="ru-RU" b="1" baseline="0" dirty="0" err="1" smtClean="0"/>
              <a:t>СПбПУ</a:t>
            </a:r>
            <a:r>
              <a:rPr lang="ru-RU" b="1" baseline="0" dirty="0" smtClean="0"/>
              <a:t> в 2013 году было 0.09 статей тысяч на одного ППС (из презентации Поповича), к 2020 г. хотят 0.2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95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Предлагается компромисс – дается общая сумма,</a:t>
            </a:r>
            <a:r>
              <a:rPr lang="ru-RU" baseline="0" dirty="0" smtClean="0"/>
              <a:t> как есть на лицевых счетах кафедр. Заметна сильная неоднородность по кафедрам.</a:t>
            </a:r>
            <a:br>
              <a:rPr lang="ru-RU" baseline="0" dirty="0" smtClean="0"/>
            </a:br>
            <a:r>
              <a:rPr lang="ru-RU" baseline="0" dirty="0" smtClean="0"/>
              <a:t>А делится в целом на число ставок ППС ИПММ (200 штук)</a:t>
            </a:r>
            <a:br>
              <a:rPr lang="ru-RU" baseline="0" dirty="0" smtClean="0"/>
            </a:br>
            <a:r>
              <a:rPr lang="ru-RU" baseline="0" dirty="0" smtClean="0"/>
              <a:t>Получается 2 млн на человека  в 2014 г. (в 2013 году ставок было больше, так что точно не посчитать, примерно 700 тысяч на человека)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По </a:t>
            </a:r>
            <a:r>
              <a:rPr lang="ru-RU" b="1" baseline="0" dirty="0" err="1" smtClean="0"/>
              <a:t>СПбПУ</a:t>
            </a:r>
            <a:r>
              <a:rPr lang="ru-RU" b="1" baseline="0" dirty="0" smtClean="0"/>
              <a:t> в 2013 году было 350 тысяч на одного ППС (из презентации Поповича), к 2020 г. хотят 1 млн.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46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Проекты небольшие,</a:t>
            </a:r>
            <a:r>
              <a:rPr lang="ru-RU" baseline="0" dirty="0" smtClean="0"/>
              <a:t> зато фундаментальные</a:t>
            </a:r>
          </a:p>
          <a:p>
            <a:r>
              <a:rPr lang="ru-RU" baseline="0" dirty="0" smtClean="0"/>
              <a:t>Два (Васильев и Тархов) – высшая математика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Два (Зайцев и Смирнов) – ГАД. За ГАД числится ещё один грант (</a:t>
            </a:r>
            <a:r>
              <a:rPr lang="ru-RU" baseline="0" dirty="0" err="1" smtClean="0"/>
              <a:t>В.В.Рис</a:t>
            </a:r>
            <a:r>
              <a:rPr lang="ru-RU" baseline="0" dirty="0" smtClean="0"/>
              <a:t> - </a:t>
            </a:r>
            <a:r>
              <a:rPr lang="ru-RU" sz="1200" dirty="0" smtClean="0"/>
              <a:t>«Исследование краевых эффектов и интенсификация теплоотдачи при смешанной конвекции в гладкотрубных пучках</a:t>
            </a:r>
            <a:r>
              <a:rPr lang="en-US" sz="1200" dirty="0" smtClean="0"/>
              <a:t>…</a:t>
            </a:r>
            <a:r>
              <a:rPr lang="ru-RU" sz="1200" dirty="0" smtClean="0"/>
              <a:t>», де-факто его делает ГАД, но де-юре </a:t>
            </a:r>
            <a:r>
              <a:rPr lang="ru-RU" sz="1200" dirty="0" err="1" smtClean="0"/>
              <a:t>В.В.Рис</a:t>
            </a:r>
            <a:r>
              <a:rPr lang="ru-RU" sz="1200" dirty="0" smtClean="0"/>
              <a:t> – профессор каф. ТОТ ИЭТС, так что его в список включать не стоит)</a:t>
            </a:r>
          </a:p>
          <a:p>
            <a:r>
              <a:rPr lang="ru-RU" baseline="0" dirty="0" smtClean="0"/>
              <a:t>Два (Самсонова и Фролов) – прикладная математика (грант Самсоновой был за центром перспективных исследований, лицевой счет или в процессе перевода на ИПММ, или уже переведен)</a:t>
            </a:r>
            <a:br>
              <a:rPr lang="ru-RU" baseline="0" dirty="0" smtClean="0"/>
            </a:br>
            <a:r>
              <a:rPr lang="ru-RU" baseline="0" dirty="0" smtClean="0"/>
              <a:t>Один (Рыбин) – МПУ</a:t>
            </a:r>
          </a:p>
          <a:p>
            <a:r>
              <a:rPr lang="ru-RU" baseline="0" dirty="0" smtClean="0"/>
              <a:t>Один (Заборовский) - </a:t>
            </a:r>
            <a:r>
              <a:rPr lang="ru-RU" baseline="0" dirty="0" err="1" smtClean="0"/>
              <a:t>телематика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13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Стрелец М.Х. – профессор-совместитель (внутренний) на  каф. ГАД; в его группе работают ещё два преподавателя и один аспирант. Ясно, что деньги идут « в копилку» ОНТИ,  так что можно</a:t>
            </a:r>
            <a:r>
              <a:rPr lang="ru-RU" baseline="0" dirty="0" smtClean="0"/>
              <a:t> исключить.</a:t>
            </a:r>
            <a:br>
              <a:rPr lang="ru-RU" baseline="0" dirty="0" smtClean="0"/>
            </a:br>
            <a:r>
              <a:rPr lang="ru-RU" baseline="0" dirty="0" smtClean="0"/>
              <a:t>Второй проект </a:t>
            </a:r>
            <a:r>
              <a:rPr lang="ru-RU" baseline="0" dirty="0" err="1" smtClean="0"/>
              <a:t>М.Г.Самсоновой</a:t>
            </a:r>
            <a:r>
              <a:rPr lang="ru-RU" baseline="0" dirty="0" smtClean="0"/>
              <a:t> теперь чисто ИПММ (Примат и </a:t>
            </a:r>
            <a:r>
              <a:rPr lang="ru-RU" sz="1200" b="0" i="0" u="none" strike="noStrike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НИЛ математической биологии и </a:t>
            </a:r>
            <a:r>
              <a:rPr lang="ru-RU" sz="1200" b="0" i="0" u="none" strike="noStrike" kern="1200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биоинформатики</a:t>
            </a:r>
            <a:r>
              <a:rPr lang="ru-RU" sz="1200" b="0" i="0" u="none" strike="noStrike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)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46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октябре 2014 года в штат НИЛ вошел академик РАН Н.Ф. Морозов.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Также, по гражданско-правовым договорам привлечены к работе Р.З. Валиев (СПбГУ, УГАТУ) (самый цитируемый российский ученый, работающий в России; его индекс цитируемости (по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of Science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25 400, а индекс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Хирша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74),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С.В. Дмитриев (ИПСМ РАН) (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1 150,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16) и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Жиляев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ИПСМ РАН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University of Southampton/UK) (CI = 3 582, H = 26).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штат НИЛ «Механика новых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наноматериалов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привлечены 2 молодых доктора наук – С.В.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Бобылев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(36 лет;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ИПМаш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РАН) и А.Г.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Шейнерман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(37 лет;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1 050,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19).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октября 2014 года прошла успешная защита докторской диссертации Н.В. Скибой.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публикаций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исключая повторы,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аффиляцией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СПбПУ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сотрудников НИЛ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912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Базовая</a:t>
            </a:r>
            <a:r>
              <a:rPr lang="ru-RU" baseline="0" dirty="0" smtClean="0"/>
              <a:t> часть – проект по 3-5 миллионов в год </a:t>
            </a:r>
            <a:br>
              <a:rPr lang="ru-RU" baseline="0" dirty="0" smtClean="0"/>
            </a:br>
            <a:r>
              <a:rPr lang="ru-RU" baseline="0" dirty="0" smtClean="0"/>
              <a:t>Проектная часть – проект на 5 (?) миллионов в год</a:t>
            </a:r>
          </a:p>
          <a:p>
            <a:r>
              <a:rPr lang="en-US" dirty="0" smtClean="0"/>
              <a:t>http://</a:t>
            </a:r>
            <a:r>
              <a:rPr lang="ru-RU" dirty="0" err="1" smtClean="0"/>
              <a:t>госзадание.рф</a:t>
            </a:r>
            <a:r>
              <a:rPr lang="ru-RU" dirty="0" smtClean="0"/>
              <a:t>/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Итоги конкурсного отбора заявок на научные проекты в рамках реализации государственного задания</a:t>
            </a:r>
          </a:p>
          <a:p>
            <a:r>
              <a:rPr lang="en-US" dirty="0" smtClean="0"/>
              <a:t>http://</a:t>
            </a:r>
            <a:r>
              <a:rPr lang="ru-RU" dirty="0" err="1" smtClean="0"/>
              <a:t>госзадание.рф</a:t>
            </a:r>
            <a:r>
              <a:rPr lang="ru-RU" dirty="0" smtClean="0"/>
              <a:t>/</a:t>
            </a:r>
            <a:r>
              <a:rPr lang="en-US" dirty="0" smtClean="0"/>
              <a:t>news/more/</a:t>
            </a:r>
            <a:r>
              <a:rPr lang="en-US" dirty="0" err="1" smtClean="0"/>
              <a:t>newsId</a:t>
            </a:r>
            <a:r>
              <a:rPr lang="en-US" dirty="0" smtClean="0"/>
              <a:t>/96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69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http://www.skoltech.ru/2014/09/tri-industrialnyh-proekta-skolteha-poluchili-finansirovanie-iz-federalnoj-tselevoj-programmy-issledovaniya-i-razrabotki/</a:t>
            </a: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Три индустриальных проекта </a:t>
            </a:r>
            <a:r>
              <a:rPr lang="ru-RU" b="1" dirty="0" err="1" smtClean="0"/>
              <a:t>Сколтеха</a:t>
            </a:r>
            <a:r>
              <a:rPr lang="ru-RU" b="1" dirty="0" smtClean="0"/>
              <a:t> получили финансирование из Федеральной целевой программы «Исследования и Разработки»</a:t>
            </a:r>
          </a:p>
          <a:p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Три сформированных </a:t>
            </a:r>
            <a:r>
              <a:rPr lang="ru-RU" b="1" dirty="0" err="1" smtClean="0"/>
              <a:t>Сколтехом</a:t>
            </a:r>
            <a:r>
              <a:rPr lang="ru-RU" b="1" dirty="0" smtClean="0"/>
              <a:t> консорциума получили субсидии из Федерального бюджета в рамках реализации Федеральной целевой программы «Исследования и разработки по приоритетным направлениям развития научно-технического комплекса России на 2014-2020 годы» на ближайшие 3 года с последующим созданием промышленного образца в течение 2 лет индустриальным партнером консорциума.</a:t>
            </a:r>
          </a:p>
          <a:p>
            <a:r>
              <a:rPr lang="ru-RU" dirty="0" smtClean="0"/>
              <a:t>…</a:t>
            </a:r>
          </a:p>
          <a:p>
            <a:r>
              <a:rPr lang="ru-RU" dirty="0" smtClean="0"/>
              <a:t>2) Разработка интегрированной системы компьютерного проектирования и инжиниринга для аддитивного производства легких и надежных композитных конструкций для ключевых высокотехнологичных отраслей промышленности. Проект будет реализован Центром </a:t>
            </a:r>
            <a:r>
              <a:rPr lang="ru-RU" dirty="0" err="1" smtClean="0"/>
              <a:t>Сколтеха</a:t>
            </a:r>
            <a:r>
              <a:rPr lang="ru-RU" dirty="0" smtClean="0"/>
              <a:t> по перспективным конструкциям, технологическим процессам и материалам совместно с </a:t>
            </a:r>
            <a:r>
              <a:rPr lang="ru-RU" dirty="0" err="1" smtClean="0"/>
              <a:t>СПбПУ</a:t>
            </a:r>
            <a:r>
              <a:rPr lang="ru-RU" dirty="0" smtClean="0"/>
              <a:t>, ТПУ, ИФПМ СО РАН</a:t>
            </a:r>
            <a:r>
              <a:rPr lang="ru-RU" i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ИПМаш</a:t>
            </a:r>
            <a:r>
              <a:rPr lang="ru-RU" dirty="0" smtClean="0"/>
              <a:t> РАН, </a:t>
            </a:r>
            <a:r>
              <a:rPr lang="ru-RU" dirty="0" err="1" smtClean="0"/>
              <a:t>МИСиС</a:t>
            </a:r>
            <a:r>
              <a:rPr lang="ru-RU" dirty="0" smtClean="0"/>
              <a:t> и компанией ОАО «Объединенная ракетно-космическая корпорация»;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48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Российские компании.</a:t>
            </a:r>
          </a:p>
          <a:p>
            <a:r>
              <a:rPr lang="ru-RU" dirty="0" smtClean="0"/>
              <a:t>Здесь на первом месте организации (основные заказчики) – перечислено</a:t>
            </a:r>
            <a:r>
              <a:rPr lang="ru-RU" baseline="0" dirty="0" smtClean="0"/>
              <a:t> большинство договоров общей суммой больше 5  млн.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6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Лаборатории частично виртуальные (без персонала), частично формальные (входящие в состав кафедр для формального трудоустройства на инженерные/научные должности по </a:t>
            </a:r>
            <a:r>
              <a:rPr lang="ru-RU" dirty="0" err="1" smtClean="0"/>
              <a:t>внебюджету</a:t>
            </a:r>
            <a:r>
              <a:rPr lang="ru-RU" dirty="0" smtClean="0"/>
              <a:t> тех, кто работает по хоздоговорам), частично настоящие</a:t>
            </a:r>
            <a:r>
              <a:rPr lang="ru-RU" baseline="0" dirty="0" smtClean="0"/>
              <a:t> (как входящие в состав кафедр, так и вне их</a:t>
            </a:r>
            <a:r>
              <a:rPr lang="ru-RU" sz="1200" b="0" i="0" u="none" strike="noStrike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40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7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Конкурс в ФПИ завершён. </a:t>
            </a:r>
            <a:r>
              <a:rPr lang="ru-RU" dirty="0" err="1" smtClean="0"/>
              <a:t>СПбПУ</a:t>
            </a:r>
            <a:r>
              <a:rPr lang="ru-RU" dirty="0" smtClean="0"/>
              <a:t> выбран исполнителем СЧ проекта. Сейчас идёт процесс заключения договора. (В какой стадии?). Думаю, в связи с неопределенностью ситуации надо смягчить слайд, в стиле следующего слайда про </a:t>
            </a:r>
            <a:r>
              <a:rPr lang="ru-RU" dirty="0" err="1" smtClean="0"/>
              <a:t>Роскосмос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Что-то</a:t>
            </a:r>
            <a:r>
              <a:rPr lang="ru-RU" baseline="0" dirty="0" smtClean="0"/>
              <a:t> по теме есть на сайте фонда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http://fpi.gov.ru/activities/areas/physics/1227623557</a:t>
            </a: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Перспективные подводные технологии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 июня 2013 года Фонд перспективных исследований (ФПИ), Центральное конструкторское бюро морской техники "Рубин", ОАО "Газпром", ОАО НК "Роснефть", Дальневосточное отделение РАН ведут проработку </a:t>
            </a:r>
            <a:r>
              <a:rPr lang="ru-RU" dirty="0" err="1" smtClean="0"/>
              <a:t>аванпроекта</a:t>
            </a:r>
            <a:r>
              <a:rPr lang="ru-RU" dirty="0" smtClean="0"/>
              <a:t> "Технологии подводного (подледного) освоения месторождений полезных ископаемых арктических морей".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55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Полоса в газете «Коммерсант» от 11.11.2014 – интервью Олега Николаевича</a:t>
            </a:r>
            <a:r>
              <a:rPr lang="ru-RU" baseline="0" dirty="0" smtClean="0"/>
              <a:t> </a:t>
            </a:r>
            <a:r>
              <a:rPr lang="ru-RU" dirty="0" smtClean="0"/>
              <a:t>Остапенко</a:t>
            </a:r>
            <a:br>
              <a:rPr lang="ru-RU" dirty="0" smtClean="0"/>
            </a:br>
            <a:r>
              <a:rPr lang="ru-RU" b="1" dirty="0" smtClean="0"/>
              <a:t>"В октябре 2013 года положение дел на Восточном было уже критическим"</a:t>
            </a:r>
          </a:p>
          <a:p>
            <a:r>
              <a:rPr lang="ru-RU" b="1" dirty="0" smtClean="0"/>
              <a:t>Глава </a:t>
            </a:r>
            <a:r>
              <a:rPr lang="ru-RU" b="1" dirty="0" err="1" smtClean="0"/>
              <a:t>Роскосмоса</a:t>
            </a:r>
            <a:r>
              <a:rPr lang="ru-RU" b="1" dirty="0" smtClean="0"/>
              <a:t> Олег Остапенко о строительстве первого российского космодрома, перспективах агентства и всей отрасли</a:t>
            </a:r>
          </a:p>
          <a:p>
            <a:r>
              <a:rPr lang="ru-RU" b="1" dirty="0" smtClean="0"/>
              <a:t>…</a:t>
            </a:r>
          </a:p>
          <a:p>
            <a:r>
              <a:rPr lang="ru-RU" b="1" dirty="0" smtClean="0"/>
              <a:t>— Как развиваете научные программы?</a:t>
            </a:r>
            <a:r>
              <a:rPr lang="ru-RU" dirty="0" smtClean="0"/>
              <a:t> </a:t>
            </a:r>
          </a:p>
          <a:p>
            <a:r>
              <a:rPr lang="ru-RU" dirty="0" smtClean="0"/>
              <a:t>— В 2013 году мы подписали соглашение о создании космического научно-образовательного консорциума, в который со стороны вузовской и академической науки вошли 38 вузов, две академии и еще шесть образовательных учреждений, а со стороны </a:t>
            </a:r>
            <a:r>
              <a:rPr lang="ru-RU" dirty="0" err="1" smtClean="0"/>
              <a:t>Роскосмоса</a:t>
            </a:r>
            <a:r>
              <a:rPr lang="ru-RU" dirty="0" smtClean="0"/>
              <a:t> — 16 организаций отрасли. По моему поручению </a:t>
            </a:r>
            <a:r>
              <a:rPr lang="ru-RU" dirty="0" err="1" smtClean="0"/>
              <a:t>ЦНИИмаш</a:t>
            </a:r>
            <a:r>
              <a:rPr lang="ru-RU" dirty="0" smtClean="0"/>
              <a:t> разработал проект "Концепции программы по организации взаимного сотрудничества предприятий </a:t>
            </a:r>
            <a:r>
              <a:rPr lang="ru-RU" dirty="0" err="1" smtClean="0"/>
              <a:t>Роскосмоса</a:t>
            </a:r>
            <a:r>
              <a:rPr lang="ru-RU" dirty="0" smtClean="0"/>
              <a:t> и вузов на период до 2020 года". В ближайшее время этот документ будет утвержден. </a:t>
            </a:r>
          </a:p>
          <a:p>
            <a:r>
              <a:rPr lang="ru-RU" dirty="0" smtClean="0"/>
              <a:t>Уже сейчас заключены соглашения с ведущими техническими вузами страны о проведении научно-исследовательских работ. Речь идет о выполнении конкретных проектов в интересах реализации федеральной космической программы. Вузовская наука участвует в фундаментальных исследованиях космоса, разработке программного обеспечения и моделирования сложных явлений и процессов, а также в вопросах перспективных технологий. Объем выделенных средств по линии вузов составляет около 340 млн руб. на 2014-2015 годы. </a:t>
            </a:r>
            <a:br>
              <a:rPr lang="ru-RU" dirty="0" smtClean="0"/>
            </a:br>
            <a:r>
              <a:rPr lang="ru-RU" dirty="0" smtClean="0"/>
              <a:t>Подробнее: </a:t>
            </a:r>
            <a:r>
              <a:rPr lang="ru-RU" dirty="0" smtClean="0">
                <a:hlinkClick r:id="rId3"/>
              </a:rPr>
              <a:t>http://www.kommersant.ru/doc/2607171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********************</a:t>
            </a:r>
          </a:p>
          <a:p>
            <a:r>
              <a:rPr lang="en-US" b="1" dirty="0" smtClean="0"/>
              <a:t>http://www.spbstu.ru/news/2014_10_02/2014_10_02.asp</a:t>
            </a:r>
            <a:endParaRPr lang="ru-RU" b="1" dirty="0" smtClean="0"/>
          </a:p>
          <a:p>
            <a:r>
              <a:rPr lang="ru-RU" b="1" dirty="0" smtClean="0">
                <a:effectLst/>
              </a:rPr>
              <a:t>Планка высоты политехников – космос</a:t>
            </a:r>
          </a:p>
          <a:p>
            <a:r>
              <a:rPr lang="ru-RU" b="1" dirty="0" smtClean="0">
                <a:effectLst/>
              </a:rPr>
              <a:t>(САМОЕ</a:t>
            </a:r>
            <a:r>
              <a:rPr lang="ru-RU" b="1" baseline="0" dirty="0" smtClean="0">
                <a:effectLst/>
              </a:rPr>
              <a:t> ГЛАВНОЕ – последний абзац про подготовку кадров)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2 октября в Санкт-Петербургском государственном политехническом университете состоялась встреча, в ходе которой Федеральное космическое агентство (</a:t>
            </a:r>
            <a:r>
              <a:rPr lang="ru-RU" dirty="0" err="1" smtClean="0">
                <a:effectLst/>
              </a:rPr>
              <a:t>Роскосмос</a:t>
            </a:r>
            <a:r>
              <a:rPr lang="ru-RU" dirty="0" smtClean="0">
                <a:effectLst/>
              </a:rPr>
              <a:t>), ФГУП ЦНИИ машиностроения и </a:t>
            </a:r>
            <a:r>
              <a:rPr lang="ru-RU" dirty="0" err="1" smtClean="0">
                <a:effectLst/>
              </a:rPr>
              <a:t>СПбПУ</a:t>
            </a:r>
            <a:r>
              <a:rPr lang="ru-RU" dirty="0" smtClean="0">
                <a:effectLst/>
              </a:rPr>
              <a:t> обсудили совместные программы и подписали технические задания на совместные научно-исследовательские проекты в освоении космоса.</a:t>
            </a:r>
          </a:p>
          <a:p>
            <a:r>
              <a:rPr lang="ru-RU" dirty="0" smtClean="0"/>
              <a:t>Ученые и студенты </a:t>
            </a:r>
            <a:r>
              <a:rPr lang="ru-RU" dirty="0" err="1" smtClean="0"/>
              <a:t>СПбПУ</a:t>
            </a:r>
            <a:r>
              <a:rPr lang="ru-RU" dirty="0" smtClean="0"/>
              <a:t> разработают для российской космической отрасли математические модели систем охлаждения для будущего ядерного транспортного энергетического модуля, а также программное обеспечение для управления автоматами, которые будут работать на Луне и других планетах. Соответствующие документы были подписаны в присутствии руководителя </a:t>
            </a:r>
            <a:r>
              <a:rPr lang="ru-RU" dirty="0" err="1" smtClean="0"/>
              <a:t>Роскосмоса</a:t>
            </a:r>
            <a:r>
              <a:rPr lang="ru-RU" dirty="0" smtClean="0"/>
              <a:t> Олега Николаевича Остапенко ректором </a:t>
            </a:r>
            <a:r>
              <a:rPr lang="ru-RU" dirty="0" err="1" smtClean="0"/>
              <a:t>СПбПУ</a:t>
            </a:r>
            <a:r>
              <a:rPr lang="ru-RU" dirty="0" smtClean="0"/>
              <a:t> Андреем Ивановичем </a:t>
            </a:r>
            <a:r>
              <a:rPr lang="ru-RU" dirty="0" err="1" smtClean="0"/>
              <a:t>Рудским</a:t>
            </a:r>
            <a:r>
              <a:rPr lang="ru-RU" dirty="0" smtClean="0"/>
              <a:t> и генеральным директором головной научной организации </a:t>
            </a:r>
            <a:r>
              <a:rPr lang="ru-RU" dirty="0" err="1" smtClean="0"/>
              <a:t>Роскосмоса</a:t>
            </a:r>
            <a:r>
              <a:rPr lang="ru-RU" dirty="0" smtClean="0"/>
              <a:t> – ФГУП </a:t>
            </a:r>
            <a:r>
              <a:rPr lang="ru-RU" dirty="0" err="1" smtClean="0"/>
              <a:t>ЦНИИмаш</a:t>
            </a:r>
            <a:r>
              <a:rPr lang="ru-RU" dirty="0" smtClean="0"/>
              <a:t> Александром Григорьевичем </a:t>
            </a:r>
            <a:r>
              <a:rPr lang="ru-RU" dirty="0" err="1" smtClean="0"/>
              <a:t>Мильковским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 заседании круглого стола также приняли участие проректор по перспективным проектам А.И. Боровков, проректор по научной работе Д.Ю. </a:t>
            </a:r>
            <a:r>
              <a:rPr lang="ru-RU" dirty="0" err="1" smtClean="0"/>
              <a:t>Райчук</a:t>
            </a:r>
            <a:r>
              <a:rPr lang="ru-RU" dirty="0" smtClean="0"/>
              <a:t>, директор Объединенного научно-технологического института </a:t>
            </a:r>
            <a:r>
              <a:rPr lang="ru-RU" dirty="0" err="1" smtClean="0"/>
              <a:t>СПбПУ</a:t>
            </a:r>
            <a:r>
              <a:rPr lang="ru-RU" dirty="0" smtClean="0"/>
              <a:t> М.А. </a:t>
            </a:r>
            <a:r>
              <a:rPr lang="ru-RU" dirty="0" err="1" smtClean="0"/>
              <a:t>Одноблюдов</a:t>
            </a:r>
            <a:r>
              <a:rPr lang="ru-RU" dirty="0" smtClean="0"/>
              <a:t>, заведующий кафедрой «</a:t>
            </a:r>
            <a:r>
              <a:rPr lang="ru-RU" dirty="0" err="1" smtClean="0"/>
              <a:t>Гидроаэродинамика</a:t>
            </a:r>
            <a:r>
              <a:rPr lang="ru-RU" dirty="0" smtClean="0"/>
              <a:t>» Е.М. Смирнов, заведующий кафедрой «</a:t>
            </a:r>
            <a:r>
              <a:rPr lang="ru-RU" dirty="0" err="1" smtClean="0"/>
              <a:t>Телематика</a:t>
            </a:r>
            <a:r>
              <a:rPr lang="ru-RU" dirty="0" smtClean="0"/>
              <a:t>» В.С. Заборовский, заведующий кафедрой «Автоматы» А.Н. Волков и др.</a:t>
            </a:r>
          </a:p>
          <a:p>
            <a:endParaRPr lang="ru-RU" dirty="0" smtClean="0"/>
          </a:p>
          <a:p>
            <a:r>
              <a:rPr lang="ru-RU" dirty="0" smtClean="0"/>
              <a:t>Генеральный директор </a:t>
            </a:r>
            <a:r>
              <a:rPr lang="ru-RU" dirty="0" err="1" smtClean="0"/>
              <a:t>ЦНИИмаш</a:t>
            </a:r>
            <a:r>
              <a:rPr lang="ru-RU" dirty="0" smtClean="0"/>
              <a:t> А.Г. </a:t>
            </a:r>
            <a:r>
              <a:rPr lang="ru-RU" dirty="0" err="1" smtClean="0"/>
              <a:t>Мильковский</a:t>
            </a:r>
            <a:r>
              <a:rPr lang="ru-RU" dirty="0" smtClean="0"/>
              <a:t> подробно рассказал о тех процессах, которые произошли с момента подписания в апреле 2014 г. соглашения между </a:t>
            </a:r>
            <a:r>
              <a:rPr lang="ru-RU" dirty="0" err="1" smtClean="0"/>
              <a:t>СПбПУ</a:t>
            </a:r>
            <a:r>
              <a:rPr lang="ru-RU" dirty="0" smtClean="0"/>
              <a:t> и </a:t>
            </a:r>
            <a:r>
              <a:rPr lang="ru-RU" dirty="0" err="1" smtClean="0"/>
              <a:t>ЦНИИмаш</a:t>
            </a:r>
            <a:r>
              <a:rPr lang="ru-RU" dirty="0" smtClean="0"/>
              <a:t>. Так, в рамках совместных мероприятий на 2014-2015 гг. Политехническим университетом был представлен в </a:t>
            </a:r>
            <a:r>
              <a:rPr lang="ru-RU" dirty="0" err="1" smtClean="0"/>
              <a:t>ЦНИИмаш</a:t>
            </a:r>
            <a:r>
              <a:rPr lang="ru-RU" dirty="0" smtClean="0"/>
              <a:t> перечень научных достижений в области естественных, технических и инженерно-экономических наук, проведен анализ научно-технического задела, выбраны основные направления исследования космоса. Это разработка, создание и внедрение перспективных материалов функционального назначения, композиционных </a:t>
            </a:r>
            <a:r>
              <a:rPr lang="ru-RU" dirty="0" err="1" smtClean="0"/>
              <a:t>наноструктур</a:t>
            </a:r>
            <a:r>
              <a:rPr lang="ru-RU" dirty="0" smtClean="0"/>
              <a:t> и </a:t>
            </a:r>
            <a:r>
              <a:rPr lang="ru-RU" dirty="0" err="1" smtClean="0"/>
              <a:t>наноматериалов</a:t>
            </a:r>
            <a:r>
              <a:rPr lang="ru-RU" dirty="0" smtClean="0"/>
              <a:t>, радиофизических систем и приборов, суперкомпьютерные технологии и другие направления. Специалисты </a:t>
            </a:r>
            <a:r>
              <a:rPr lang="ru-RU" dirty="0" err="1" smtClean="0"/>
              <a:t>ЦНИИмаша</a:t>
            </a:r>
            <a:r>
              <a:rPr lang="ru-RU" dirty="0" smtClean="0"/>
              <a:t> проанализировали разработки ученых-политехников и отобрали из них проекты, которые будут полезны для российской космической отрасли. На их реализацию в течение 2014-2015 гг. уже выделено около 70 миллионов рублей.</a:t>
            </a:r>
          </a:p>
          <a:p>
            <a:r>
              <a:rPr lang="ru-RU" dirty="0" smtClean="0"/>
              <a:t>«Из 19 представленных вами, – пояснил А.Г. </a:t>
            </a:r>
            <a:r>
              <a:rPr lang="ru-RU" dirty="0" err="1" smtClean="0"/>
              <a:t>Мильковский</a:t>
            </a:r>
            <a:r>
              <a:rPr lang="ru-RU" dirty="0" smtClean="0"/>
              <a:t>, – отобрано две программы, которые в 2014-2015 годах будут финансироваться </a:t>
            </a:r>
            <a:r>
              <a:rPr lang="ru-RU" dirty="0" err="1" smtClean="0"/>
              <a:t>ЦНИИмашем</a:t>
            </a:r>
            <a:r>
              <a:rPr lang="ru-RU" dirty="0" smtClean="0"/>
              <a:t> по заказу </a:t>
            </a:r>
            <a:r>
              <a:rPr lang="ru-RU" dirty="0" err="1" smtClean="0"/>
              <a:t>Роскосмоса</a:t>
            </a:r>
            <a:r>
              <a:rPr lang="ru-RU" dirty="0" smtClean="0"/>
              <a:t>. В их числе – проект “</a:t>
            </a:r>
            <a:r>
              <a:rPr lang="ru-RU" dirty="0" err="1" smtClean="0"/>
              <a:t>Двухфазность</a:t>
            </a:r>
            <a:r>
              <a:rPr lang="ru-RU" dirty="0" smtClean="0"/>
              <a:t>”, в рамках которого будет создано программное обеспечение для трехмерного численного моделирования </a:t>
            </a:r>
            <a:r>
              <a:rPr lang="ru-RU" dirty="0" err="1" smtClean="0"/>
              <a:t>тепломассообмена</a:t>
            </a:r>
            <a:r>
              <a:rPr lang="ru-RU" dirty="0" smtClean="0"/>
              <a:t> в тепловых трубах. Эти модели позволят усовершенствовать системы охлаждения и обогрева на будущих пилотируемых и автоматических космических аппаратах. Особенно эта разработка актуальна для будущего российского транспортно-энергетического модуля (ТЭМ) с ядерной энергетической установкой, который нуждается в эффективной системе отвода тепла. Другой отобранный проект – “Обмен” – предусматривает создание технологий обмена информацией и управления роботами на поверхности Луны и других планет. В его рамках будут созданы протоколы обмена данными и управления, алгоритмы взаимодействия автоматов между собой, методы применения технологий облачных вычислений, будет проведена экспериментальная отработка этих алгоритмов и протоколов». Два этих проекта будут включены в «большой» проект </a:t>
            </a:r>
            <a:r>
              <a:rPr lang="ru-RU" dirty="0" err="1" smtClean="0"/>
              <a:t>ЦНИИмаша</a:t>
            </a:r>
            <a:r>
              <a:rPr lang="ru-RU" dirty="0" smtClean="0"/>
              <a:t> «Магистраль». Помимо этих двух программ, специалисты </a:t>
            </a:r>
            <a:r>
              <a:rPr lang="ru-RU" dirty="0" err="1" smtClean="0"/>
              <a:t>ЦНИИмаша</a:t>
            </a:r>
            <a:r>
              <a:rPr lang="ru-RU" dirty="0" smtClean="0"/>
              <a:t> одобрили еще семь проектов, вопрос о запуске которых находится на стадии обсуждения.</a:t>
            </a:r>
          </a:p>
          <a:p>
            <a:endParaRPr lang="ru-RU" dirty="0" smtClean="0"/>
          </a:p>
          <a:p>
            <a:r>
              <a:rPr lang="ru-RU" dirty="0" smtClean="0"/>
              <a:t>В завершение заседания круглого стола А.И. </a:t>
            </a:r>
            <a:r>
              <a:rPr lang="ru-RU" dirty="0" err="1" smtClean="0"/>
              <a:t>Рудской</a:t>
            </a:r>
            <a:r>
              <a:rPr lang="ru-RU" dirty="0" smtClean="0"/>
              <a:t> обратил внимание участников на то, что проект </a:t>
            </a:r>
            <a:r>
              <a:rPr lang="ru-RU" dirty="0" err="1" smtClean="0"/>
              <a:t>Суперкомпьтерного</a:t>
            </a:r>
            <a:r>
              <a:rPr lang="ru-RU" dirty="0" smtClean="0"/>
              <a:t> центра </a:t>
            </a:r>
            <a:r>
              <a:rPr lang="ru-RU" dirty="0" err="1" smtClean="0"/>
              <a:t>СПбПУ</a:t>
            </a:r>
            <a:r>
              <a:rPr lang="ru-RU" dirty="0" smtClean="0"/>
              <a:t> реализуется «несмотря ни на какие политические ситуации», а также дал указание </a:t>
            </a:r>
            <a:r>
              <a:rPr lang="ru-RU" b="1" dirty="0" smtClean="0"/>
              <a:t>приступить к подготовке и созданию базовой кафедры Политехнического университета в </a:t>
            </a:r>
            <a:r>
              <a:rPr lang="ru-RU" b="1" dirty="0" err="1" smtClean="0"/>
              <a:t>ЦНИИмаш</a:t>
            </a:r>
            <a:r>
              <a:rPr lang="ru-RU" b="1" dirty="0" smtClean="0"/>
              <a:t>: «Форматы и направления подготовки мы продумаем – это и наука, и подготовка инженерных кадров не только для </a:t>
            </a:r>
            <a:r>
              <a:rPr lang="ru-RU" b="1" dirty="0" err="1" smtClean="0"/>
              <a:t>ЦНИИмаш</a:t>
            </a:r>
            <a:r>
              <a:rPr lang="ru-RU" b="1" dirty="0" smtClean="0"/>
              <a:t>, но и для всей ракетно-космической отрасли</a:t>
            </a:r>
            <a:r>
              <a:rPr lang="ru-RU" dirty="0" smtClean="0"/>
              <a:t>. Уже в течение октября подготовим все организационные документы и подпишем соглашение», – заключил ректор </a:t>
            </a:r>
            <a:r>
              <a:rPr lang="ru-RU" dirty="0" err="1" smtClean="0"/>
              <a:t>СПбПУ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36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Может быть, что-то ещё?</a:t>
            </a:r>
            <a:br>
              <a:rPr lang="ru-RU" dirty="0" smtClean="0"/>
            </a:br>
            <a:r>
              <a:rPr lang="ru-RU" dirty="0" err="1" smtClean="0"/>
              <a:t>Видеосеминар</a:t>
            </a:r>
            <a:r>
              <a:rPr lang="ru-RU" dirty="0" smtClean="0"/>
              <a:t> полезно упомянуть, потому что это единственное регулярное мероприятие,</a:t>
            </a:r>
            <a:r>
              <a:rPr lang="ru-RU" baseline="0" dirty="0" smtClean="0"/>
              <a:t> оправдывающее существование конференц-зала и закупленной туда техники.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56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663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</a:t>
            </a:r>
            <a:r>
              <a:rPr lang="ru-RU" baseline="0" dirty="0" smtClean="0"/>
              <a:t> внутреннее финансирование, так что надо ли так подробно?</a:t>
            </a:r>
          </a:p>
          <a:p>
            <a:r>
              <a:rPr lang="ru-RU" baseline="0" dirty="0" smtClean="0"/>
              <a:t>Впрочем, надо оправдываться за то, что по науке ИПММ выделили денег больше всех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07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где массовое стратегическое партнерство с большим списком иностранных университетов каф. теоретической механики (</a:t>
            </a:r>
            <a:r>
              <a:rPr lang="ru-RU" dirty="0" err="1" smtClean="0"/>
              <a:t>А.М.Кривцов</a:t>
            </a:r>
            <a:r>
              <a:rPr lang="ru-RU" dirty="0" smtClean="0"/>
              <a:t>)?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484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</a:t>
            </a:r>
            <a:r>
              <a:rPr lang="en-US" b="1" dirty="0" smtClean="0"/>
              <a:t>ECMI</a:t>
            </a:r>
            <a:r>
              <a:rPr lang="en-US" dirty="0" smtClean="0"/>
              <a:t> – </a:t>
            </a:r>
            <a:r>
              <a:rPr lang="ru-RU" dirty="0" smtClean="0"/>
              <a:t>это</a:t>
            </a:r>
            <a:r>
              <a:rPr lang="ru-RU" baseline="0" dirty="0" smtClean="0"/>
              <a:t> позволяет студентам/аспирантам участвовать в семинарах (в прошлом году – в </a:t>
            </a:r>
            <a:r>
              <a:rPr lang="ru-RU" baseline="0" dirty="0" err="1" smtClean="0"/>
              <a:t>СПбПУ</a:t>
            </a:r>
            <a:r>
              <a:rPr lang="ru-RU" baseline="0" dirty="0" smtClean="0"/>
              <a:t>, в этом – в </a:t>
            </a:r>
            <a:r>
              <a:rPr lang="ru-RU" baseline="0" dirty="0" err="1" smtClean="0"/>
              <a:t>Лапеенранте</a:t>
            </a:r>
            <a:r>
              <a:rPr lang="ru-RU" baseline="0" dirty="0" smtClean="0"/>
              <a:t>), к долгосрочным образовательным обменам это не приводит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Перечень договоров: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/>
              <a:t>Airbus SAS</a:t>
            </a:r>
            <a:r>
              <a:rPr lang="en-US" sz="1200" dirty="0" smtClean="0"/>
              <a:t> - ???</a:t>
            </a:r>
            <a:r>
              <a:rPr lang="en-US" sz="1200" baseline="0" dirty="0" smtClean="0"/>
              <a:t> (</a:t>
            </a:r>
            <a:r>
              <a:rPr lang="ru-RU" sz="1200" dirty="0" err="1" smtClean="0"/>
              <a:t>Лупуляк</a:t>
            </a:r>
            <a:r>
              <a:rPr lang="ru-RU" sz="1200" dirty="0" smtClean="0"/>
              <a:t> С.В.)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/>
              <a:t>The Boeing Company</a:t>
            </a:r>
            <a:r>
              <a:rPr lang="en-US" sz="1200" dirty="0" smtClean="0"/>
              <a:t> - ???</a:t>
            </a:r>
            <a:r>
              <a:rPr lang="en-US" sz="1200" baseline="0" dirty="0" smtClean="0"/>
              <a:t> </a:t>
            </a:r>
            <a:r>
              <a:rPr lang="en-US" sz="1200" dirty="0" smtClean="0"/>
              <a:t>(</a:t>
            </a:r>
            <a:r>
              <a:rPr lang="ru-RU" sz="1200" dirty="0" smtClean="0"/>
              <a:t>Снегирев А.Ю.)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6719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dirty="0" smtClean="0"/>
              <a:t>FMC Kongsberg Subsea AS</a:t>
            </a:r>
            <a:r>
              <a:rPr lang="ru-RU" sz="1200" dirty="0" smtClean="0"/>
              <a:t> </a:t>
            </a:r>
            <a:r>
              <a:rPr lang="en-US" sz="1200" dirty="0" smtClean="0"/>
              <a:t>– </a:t>
            </a:r>
            <a:r>
              <a:rPr lang="ru-RU" sz="1200" dirty="0" smtClean="0"/>
              <a:t>«Локальный и глобальный анализ реактивного гибкого сопротивления» (</a:t>
            </a:r>
            <a:r>
              <a:rPr lang="ru-RU" sz="1200" dirty="0" err="1" smtClean="0"/>
              <a:t>Лупуляк</a:t>
            </a:r>
            <a:r>
              <a:rPr lang="ru-RU" sz="1200" dirty="0" smtClean="0"/>
              <a:t> С.В.)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6719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dirty="0" smtClean="0"/>
              <a:t>Ford Motor Company</a:t>
            </a:r>
            <a:r>
              <a:rPr lang="en-US" sz="1200" dirty="0" smtClean="0"/>
              <a:t> </a:t>
            </a:r>
            <a:r>
              <a:rPr lang="ru-RU" sz="1200" dirty="0" smtClean="0"/>
              <a:t>– «Программный продукт, моделирующий параметр транспортного средства и взаимодействие с облачным оператором» </a:t>
            </a:r>
            <a:r>
              <a:rPr lang="en-US" sz="1200" dirty="0" smtClean="0"/>
              <a:t>(</a:t>
            </a:r>
            <a:r>
              <a:rPr lang="ru-RU" sz="1200" dirty="0" smtClean="0"/>
              <a:t>Заборовский В.С.)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/>
              <a:t>Philips</a:t>
            </a:r>
            <a:r>
              <a:rPr lang="en-US" sz="1200" dirty="0" smtClean="0"/>
              <a:t> </a:t>
            </a:r>
            <a:r>
              <a:rPr lang="ru-RU" sz="1200" dirty="0" smtClean="0"/>
              <a:t>– «Разработка итеративных алгоритмов восстановления трехмерных изображений в компьютерной томографии» (</a:t>
            </a:r>
            <a:r>
              <a:rPr lang="ru-RU" sz="1200" dirty="0" err="1" smtClean="0"/>
              <a:t>Штурц</a:t>
            </a:r>
            <a:r>
              <a:rPr lang="ru-RU" sz="1200" dirty="0" smtClean="0"/>
              <a:t> И.В.)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899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Показано число </a:t>
            </a:r>
            <a:r>
              <a:rPr lang="ru-RU" b="1" dirty="0" smtClean="0"/>
              <a:t>реальных людей </a:t>
            </a:r>
            <a:r>
              <a:rPr lang="ru-RU" dirty="0" smtClean="0"/>
              <a:t>(не ставок) в распределении по кафедрам</a:t>
            </a:r>
            <a:br>
              <a:rPr lang="ru-RU" dirty="0" smtClean="0"/>
            </a:br>
            <a:r>
              <a:rPr lang="ru-RU" dirty="0" smtClean="0"/>
              <a:t>Распределение кафедр по среднему возрасту ППС</a:t>
            </a:r>
            <a:r>
              <a:rPr lang="ru-RU" baseline="0" dirty="0" smtClean="0"/>
              <a:t> выгладит более-менее однородным (как и следовало ожидать, у </a:t>
            </a:r>
            <a:r>
              <a:rPr lang="ru-RU" baseline="0" dirty="0" err="1" smtClean="0"/>
              <a:t>телематики</a:t>
            </a:r>
            <a:r>
              <a:rPr lang="ru-RU" baseline="0" dirty="0" smtClean="0"/>
              <a:t> получше)</a:t>
            </a:r>
            <a:endParaRPr lang="ru-RU" dirty="0" smtClean="0"/>
          </a:p>
          <a:p>
            <a:r>
              <a:rPr lang="ru-RU" dirty="0" smtClean="0"/>
              <a:t>Слайд</a:t>
            </a:r>
            <a:r>
              <a:rPr lang="ru-RU" baseline="0" dirty="0" smtClean="0"/>
              <a:t> такой же, что и предыдущий, но</a:t>
            </a:r>
            <a:r>
              <a:rPr lang="ru-RU" dirty="0" smtClean="0"/>
              <a:t> без НПП).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369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выглядит плохо. Представляется, что его можно исключить. Особенно печально выглядит </a:t>
            </a:r>
            <a:r>
              <a:rPr lang="ru-RU" dirty="0" err="1" smtClean="0"/>
              <a:t>ПриМат</a:t>
            </a:r>
            <a:r>
              <a:rPr lang="ru-RU" dirty="0" smtClean="0"/>
              <a:t> и</a:t>
            </a:r>
            <a:r>
              <a:rPr lang="ru-RU" baseline="0" dirty="0" smtClean="0"/>
              <a:t> ГАД</a:t>
            </a:r>
            <a:r>
              <a:rPr lang="ru-RU" dirty="0" smtClean="0"/>
              <a:t>. При этом и там, и там молодые работают в должностях</a:t>
            </a:r>
            <a:r>
              <a:rPr lang="ru-RU" baseline="0" dirty="0" smtClean="0"/>
              <a:t> НПП и, что совсем не учтено, </a:t>
            </a:r>
            <a:r>
              <a:rPr lang="ru-RU" dirty="0" smtClean="0"/>
              <a:t>большое число молодых работает на</a:t>
            </a:r>
            <a:r>
              <a:rPr lang="ru-RU" baseline="0" dirty="0" smtClean="0"/>
              <a:t> ставках УВП (УВП много и на </a:t>
            </a:r>
            <a:r>
              <a:rPr lang="ru-RU" baseline="0" dirty="0" err="1" smtClean="0"/>
              <a:t>ПриМат</a:t>
            </a:r>
            <a:r>
              <a:rPr lang="ru-RU" baseline="0" dirty="0" smtClean="0"/>
              <a:t>, и на ГАД)</a:t>
            </a:r>
          </a:p>
          <a:p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По </a:t>
            </a:r>
            <a:r>
              <a:rPr lang="ru-RU" b="1" baseline="0" dirty="0" err="1" smtClean="0"/>
              <a:t>СПбПУ</a:t>
            </a:r>
            <a:r>
              <a:rPr lang="ru-RU" b="1" baseline="0" dirty="0" smtClean="0"/>
              <a:t> в 2013 году было 19% (из презентации Поповича), к 2020 году обещают 25%, так что точно надо убирать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1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Число занятых ставок в информации от Виктора (в таблице) несколько расходится с данными, выданными управлением персонала 14.11 (там занято 201.5 ставки)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373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u="sng" dirty="0" smtClean="0"/>
              <a:t>Это если давать данные только за 2014</a:t>
            </a:r>
          </a:p>
          <a:p>
            <a:r>
              <a:rPr lang="ru-RU" dirty="0" smtClean="0"/>
              <a:t>Число публикаций дано на основе приказов о денежных выплатах по 5-100.</a:t>
            </a:r>
          </a:p>
          <a:p>
            <a:r>
              <a:rPr lang="ru-RU" baseline="0" dirty="0" smtClean="0"/>
              <a:t>По 2014 г. есть первичные данные по статьям, так что учтено все, что увидели в ДНОД (Митрофанов). </a:t>
            </a:r>
            <a:r>
              <a:rPr lang="ru-RU" dirty="0" smtClean="0"/>
              <a:t>Опять-таки з</a:t>
            </a:r>
            <a:r>
              <a:rPr lang="ru-RU" baseline="0" dirty="0" smtClean="0"/>
              <a:t>аметна сильная неоднородность по кафедрам.</a:t>
            </a:r>
            <a:br>
              <a:rPr lang="ru-RU" baseline="0" dirty="0" smtClean="0"/>
            </a:br>
            <a:r>
              <a:rPr lang="ru-RU" baseline="0" dirty="0" smtClean="0"/>
              <a:t>Всего в ИПММ 201.5 занятых ставок. В среднем </a:t>
            </a:r>
            <a:r>
              <a:rPr lang="ru-RU" b="1" baseline="0" dirty="0" smtClean="0"/>
              <a:t>по ИПММ получается 0.39 статей на человека  в 2014 г.</a:t>
            </a:r>
            <a:r>
              <a:rPr lang="ru-RU" baseline="0" dirty="0" smtClean="0"/>
              <a:t> </a:t>
            </a:r>
          </a:p>
          <a:p>
            <a:r>
              <a:rPr lang="ru-RU" b="1" baseline="0" dirty="0" smtClean="0"/>
              <a:t>По </a:t>
            </a:r>
            <a:r>
              <a:rPr lang="ru-RU" b="1" baseline="0" dirty="0" err="1" smtClean="0"/>
              <a:t>СПбПУ</a:t>
            </a:r>
            <a:r>
              <a:rPr lang="ru-RU" b="1" baseline="0" dirty="0" smtClean="0"/>
              <a:t> в 2013 году было 0.09 статей тысяч на одного ППС (из презентации Поповича), к 2020 г. хотят 0.2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158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Конкурс</a:t>
            </a:r>
          </a:p>
          <a:p>
            <a:r>
              <a:rPr lang="ru-RU" dirty="0" smtClean="0"/>
              <a:t>Бюджет 2013 5,63,</a:t>
            </a:r>
            <a:r>
              <a:rPr lang="ru-RU" baseline="0" dirty="0" smtClean="0"/>
              <a:t> 2014-8,95</a:t>
            </a:r>
          </a:p>
          <a:p>
            <a:r>
              <a:rPr lang="ru-RU" baseline="0" dirty="0" smtClean="0"/>
              <a:t>Контракт 2013-1,92, 2014 – 2,27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Конкурс по поданным заявлениям традиционно не очень высок. Однако это компенсируется качеством абитуриентов.</a:t>
            </a:r>
          </a:p>
          <a:p>
            <a:r>
              <a:rPr lang="ru-RU" dirty="0" smtClean="0"/>
              <a:t>В 2014 году  ИПММ неожиданно оказался </a:t>
            </a:r>
            <a:r>
              <a:rPr lang="ru-RU" b="1" dirty="0" smtClean="0"/>
              <a:t>на 3 месте среди институтов по среднему баллу ЕГЭ </a:t>
            </a:r>
            <a:r>
              <a:rPr lang="ru-RU" dirty="0" smtClean="0"/>
              <a:t>(пропустив вперед ИСИ и ИИТУ)</a:t>
            </a:r>
            <a:br>
              <a:rPr lang="ru-RU" dirty="0" smtClean="0"/>
            </a:br>
            <a:r>
              <a:rPr lang="ru-RU" dirty="0" smtClean="0"/>
              <a:t>По сравнению с 2013 годом балл заметно</a:t>
            </a:r>
            <a:r>
              <a:rPr lang="ru-RU" baseline="0" dirty="0" smtClean="0"/>
              <a:t> вырос.</a:t>
            </a:r>
            <a:br>
              <a:rPr lang="ru-RU" baseline="0" dirty="0" smtClean="0"/>
            </a:br>
            <a:r>
              <a:rPr lang="ru-RU" baseline="0" dirty="0" smtClean="0"/>
              <a:t>Имеет место более-менее приемлемая однородность по направлениям (программистские кафедры, традиционно, получше, но по диаграммам не слишком выделяются)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405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4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Показано число </a:t>
            </a:r>
            <a:r>
              <a:rPr lang="ru-RU" b="1" dirty="0" smtClean="0"/>
              <a:t>реальных людей </a:t>
            </a:r>
            <a:r>
              <a:rPr lang="ru-RU" dirty="0" smtClean="0"/>
              <a:t>(не ставок) в распределении по кафедрам </a:t>
            </a:r>
            <a:br>
              <a:rPr lang="ru-RU" dirty="0" smtClean="0"/>
            </a:br>
            <a:r>
              <a:rPr lang="ru-RU" dirty="0" smtClean="0"/>
              <a:t>Распределение кафедр по среднему возрасту ППС</a:t>
            </a:r>
            <a:r>
              <a:rPr lang="ru-RU" baseline="0" dirty="0" smtClean="0"/>
              <a:t> выгладит более-менее однородным (как и следовало ожидать, у </a:t>
            </a:r>
            <a:r>
              <a:rPr lang="ru-RU" baseline="0" dirty="0" err="1" smtClean="0"/>
              <a:t>телематики</a:t>
            </a:r>
            <a:r>
              <a:rPr lang="ru-RU" baseline="0" dirty="0" smtClean="0"/>
              <a:t> получше)</a:t>
            </a:r>
            <a:endParaRPr lang="ru-RU" dirty="0" smtClean="0"/>
          </a:p>
          <a:p>
            <a:r>
              <a:rPr lang="ru-RU" dirty="0" smtClean="0"/>
              <a:t>Показывать ли НПП – вопрос (на след. Слайде тот же рисунок без НПП). </a:t>
            </a:r>
          </a:p>
          <a:p>
            <a:r>
              <a:rPr lang="ru-RU" dirty="0" smtClean="0"/>
              <a:t>Высокий возраст НПП – там, где в НПП перевели уволенных в ходе кампании прошлого года, низкий –</a:t>
            </a:r>
            <a:r>
              <a:rPr lang="ru-RU" baseline="0" dirty="0" smtClean="0"/>
              <a:t> там, где студенты/аспиранты/привлеченные сотрудники работают по </a:t>
            </a:r>
            <a:r>
              <a:rPr lang="ru-RU" baseline="0" dirty="0" err="1" smtClean="0"/>
              <a:t>внебюджету</a:t>
            </a:r>
            <a:r>
              <a:rPr lang="ru-RU" baseline="0" dirty="0" smtClean="0"/>
              <a:t>. Как это сказывается на учебном процессе – большой вопрос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1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Показано число реальных людей (не ставок) в распределении по возрастам.</a:t>
            </a:r>
            <a:br>
              <a:rPr lang="ru-RU" dirty="0" smtClean="0"/>
            </a:br>
            <a:r>
              <a:rPr lang="ru-RU" dirty="0" smtClean="0"/>
              <a:t>Можно указать, что максимум ППС в возрасте 60-70 лет (что плохо) можно будет компенсировать высоким синим столбиком НПП до 30 лет (справа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9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Суркова – вопрос спорный (она из группы </a:t>
            </a:r>
            <a:r>
              <a:rPr lang="ru-RU" dirty="0" err="1" smtClean="0"/>
              <a:t>М.Г.Самсоновой</a:t>
            </a:r>
            <a:r>
              <a:rPr lang="ru-RU" dirty="0" smtClean="0"/>
              <a:t>, относилась</a:t>
            </a:r>
            <a:r>
              <a:rPr lang="ru-RU" baseline="0" dirty="0" smtClean="0"/>
              <a:t> ли</a:t>
            </a:r>
            <a:endParaRPr lang="ru-RU" dirty="0" smtClean="0"/>
          </a:p>
          <a:p>
            <a:r>
              <a:rPr lang="ru-RU" dirty="0" err="1" smtClean="0"/>
              <a:t>Иголкин</a:t>
            </a:r>
            <a:r>
              <a:rPr lang="ru-RU" dirty="0" smtClean="0"/>
              <a:t>, </a:t>
            </a:r>
            <a:r>
              <a:rPr lang="ru-RU" dirty="0" err="1" smtClean="0"/>
              <a:t>Аранов</a:t>
            </a:r>
            <a:r>
              <a:rPr lang="ru-RU" dirty="0" smtClean="0"/>
              <a:t>, </a:t>
            </a:r>
            <a:r>
              <a:rPr lang="ru-RU" dirty="0" err="1" smtClean="0"/>
              <a:t>Моляков</a:t>
            </a:r>
            <a:r>
              <a:rPr lang="ru-RU" dirty="0" smtClean="0"/>
              <a:t> – новые защиты с сайта </a:t>
            </a:r>
            <a:r>
              <a:rPr lang="ru-RU" dirty="0" err="1" smtClean="0"/>
              <a:t>СПбПУ</a:t>
            </a:r>
            <a:r>
              <a:rPr lang="ru-RU" dirty="0" smtClean="0"/>
              <a:t> (</a:t>
            </a:r>
            <a:r>
              <a:rPr lang="en-US" dirty="0" smtClean="0"/>
              <a:t>http://www.spbstu.ru/science/defences.html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60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08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Конкурс</a:t>
            </a:r>
          </a:p>
          <a:p>
            <a:r>
              <a:rPr lang="ru-RU" dirty="0" smtClean="0"/>
              <a:t>Бюджет 2013 5,63,</a:t>
            </a:r>
            <a:r>
              <a:rPr lang="ru-RU" baseline="0" dirty="0" smtClean="0"/>
              <a:t> 2014-8,95</a:t>
            </a:r>
          </a:p>
          <a:p>
            <a:r>
              <a:rPr lang="ru-RU" baseline="0" dirty="0" smtClean="0"/>
              <a:t>Контракт 2013-1,92, 2014 – 2,27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Конкурс по поданным заявлениям традиционно не очень высок. Однако это компенсируется качеством абитуриентов.</a:t>
            </a:r>
          </a:p>
          <a:p>
            <a:r>
              <a:rPr lang="ru-RU" dirty="0" smtClean="0"/>
              <a:t>В 2014 году  ИПММ неожиданно оказался </a:t>
            </a:r>
            <a:r>
              <a:rPr lang="ru-RU" b="1" dirty="0" smtClean="0"/>
              <a:t>на 3 месте среди институтов по среднему баллу ЕГЭ </a:t>
            </a:r>
            <a:r>
              <a:rPr lang="ru-RU" dirty="0" smtClean="0"/>
              <a:t>(пропустив вперед ИСИ и ИИТУ)</a:t>
            </a:r>
            <a:br>
              <a:rPr lang="ru-RU" dirty="0" smtClean="0"/>
            </a:br>
            <a:r>
              <a:rPr lang="ru-RU" dirty="0" smtClean="0"/>
              <a:t>По сравнению с 2013 годом балл заметно</a:t>
            </a:r>
            <a:r>
              <a:rPr lang="ru-RU" baseline="0" dirty="0" smtClean="0"/>
              <a:t> вырос.</a:t>
            </a:r>
            <a:br>
              <a:rPr lang="ru-RU" baseline="0" dirty="0" smtClean="0"/>
            </a:br>
            <a:r>
              <a:rPr lang="ru-RU" baseline="0" dirty="0" smtClean="0"/>
              <a:t>Имеет место более-менее приемлемая однородность по направлениям (программистские кафедры, традиционно, получше, но по диаграммам не слишком выделяются)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2F5D3-E561-4A98-B1A7-655EA6CDC7A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6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126B-E864-4B0A-BD04-33E4B29869F9}" type="datetime1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B8CDE-DE25-4ED1-8E0D-F7C71242B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1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0242-C370-4F7C-A44C-3CF9CDA1758C}" type="datetime1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D63A-274E-45F4-883F-C6D2798F3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6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38F9B-004E-46B6-A835-611198A0BEBA}" type="datetime1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51C0F-759D-44DD-B67B-BF090EC02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3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30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5F6E-95DC-484E-9117-E2AC8F2F98D4}" type="datetime1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37218-4FC8-470E-B383-82FAE2BD5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3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E11B0-650D-471A-B5EF-2CD509176667}" type="datetime1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7E28A-0194-476E-8DC5-3F42A9F18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85A8E-9417-4F22-97C7-D03D3A5D59EE}" type="datetime1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263FC-8F19-4A3E-A829-6EE1DAC96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5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F07D7-1691-46DC-8DFA-CD048264BD79}" type="datetime1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1F2B1-A9D4-4E89-BADB-A3E860CCE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3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BBB5B-2A55-4FE9-A738-38743DD98085}" type="datetime1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01D71-7C48-4451-B8F4-54C16C3C5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3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DC35F-0397-40C7-BD41-C26906154858}" type="datetime1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5520-DBB6-43F2-B368-8693D036D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8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31CAE-8AE9-4236-9374-508D57D7B2A1}" type="datetime1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B32BD-5FD1-4C9C-B649-69F080E7D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1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5DFA9-8383-4169-B725-30E3EC85822B}" type="datetime1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AC1A-D128-453C-A1E5-F3A6F77F4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1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06908A46-A60C-45CE-BF88-1C11ED9CF42C}" type="datetime1">
              <a:rPr lang="ru-RU"/>
              <a:pPr>
                <a:defRPr/>
              </a:pPr>
              <a:t>20.04.2015</a:t>
            </a:fld>
            <a:endParaRPr lang="ru-RU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03B4B1B-4A2E-43A5-B009-221540B48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pga.spbstu.ru/dataform.asp?clusterid=1&amp;id=6986&amp;backway=search.asp?viewid=3&amp;autodb.critgiven=1&amp;category=0&amp;defendyear=2015&amp;depid=1794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pga.spbstu.ru/dataform.asp?clusterid=1&amp;id=8004&amp;backway=search.asp?viewid=3&amp;autodb.critgiven=1&amp;category=0&amp;defendyear=2014&amp;depid=179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ga.spbstu.ru/dataform.asp?clusterid=1&amp;id=7998&amp;backway=search.asp?viewid=3&amp;autodb.critgiven=1&amp;category=0&amp;defendyear=2014&amp;depid=1794" TargetMode="External"/><Relationship Id="rId5" Type="http://schemas.openxmlformats.org/officeDocument/2006/relationships/hyperlink" Target="http://pga.spbstu.ru/dataform.asp?clusterid=1&amp;id=7991&amp;backway=search.asp?viewid=3&amp;autodb.critgiven=1&amp;category=0&amp;defendyear=2014&amp;depid=1794" TargetMode="External"/><Relationship Id="rId4" Type="http://schemas.openxmlformats.org/officeDocument/2006/relationships/hyperlink" Target="http://pga.spbstu.ru/dataform.asp?clusterid=1&amp;id=7990&amp;backway=search.asp?viewid=3&amp;autodb.critgiven=1&amp;category=0&amp;defendyear=2014&amp;depid=1794" TargetMode="External"/><Relationship Id="rId9" Type="http://schemas.openxmlformats.org/officeDocument/2006/relationships/hyperlink" Target="http://pga.spbstu.ru/dataform.asp?clusterid=1&amp;id=7083&amp;backway=search.asp?viewid=3&amp;autodb.critgiven=1&amp;category=0&amp;defendyear=2015&amp;depid=179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ga.spbstu.ru/dataform.asp?clusterid=1&amp;id=7598&amp;backway=search.asp?viewid=1&amp;autodb.critgiven=1&amp;graduationyear=2015&amp;depid=1794" TargetMode="External"/><Relationship Id="rId5" Type="http://schemas.openxmlformats.org/officeDocument/2006/relationships/hyperlink" Target="http://pga.spbstu.ru/dataform.asp?clusterid=1&amp;id=7375&amp;backway=search.asp?viewid=1&amp;autodb.critgiven=1&amp;graduationyear=2015&amp;depid=1794" TargetMode="External"/><Relationship Id="rId4" Type="http://schemas.openxmlformats.org/officeDocument/2006/relationships/hyperlink" Target="http://pga.spbstu.ru/dataform.asp?clusterid=1&amp;id=7373&amp;backway=search.asp?viewid=1&amp;autodb.critgiven=1&amp;graduationyear=2015&amp;depid=179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1.jpe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53.png"/><Relationship Id="rId3" Type="http://schemas.openxmlformats.org/officeDocument/2006/relationships/image" Target="../media/image48.png"/><Relationship Id="rId21" Type="http://schemas.openxmlformats.org/officeDocument/2006/relationships/image" Target="../media/image19.jpeg"/><Relationship Id="rId7" Type="http://schemas.openxmlformats.org/officeDocument/2006/relationships/image" Target="../media/image52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50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28" Type="http://schemas.openxmlformats.org/officeDocument/2006/relationships/image" Target="../media/image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9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76439" y="6038750"/>
            <a:ext cx="6707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4846"/>
                </a:solidFill>
                <a:latin typeface="Arial" pitchFamily="34" charset="0"/>
              </a:rPr>
              <a:t>А.К. Беляев</a:t>
            </a:r>
            <a:r>
              <a:rPr lang="en-US" sz="2400" b="1" dirty="0" smtClean="0">
                <a:solidFill>
                  <a:srgbClr val="004846"/>
                </a:solidFill>
                <a:latin typeface="Arial" pitchFamily="34" charset="0"/>
              </a:rPr>
              <a:t>, </a:t>
            </a:r>
            <a:r>
              <a:rPr lang="ru-RU" sz="2400" b="1" dirty="0">
                <a:solidFill>
                  <a:srgbClr val="004846"/>
                </a:solidFill>
                <a:latin typeface="Arial" pitchFamily="34" charset="0"/>
              </a:rPr>
              <a:t>д</a:t>
            </a:r>
            <a:r>
              <a:rPr lang="ru-RU" sz="2400" b="1" dirty="0" smtClean="0">
                <a:solidFill>
                  <a:srgbClr val="004846"/>
                </a:solidFill>
                <a:latin typeface="Arial" pitchFamily="34" charset="0"/>
              </a:rPr>
              <a:t>иректор </a:t>
            </a:r>
            <a:r>
              <a:rPr lang="ru-RU" sz="2400" b="1" dirty="0">
                <a:solidFill>
                  <a:srgbClr val="004846"/>
                </a:solidFill>
                <a:latin typeface="Arial" pitchFamily="34" charset="0"/>
              </a:rPr>
              <a:t>ИПММ </a:t>
            </a:r>
            <a:endParaRPr lang="ru-RU" sz="2400" b="1" dirty="0" smtClean="0">
              <a:solidFill>
                <a:srgbClr val="004846"/>
              </a:solidFill>
              <a:latin typeface="Arial" pitchFamily="34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547281" y="1949052"/>
            <a:ext cx="74369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Отчет о деятельности </a:t>
            </a:r>
            <a:r>
              <a:rPr lang="ru-RU" sz="4800" b="1" dirty="0" smtClean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ru-RU" sz="4800" b="1" dirty="0" smtClean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4800" b="1" dirty="0" smtClean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 </a:t>
            </a:r>
            <a:r>
              <a:rPr lang="ru-RU" sz="4800" b="1" dirty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программа развития Института прикладной математики и механики </a:t>
            </a:r>
            <a:endParaRPr lang="ru-RU" sz="4800" b="1" i="1" dirty="0">
              <a:solidFill>
                <a:srgbClr val="0D60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2894013" y="260350"/>
            <a:ext cx="5368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400" b="1">
                <a:solidFill>
                  <a:srgbClr val="0D6071"/>
                </a:solidFill>
              </a:rPr>
              <a:t>САНКТ-ПЕТЕРБУРГСКИЙ</a:t>
            </a:r>
            <a:br>
              <a:rPr lang="ru-RU" sz="1400" b="1">
                <a:solidFill>
                  <a:srgbClr val="0D6071"/>
                </a:solidFill>
              </a:rPr>
            </a:br>
            <a:r>
              <a:rPr lang="ru-RU" sz="1400" b="1">
                <a:solidFill>
                  <a:srgbClr val="0D6071"/>
                </a:solidFill>
              </a:rPr>
              <a:t>ГОСУДАРСТВЕННЫЙ ПОЛИТЕХНИЧЕСКИЙ УНИВЕРСИТЕТ</a:t>
            </a:r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2339975" y="822325"/>
            <a:ext cx="6335713" cy="0"/>
          </a:xfrm>
          <a:prstGeom prst="line">
            <a:avLst/>
          </a:prstGeom>
          <a:noFill/>
          <a:ln w="254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787939" y="67112"/>
            <a:ext cx="75781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Численность студентов- победителей </a:t>
            </a:r>
            <a:endParaRPr lang="ru-RU" sz="2800" b="1" dirty="0" smtClean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 </a:t>
            </a:r>
            <a:r>
              <a:rPr lang="ru-RU" sz="2800" b="1" dirty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призёров олимпиад школьников, </a:t>
            </a:r>
            <a:endParaRPr lang="ru-RU" sz="2800" b="1" dirty="0" smtClean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принятых </a:t>
            </a:r>
            <a:r>
              <a:rPr lang="ru-RU" sz="2800" b="1" dirty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без вступительных </a:t>
            </a:r>
            <a:endParaRPr lang="ru-RU" sz="2800" b="1" dirty="0" smtClean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испытаний</a:t>
            </a:r>
            <a:endParaRPr lang="ru-RU" sz="28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10</a:t>
            </a:fld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25964"/>
              </p:ext>
            </p:extLst>
          </p:nvPr>
        </p:nvGraphicFramePr>
        <p:xfrm>
          <a:off x="3419063" y="1878136"/>
          <a:ext cx="4227441" cy="4939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147"/>
                <a:gridCol w="1409147"/>
                <a:gridCol w="1409147"/>
              </a:tblGrid>
              <a:tr h="290920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2013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2014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ИСИ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ИЭиТС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32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ИММиТ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ИФНиТ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ИИТУ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48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2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ИПММ</a:t>
                      </a:r>
                      <a:endParaRPr lang="ru-RU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28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ИЭИ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ИнГО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ИВТОБ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ИПЛ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ИМОП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09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Имаш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8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380558" y="67112"/>
            <a:ext cx="68406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Образовательные программы ИПММ</a:t>
            </a:r>
            <a:endParaRPr lang="ru-RU" sz="28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665547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11</a:t>
            </a:fld>
            <a:endParaRPr lang="ru-RU" dirty="0" smtClean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87575" y="706613"/>
            <a:ext cx="6921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Направления подготовки </a:t>
            </a:r>
            <a:r>
              <a:rPr lang="ru-RU" altLang="ru-RU" sz="2400" b="1" u="sng" dirty="0" smtClean="0"/>
              <a:t>магистров</a:t>
            </a:r>
            <a:r>
              <a:rPr lang="ru-RU" altLang="ru-RU" sz="2400" b="1" dirty="0" smtClean="0"/>
              <a:t> </a:t>
            </a:r>
            <a:r>
              <a:rPr lang="ru-RU" altLang="ru-RU" sz="2400" dirty="0"/>
              <a:t>(выпускающие кафедры</a:t>
            </a:r>
            <a:r>
              <a:rPr lang="ru-RU" altLang="ru-RU" sz="2400" dirty="0" smtClean="0"/>
              <a:t>) – </a:t>
            </a:r>
            <a:r>
              <a:rPr lang="ru-RU" altLang="ru-RU" sz="2400" dirty="0" smtClean="0">
                <a:solidFill>
                  <a:srgbClr val="FF0000"/>
                </a:solidFill>
              </a:rPr>
              <a:t>принято в 2014 г.</a:t>
            </a:r>
            <a:endParaRPr lang="ru-RU" alt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94879" y="1653891"/>
            <a:ext cx="7407870" cy="3647152"/>
          </a:xfrm>
          <a:prstGeom prst="rect">
            <a:avLst/>
          </a:prstGeom>
          <a:gradFill>
            <a:gsLst>
              <a:gs pos="0">
                <a:srgbClr val="CEEEE4">
                  <a:alpha val="80000"/>
                </a:srgbClr>
              </a:gs>
              <a:gs pos="50000">
                <a:schemeClr val="bg1"/>
              </a:gs>
              <a:gs pos="100000">
                <a:srgbClr val="CEEEE4">
                  <a:alpha val="80000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25000"/>
              </a:spcBef>
              <a:buClr>
                <a:srgbClr val="167272"/>
              </a:buClr>
              <a:buFont typeface="Wingdings" pitchFamily="2" charset="2"/>
              <a:buChar char="§"/>
              <a:defRPr/>
            </a:pPr>
            <a:r>
              <a:rPr lang="ru-RU" sz="2100" dirty="0" smtClean="0">
                <a:cs typeface="Arial" charset="0"/>
              </a:rPr>
              <a:t>01.04.02 </a:t>
            </a:r>
            <a:r>
              <a:rPr lang="ru-RU" sz="2100" dirty="0">
                <a:cs typeface="Arial" charset="0"/>
              </a:rPr>
              <a:t>– </a:t>
            </a:r>
            <a:r>
              <a:rPr lang="ru-RU" sz="2100" b="1" dirty="0">
                <a:cs typeface="Arial" charset="0"/>
              </a:rPr>
              <a:t>Прикладная математика и информатика</a:t>
            </a:r>
            <a:r>
              <a:rPr lang="ru-RU" sz="2100" dirty="0">
                <a:cs typeface="Arial" charset="0"/>
              </a:rPr>
              <a:t> </a:t>
            </a:r>
            <a:r>
              <a:rPr lang="ru-RU" sz="2100" dirty="0" smtClean="0">
                <a:cs typeface="Arial" charset="0"/>
              </a:rPr>
              <a:t>(</a:t>
            </a:r>
            <a:r>
              <a:rPr lang="ru-RU" sz="2100" dirty="0">
                <a:cs typeface="Arial" charset="0"/>
              </a:rPr>
              <a:t>каф. «Прикладная математика</a:t>
            </a:r>
            <a:r>
              <a:rPr lang="ru-RU" sz="2100" dirty="0" smtClean="0">
                <a:cs typeface="Arial" charset="0"/>
              </a:rPr>
              <a:t>») - </a:t>
            </a:r>
            <a:r>
              <a:rPr lang="ru-RU" sz="2100" b="1" dirty="0" smtClean="0">
                <a:solidFill>
                  <a:srgbClr val="FF0000"/>
                </a:solidFill>
                <a:cs typeface="Arial" charset="0"/>
              </a:rPr>
              <a:t>30</a:t>
            </a:r>
            <a:endParaRPr lang="ru-RU" sz="2100" b="1" dirty="0">
              <a:solidFill>
                <a:srgbClr val="FF0000"/>
              </a:solidFill>
              <a:cs typeface="Arial" charset="0"/>
            </a:endParaRPr>
          </a:p>
          <a:p>
            <a:pPr marL="285750" indent="-285750">
              <a:spcBef>
                <a:spcPct val="25000"/>
              </a:spcBef>
              <a:buClr>
                <a:srgbClr val="167272"/>
              </a:buClr>
              <a:buFont typeface="Wingdings" pitchFamily="2" charset="2"/>
              <a:buChar char="§"/>
              <a:defRPr/>
            </a:pPr>
            <a:r>
              <a:rPr lang="ru-RU" sz="2100" dirty="0" smtClean="0">
                <a:cs typeface="Arial" charset="0"/>
              </a:rPr>
              <a:t>01.04.03 </a:t>
            </a:r>
            <a:r>
              <a:rPr lang="ru-RU" sz="2100" dirty="0">
                <a:cs typeface="Arial" charset="0"/>
              </a:rPr>
              <a:t>– </a:t>
            </a:r>
            <a:r>
              <a:rPr lang="ru-RU" sz="2100" b="1" dirty="0">
                <a:cs typeface="Arial" charset="0"/>
              </a:rPr>
              <a:t>Механика и математическое моделирование</a:t>
            </a:r>
            <a:r>
              <a:rPr lang="ru-RU" sz="2100" dirty="0">
                <a:cs typeface="Arial" charset="0"/>
              </a:rPr>
              <a:t> </a:t>
            </a:r>
            <a:r>
              <a:rPr lang="ru-RU" sz="2100" dirty="0" smtClean="0">
                <a:cs typeface="Arial" charset="0"/>
              </a:rPr>
              <a:t>(</a:t>
            </a:r>
            <a:r>
              <a:rPr lang="ru-RU" sz="2100" dirty="0">
                <a:cs typeface="Arial" charset="0"/>
              </a:rPr>
              <a:t>каф. «Теоретическая механика</a:t>
            </a:r>
            <a:r>
              <a:rPr lang="ru-RU" sz="2100" dirty="0" smtClean="0">
                <a:cs typeface="Arial" charset="0"/>
              </a:rPr>
              <a:t>») </a:t>
            </a:r>
            <a:r>
              <a:rPr lang="ru-RU" sz="2100" dirty="0">
                <a:cs typeface="Arial" charset="0"/>
              </a:rPr>
              <a:t>- </a:t>
            </a:r>
            <a:r>
              <a:rPr lang="ru-RU" sz="2100" b="1" dirty="0" smtClean="0">
                <a:solidFill>
                  <a:srgbClr val="FF0000"/>
                </a:solidFill>
                <a:cs typeface="Arial" charset="0"/>
              </a:rPr>
              <a:t>16</a:t>
            </a:r>
            <a:endParaRPr lang="ru-RU" sz="2100" dirty="0" smtClean="0">
              <a:cs typeface="Arial" charset="0"/>
            </a:endParaRPr>
          </a:p>
          <a:p>
            <a:pPr marL="285750" indent="-285750">
              <a:spcBef>
                <a:spcPct val="25000"/>
              </a:spcBef>
              <a:buClr>
                <a:srgbClr val="167272"/>
              </a:buClr>
              <a:buFont typeface="Wingdings" pitchFamily="2" charset="2"/>
              <a:buChar char="§"/>
              <a:defRPr/>
            </a:pPr>
            <a:r>
              <a:rPr lang="ru-RU" sz="2100" dirty="0" smtClean="0">
                <a:cs typeface="Arial" charset="0"/>
              </a:rPr>
              <a:t>02.04.01 </a:t>
            </a:r>
            <a:r>
              <a:rPr lang="ru-RU" sz="2100" dirty="0">
                <a:cs typeface="Arial" charset="0"/>
              </a:rPr>
              <a:t>– </a:t>
            </a:r>
            <a:r>
              <a:rPr lang="ru-RU" sz="2100" b="1" dirty="0" smtClean="0">
                <a:cs typeface="Arial" charset="0"/>
              </a:rPr>
              <a:t>Математика и компьютерные науки </a:t>
            </a:r>
            <a:r>
              <a:rPr lang="ru-RU" sz="2100" dirty="0" smtClean="0">
                <a:cs typeface="Arial" charset="0"/>
              </a:rPr>
              <a:t>(каф</a:t>
            </a:r>
            <a:r>
              <a:rPr lang="ru-RU" sz="2100" dirty="0">
                <a:cs typeface="Arial" charset="0"/>
              </a:rPr>
              <a:t>. </a:t>
            </a:r>
            <a:r>
              <a:rPr lang="ru-RU" sz="2100" dirty="0" smtClean="0">
                <a:cs typeface="Arial" charset="0"/>
              </a:rPr>
              <a:t>«</a:t>
            </a:r>
            <a:r>
              <a:rPr lang="ru-RU" sz="2100" dirty="0" err="1" smtClean="0">
                <a:cs typeface="Arial" charset="0"/>
              </a:rPr>
              <a:t>Телематика</a:t>
            </a:r>
            <a:r>
              <a:rPr lang="ru-RU" sz="2100" dirty="0" smtClean="0">
                <a:cs typeface="Arial" charset="0"/>
              </a:rPr>
              <a:t>») </a:t>
            </a:r>
            <a:r>
              <a:rPr lang="ru-RU" sz="2100" dirty="0">
                <a:cs typeface="Arial" charset="0"/>
              </a:rPr>
              <a:t>- </a:t>
            </a:r>
            <a:r>
              <a:rPr lang="ru-RU" sz="2100" b="1" dirty="0" smtClean="0">
                <a:solidFill>
                  <a:srgbClr val="FF0000"/>
                </a:solidFill>
                <a:cs typeface="Arial" charset="0"/>
              </a:rPr>
              <a:t>12</a:t>
            </a:r>
            <a:endParaRPr lang="ru-RU" sz="2100" dirty="0">
              <a:cs typeface="Arial" charset="0"/>
            </a:endParaRPr>
          </a:p>
          <a:p>
            <a:pPr marL="285750" indent="-285750">
              <a:spcBef>
                <a:spcPct val="25000"/>
              </a:spcBef>
              <a:buClr>
                <a:srgbClr val="167272"/>
              </a:buClr>
              <a:buFont typeface="Wingdings" pitchFamily="2" charset="2"/>
              <a:buChar char="§"/>
              <a:defRPr/>
            </a:pPr>
            <a:r>
              <a:rPr lang="ru-RU" sz="2100" dirty="0" smtClean="0">
                <a:cs typeface="Arial" charset="0"/>
              </a:rPr>
              <a:t>03.04.01 </a:t>
            </a:r>
            <a:r>
              <a:rPr lang="ru-RU" sz="2100" dirty="0">
                <a:cs typeface="Arial" charset="0"/>
              </a:rPr>
              <a:t>– </a:t>
            </a:r>
            <a:r>
              <a:rPr lang="ru-RU" sz="2100" b="1" dirty="0">
                <a:cs typeface="Arial" charset="0"/>
              </a:rPr>
              <a:t>Прикладные математика и </a:t>
            </a:r>
            <a:r>
              <a:rPr lang="ru-RU" sz="2100" b="1" dirty="0" smtClean="0">
                <a:cs typeface="Arial" charset="0"/>
              </a:rPr>
              <a:t>физика</a:t>
            </a:r>
            <a:r>
              <a:rPr lang="ru-RU" sz="2100" dirty="0" smtClean="0">
                <a:cs typeface="Arial" charset="0"/>
              </a:rPr>
              <a:t> (</a:t>
            </a:r>
            <a:r>
              <a:rPr lang="ru-RU" sz="2100" dirty="0">
                <a:cs typeface="Arial" charset="0"/>
              </a:rPr>
              <a:t>каф. «</a:t>
            </a:r>
            <a:r>
              <a:rPr lang="ru-RU" sz="2100" dirty="0" err="1">
                <a:cs typeface="Arial" charset="0"/>
              </a:rPr>
              <a:t>Гидроаэродинамика</a:t>
            </a:r>
            <a:r>
              <a:rPr lang="ru-RU" sz="2100" dirty="0" smtClean="0">
                <a:cs typeface="Arial" charset="0"/>
              </a:rPr>
              <a:t>») </a:t>
            </a:r>
            <a:r>
              <a:rPr lang="ru-RU" sz="2100" dirty="0">
                <a:cs typeface="Arial" charset="0"/>
              </a:rPr>
              <a:t>- </a:t>
            </a:r>
            <a:r>
              <a:rPr lang="ru-RU" sz="2100" b="1" dirty="0" smtClean="0">
                <a:solidFill>
                  <a:srgbClr val="FF0000"/>
                </a:solidFill>
                <a:cs typeface="Arial" charset="0"/>
              </a:rPr>
              <a:t>22</a:t>
            </a:r>
            <a:endParaRPr lang="ru-RU" sz="2100" dirty="0">
              <a:cs typeface="Arial" charset="0"/>
            </a:endParaRPr>
          </a:p>
          <a:p>
            <a:pPr marL="285750" indent="-285750">
              <a:spcBef>
                <a:spcPct val="25000"/>
              </a:spcBef>
              <a:buClr>
                <a:srgbClr val="167272"/>
              </a:buClr>
              <a:buFont typeface="Wingdings" pitchFamily="2" charset="2"/>
              <a:buChar char="§"/>
              <a:defRPr/>
            </a:pPr>
            <a:r>
              <a:rPr lang="ru-RU" sz="2100" dirty="0" smtClean="0">
                <a:cs typeface="Arial" charset="0"/>
              </a:rPr>
              <a:t>15.04.03 </a:t>
            </a:r>
            <a:r>
              <a:rPr lang="ru-RU" sz="2100" dirty="0">
                <a:cs typeface="Arial" charset="0"/>
              </a:rPr>
              <a:t>– </a:t>
            </a:r>
            <a:r>
              <a:rPr lang="ru-RU" sz="2100" b="1" dirty="0">
                <a:cs typeface="Arial" charset="0"/>
              </a:rPr>
              <a:t>Прикладная механика</a:t>
            </a:r>
            <a:r>
              <a:rPr lang="ru-RU" sz="2100" dirty="0">
                <a:cs typeface="Arial" charset="0"/>
              </a:rPr>
              <a:t/>
            </a:r>
            <a:br>
              <a:rPr lang="ru-RU" sz="2100" dirty="0">
                <a:cs typeface="Arial" charset="0"/>
              </a:rPr>
            </a:br>
            <a:r>
              <a:rPr lang="ru-RU" sz="2100" dirty="0">
                <a:cs typeface="Arial" charset="0"/>
              </a:rPr>
              <a:t>(каф. «Механика и процессы управления</a:t>
            </a:r>
            <a:r>
              <a:rPr lang="ru-RU" sz="2100" dirty="0" smtClean="0">
                <a:cs typeface="Arial" charset="0"/>
              </a:rPr>
              <a:t>») </a:t>
            </a:r>
            <a:r>
              <a:rPr lang="ru-RU" sz="2100" dirty="0">
                <a:cs typeface="Arial" charset="0"/>
              </a:rPr>
              <a:t>- </a:t>
            </a:r>
            <a:r>
              <a:rPr lang="ru-RU" sz="2100" b="1" dirty="0">
                <a:solidFill>
                  <a:srgbClr val="FF0000"/>
                </a:solidFill>
                <a:cs typeface="Arial" charset="0"/>
              </a:rPr>
              <a:t>3</a:t>
            </a:r>
            <a:r>
              <a:rPr lang="ru-RU" sz="2100" b="1" dirty="0" smtClean="0">
                <a:solidFill>
                  <a:srgbClr val="FF0000"/>
                </a:solidFill>
                <a:cs typeface="Arial" charset="0"/>
              </a:rPr>
              <a:t>4</a:t>
            </a:r>
            <a:endParaRPr lang="ru-RU" sz="2100" dirty="0">
              <a:cs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785191" y="5607428"/>
            <a:ext cx="5127034" cy="830997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400" b="1" dirty="0" smtClean="0"/>
              <a:t>Прием по ИПММ в магистратуру в 2014 г. – </a:t>
            </a:r>
            <a:r>
              <a:rPr lang="ru-RU" sz="2400" b="1" u="sng" dirty="0" smtClean="0">
                <a:solidFill>
                  <a:srgbClr val="FF0000"/>
                </a:solidFill>
              </a:rPr>
              <a:t>114</a:t>
            </a:r>
            <a:r>
              <a:rPr lang="ru-RU" sz="2400" b="1" dirty="0" smtClean="0"/>
              <a:t> чел.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74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975982" y="67112"/>
            <a:ext cx="41088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Контингент студентов</a:t>
            </a:r>
            <a:endParaRPr lang="ru-RU" sz="28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76124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12</a:t>
            </a:fld>
            <a:endParaRPr lang="ru-RU" dirty="0" smtClean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563883"/>
              </p:ext>
            </p:extLst>
          </p:nvPr>
        </p:nvGraphicFramePr>
        <p:xfrm>
          <a:off x="2159000" y="761244"/>
          <a:ext cx="6355521" cy="356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75823"/>
              </p:ext>
            </p:extLst>
          </p:nvPr>
        </p:nvGraphicFramePr>
        <p:xfrm>
          <a:off x="1709531" y="4327663"/>
          <a:ext cx="7315200" cy="1418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2208"/>
                <a:gridCol w="768627"/>
                <a:gridCol w="781878"/>
                <a:gridCol w="954156"/>
                <a:gridCol w="901148"/>
                <a:gridCol w="914400"/>
                <a:gridCol w="808383"/>
                <a:gridCol w="914400"/>
              </a:tblGrid>
              <a:tr h="33910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ED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 курс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ED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 курс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ED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 курс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ED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 курс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ED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 курс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ED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 курс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ED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Итого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EDFF8"/>
                    </a:solidFill>
                  </a:tcPr>
                </a:tc>
              </a:tr>
              <a:tr h="339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ED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164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655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1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иностранцы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ED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9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контракт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CED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580308" y="6005143"/>
            <a:ext cx="6921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70C0"/>
                </a:solidFill>
              </a:rPr>
              <a:t>Бакалавров 476, Магистрантов 179</a:t>
            </a:r>
          </a:p>
        </p:txBody>
      </p:sp>
    </p:spTree>
    <p:extLst>
      <p:ext uri="{BB962C8B-B14F-4D97-AF65-F5344CB8AC3E}">
        <p14:creationId xmlns:p14="http://schemas.microsoft.com/office/powerpoint/2010/main" val="24286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246334" y="67112"/>
            <a:ext cx="6397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Активность студентов в НИРС</a:t>
            </a: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38613" y="809263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13</a:t>
            </a:fld>
            <a:endParaRPr lang="ru-RU" dirty="0" smtClean="0"/>
          </a:p>
        </p:txBody>
      </p:sp>
      <p:pic>
        <p:nvPicPr>
          <p:cNvPr id="6" name="Picture 5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013" y="1008763"/>
            <a:ext cx="6338983" cy="288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817776" y="4059492"/>
            <a:ext cx="4778026" cy="2635472"/>
          </a:xfrm>
          <a:prstGeom prst="rect">
            <a:avLst/>
          </a:prstGeom>
          <a:noFill/>
        </p:spPr>
      </p:pic>
      <p:sp>
        <p:nvSpPr>
          <p:cNvPr id="9" name="TextBox 1"/>
          <p:cNvSpPr txBox="1"/>
          <p:nvPr/>
        </p:nvSpPr>
        <p:spPr>
          <a:xfrm>
            <a:off x="4920199" y="4025232"/>
            <a:ext cx="4027176" cy="456201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altLang="ru-RU" sz="1800" b="1" dirty="0" smtClean="0"/>
              <a:t>Победители конкурса грантов </a:t>
            </a:r>
            <a:r>
              <a:rPr lang="ru-RU" altLang="ru-RU" sz="1800" b="1" dirty="0"/>
              <a:t>Правительства Санкт-Петербурга</a:t>
            </a:r>
          </a:p>
        </p:txBody>
      </p:sp>
      <p:sp>
        <p:nvSpPr>
          <p:cNvPr id="2" name="Овал 1"/>
          <p:cNvSpPr/>
          <p:nvPr/>
        </p:nvSpPr>
        <p:spPr>
          <a:xfrm>
            <a:off x="2529840" y="6427209"/>
            <a:ext cx="568960" cy="324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63520" y="3600310"/>
            <a:ext cx="568960" cy="324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246334" y="67112"/>
            <a:ext cx="60485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Трудоустройство студентов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38613" y="809263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14</a:t>
            </a:fld>
            <a:endParaRPr lang="ru-RU" dirty="0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44043" y="1106125"/>
            <a:ext cx="7408517" cy="5186035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b="1" dirty="0" smtClean="0"/>
              <a:t>кафедры </a:t>
            </a:r>
            <a:r>
              <a:rPr lang="ru-RU" b="1" dirty="0"/>
              <a:t>и лаборатории</a:t>
            </a:r>
            <a:r>
              <a:rPr lang="ru-RU" dirty="0"/>
              <a:t> </a:t>
            </a:r>
            <a:r>
              <a:rPr lang="ru-RU" dirty="0" smtClean="0"/>
              <a:t>ИПММ и других институтов </a:t>
            </a:r>
            <a:r>
              <a:rPr lang="ru-RU" dirty="0" err="1" smtClean="0"/>
              <a:t>СПбПУ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b="1" dirty="0" smtClean="0"/>
              <a:t>научно-исследовательские </a:t>
            </a:r>
            <a:r>
              <a:rPr lang="ru-RU" b="1" dirty="0"/>
              <a:t>и </a:t>
            </a:r>
            <a:r>
              <a:rPr lang="ru-RU" b="1" dirty="0" smtClean="0"/>
              <a:t>проектные институты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ФТИ </a:t>
            </a:r>
            <a:r>
              <a:rPr lang="ru-RU" dirty="0" err="1"/>
              <a:t>им.А.Ф.Иоффе</a:t>
            </a:r>
            <a:r>
              <a:rPr lang="ru-RU" dirty="0"/>
              <a:t> РАН, </a:t>
            </a:r>
            <a:r>
              <a:rPr lang="ru-RU" dirty="0" err="1" smtClean="0"/>
              <a:t>ИПМаш</a:t>
            </a:r>
            <a:r>
              <a:rPr lang="ru-RU" dirty="0" smtClean="0"/>
              <a:t> РАН, Крыловский ГНЦ, </a:t>
            </a:r>
            <a:r>
              <a:rPr lang="ru-RU" dirty="0"/>
              <a:t>НИИ Электрофизической аппаратуры им. </a:t>
            </a:r>
            <a:r>
              <a:rPr lang="ru-RU" dirty="0" err="1"/>
              <a:t>Д.В.Ефремова</a:t>
            </a:r>
            <a:r>
              <a:rPr lang="ru-RU" dirty="0"/>
              <a:t>, </a:t>
            </a:r>
            <a:r>
              <a:rPr lang="ru-RU" dirty="0" smtClean="0"/>
              <a:t>ОАО </a:t>
            </a:r>
            <a:r>
              <a:rPr lang="ru-RU" dirty="0"/>
              <a:t>«НПО </a:t>
            </a:r>
            <a:r>
              <a:rPr lang="ru-RU" dirty="0" smtClean="0"/>
              <a:t>ЦКТИ», РНЦ </a:t>
            </a:r>
            <a:r>
              <a:rPr lang="ru-RU" dirty="0"/>
              <a:t>«Прикладная химия», ООО «Институт </a:t>
            </a:r>
            <a:r>
              <a:rPr lang="ru-RU" dirty="0" err="1" smtClean="0"/>
              <a:t>Гипроникель</a:t>
            </a:r>
            <a:r>
              <a:rPr lang="ru-RU" dirty="0" smtClean="0"/>
              <a:t>», </a:t>
            </a:r>
            <a:r>
              <a:rPr lang="ru-RU" dirty="0"/>
              <a:t>OAO «</a:t>
            </a:r>
            <a:r>
              <a:rPr lang="ru-RU" dirty="0" err="1"/>
              <a:t>Атомпроект</a:t>
            </a:r>
            <a:r>
              <a:rPr lang="ru-RU" dirty="0"/>
              <a:t>» и др</a:t>
            </a:r>
            <a:r>
              <a:rPr lang="ru-RU" dirty="0" smtClean="0"/>
              <a:t>.)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b="1" dirty="0" smtClean="0"/>
              <a:t>расчетные </a:t>
            </a:r>
            <a:r>
              <a:rPr lang="ru-RU" b="1" dirty="0"/>
              <a:t>отделы крупных </a:t>
            </a:r>
            <a:r>
              <a:rPr lang="ru-RU" b="1" dirty="0" smtClean="0"/>
              <a:t>предприятий </a:t>
            </a:r>
            <a:r>
              <a:rPr lang="ru-RU" dirty="0" smtClean="0"/>
              <a:t>(ОАО </a:t>
            </a:r>
            <a:r>
              <a:rPr lang="ru-RU" dirty="0"/>
              <a:t>«Силовые </a:t>
            </a:r>
            <a:r>
              <a:rPr lang="ru-RU" dirty="0" smtClean="0"/>
              <a:t>машины»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ЗАО «РЭП </a:t>
            </a:r>
            <a:r>
              <a:rPr lang="ru-RU" dirty="0" smtClean="0"/>
              <a:t>Холдинг»</a:t>
            </a:r>
            <a:r>
              <a:rPr lang="en-US" dirty="0" smtClean="0"/>
              <a:t>, </a:t>
            </a:r>
            <a:r>
              <a:rPr lang="ru-RU" dirty="0" smtClean="0"/>
              <a:t>ОАО </a:t>
            </a:r>
            <a:r>
              <a:rPr lang="ru-RU" dirty="0"/>
              <a:t>«</a:t>
            </a:r>
            <a:r>
              <a:rPr lang="ru-RU" dirty="0" smtClean="0"/>
              <a:t>Климов»</a:t>
            </a:r>
            <a:r>
              <a:rPr lang="en-US" dirty="0" smtClean="0"/>
              <a:t>,</a:t>
            </a:r>
            <a:r>
              <a:rPr lang="ru-RU" dirty="0"/>
              <a:t> ОАО «Северсталь</a:t>
            </a:r>
            <a:r>
              <a:rPr lang="ru-RU" dirty="0" smtClean="0"/>
              <a:t>»,</a:t>
            </a:r>
            <a:r>
              <a:rPr lang="en-US" dirty="0" smtClean="0"/>
              <a:t> </a:t>
            </a:r>
            <a:r>
              <a:rPr lang="ru-RU" dirty="0" smtClean="0"/>
              <a:t>ОАО </a:t>
            </a:r>
            <a:r>
              <a:rPr lang="ru-RU" dirty="0"/>
              <a:t>«Объединенная судостроительная корпорация</a:t>
            </a:r>
            <a:r>
              <a:rPr lang="ru-RU" dirty="0" smtClean="0"/>
              <a:t>»</a:t>
            </a:r>
            <a:r>
              <a:rPr lang="ru-RU" dirty="0"/>
              <a:t> </a:t>
            </a:r>
            <a:r>
              <a:rPr lang="ru-RU" dirty="0" smtClean="0"/>
              <a:t>и др.)</a:t>
            </a:r>
            <a:r>
              <a:rPr lang="en-US" dirty="0" smtClean="0"/>
              <a:t>;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b="1" dirty="0" smtClean="0"/>
              <a:t>малые </a:t>
            </a:r>
            <a:r>
              <a:rPr lang="ru-RU" b="1" dirty="0"/>
              <a:t>и средние наукоемкие предприятия</a:t>
            </a:r>
            <a:r>
              <a:rPr lang="ru-RU" dirty="0"/>
              <a:t>, включая филиалы зарубежных </a:t>
            </a:r>
            <a:r>
              <a:rPr lang="ru-RU" dirty="0" smtClean="0"/>
              <a:t>компаний (ГК «</a:t>
            </a:r>
            <a:r>
              <a:rPr lang="ru-RU" dirty="0" err="1" smtClean="0"/>
              <a:t>Транзас</a:t>
            </a:r>
            <a:r>
              <a:rPr lang="ru-RU" dirty="0" smtClean="0"/>
              <a:t>», ГК </a:t>
            </a:r>
            <a:r>
              <a:rPr lang="ru-RU" dirty="0"/>
              <a:t>«</a:t>
            </a:r>
            <a:r>
              <a:rPr lang="ru-RU" dirty="0" err="1"/>
              <a:t>Оптоган</a:t>
            </a:r>
            <a:r>
              <a:rPr lang="ru-RU" dirty="0"/>
              <a:t>», ООО «</a:t>
            </a:r>
            <a:r>
              <a:rPr lang="ru-RU" dirty="0" err="1"/>
              <a:t>Корнинг</a:t>
            </a:r>
            <a:r>
              <a:rPr lang="ru-RU" dirty="0"/>
              <a:t> СНГ», </a:t>
            </a:r>
            <a:r>
              <a:rPr lang="ru-RU" dirty="0" smtClean="0"/>
              <a:t>ООО </a:t>
            </a:r>
            <a:r>
              <a:rPr lang="ru-RU" dirty="0"/>
              <a:t>«</a:t>
            </a:r>
            <a:r>
              <a:rPr lang="ru-RU" dirty="0" err="1" smtClean="0"/>
              <a:t>Софтимпакт</a:t>
            </a:r>
            <a:r>
              <a:rPr lang="ru-RU" dirty="0" smtClean="0"/>
              <a:t>»</a:t>
            </a:r>
            <a:r>
              <a:rPr lang="en-US" dirty="0" smtClean="0"/>
              <a:t>, </a:t>
            </a:r>
            <a:r>
              <a:rPr lang="ru-RU" dirty="0" smtClean="0"/>
              <a:t>ОАО </a:t>
            </a:r>
            <a:r>
              <a:rPr lang="ru-RU" dirty="0"/>
              <a:t>«КАДФЕМ Си-Ай-Эс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и др.)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en-US" b="1" dirty="0" smtClean="0"/>
              <a:t>IT-</a:t>
            </a:r>
            <a:r>
              <a:rPr lang="ru-RU" b="1" dirty="0" smtClean="0"/>
              <a:t>компании</a:t>
            </a:r>
            <a:r>
              <a:rPr lang="ru-RU" dirty="0" smtClean="0"/>
              <a:t>, </a:t>
            </a:r>
            <a:r>
              <a:rPr lang="ru-RU" dirty="0"/>
              <a:t>включая филиалы зарубежных </a:t>
            </a:r>
            <a:r>
              <a:rPr lang="ru-RU" dirty="0" smtClean="0"/>
              <a:t>компаний</a:t>
            </a:r>
            <a:r>
              <a:rPr lang="en-US" dirty="0" smtClean="0"/>
              <a:t>;</a:t>
            </a:r>
            <a:endParaRPr lang="ru-RU" dirty="0"/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b="1" dirty="0" smtClean="0"/>
              <a:t>зарубежные </a:t>
            </a:r>
            <a:r>
              <a:rPr lang="ru-RU" b="1" dirty="0"/>
              <a:t>компании </a:t>
            </a:r>
            <a:r>
              <a:rPr lang="ru-RU" dirty="0"/>
              <a:t>(</a:t>
            </a:r>
            <a:r>
              <a:rPr lang="en-US" dirty="0"/>
              <a:t>General Electric, Ford Motors, </a:t>
            </a:r>
            <a:r>
              <a:rPr lang="en-US" dirty="0" smtClean="0"/>
              <a:t>Pratt</a:t>
            </a:r>
            <a:r>
              <a:rPr lang="ru-RU" dirty="0" smtClean="0"/>
              <a:t> </a:t>
            </a:r>
            <a:r>
              <a:rPr lang="en-US" dirty="0" smtClean="0"/>
              <a:t>&amp;</a:t>
            </a:r>
            <a:r>
              <a:rPr lang="ru-RU" dirty="0" smtClean="0"/>
              <a:t> </a:t>
            </a:r>
            <a:r>
              <a:rPr lang="en-US" dirty="0" smtClean="0"/>
              <a:t>Whitney</a:t>
            </a:r>
            <a:r>
              <a:rPr lang="en-US" dirty="0"/>
              <a:t>, Nokia, ANSYS, FMC Technologies, </a:t>
            </a:r>
            <a:r>
              <a:rPr lang="en-US" dirty="0" smtClean="0"/>
              <a:t>Boeing </a:t>
            </a:r>
            <a:r>
              <a:rPr lang="ru-RU" dirty="0" smtClean="0"/>
              <a:t>и </a:t>
            </a:r>
            <a:r>
              <a:rPr lang="ru-RU" dirty="0"/>
              <a:t>др</a:t>
            </a:r>
            <a:r>
              <a:rPr lang="ru-RU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884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380558" y="67112"/>
            <a:ext cx="68406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Образовательные программы ИПММ</a:t>
            </a:r>
            <a:endParaRPr lang="ru-RU" sz="28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76124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15</a:t>
            </a:fld>
            <a:endParaRPr lang="ru-RU" dirty="0" smtClean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87574" y="706613"/>
            <a:ext cx="695642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Направления подготовки </a:t>
            </a:r>
            <a:r>
              <a:rPr lang="ru-RU" altLang="ru-RU" sz="2000" b="1" dirty="0" smtClean="0"/>
              <a:t>аспирантов</a:t>
            </a:r>
            <a:r>
              <a:rPr lang="ru-RU" altLang="ru-RU" sz="2000" dirty="0" smtClean="0"/>
              <a:t> на 17.04.2015</a:t>
            </a:r>
            <a:br>
              <a:rPr lang="ru-RU" altLang="ru-RU" sz="2000" dirty="0" smtClean="0"/>
            </a:br>
            <a:r>
              <a:rPr lang="ru-RU" altLang="ru-RU" dirty="0" smtClean="0"/>
              <a:t>(дана разбивка по с</a:t>
            </a:r>
            <a:r>
              <a:rPr lang="ru-RU" dirty="0" smtClean="0"/>
              <a:t>пециальностям в соответствии с номенклатурой специальностей </a:t>
            </a:r>
            <a:r>
              <a:rPr lang="ru-RU" dirty="0"/>
              <a:t>научных работников</a:t>
            </a:r>
            <a:r>
              <a:rPr lang="ru-RU" dirty="0" smtClean="0"/>
              <a:t>):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31235" y="1756700"/>
            <a:ext cx="7601994" cy="4378122"/>
          </a:xfrm>
          <a:prstGeom prst="rect">
            <a:avLst/>
          </a:prstGeom>
          <a:gradFill>
            <a:gsLst>
              <a:gs pos="0">
                <a:srgbClr val="CEEEE4">
                  <a:alpha val="80000"/>
                </a:srgbClr>
              </a:gs>
              <a:gs pos="50000">
                <a:schemeClr val="bg1"/>
              </a:gs>
              <a:gs pos="100000">
                <a:srgbClr val="CEEEE4">
                  <a:alpha val="80000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rgbClr val="167272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cs typeface="Arial" charset="0"/>
              </a:rPr>
              <a:t>01.06.01 </a:t>
            </a:r>
            <a:r>
              <a:rPr lang="ru-RU" sz="1600" dirty="0">
                <a:cs typeface="Arial" charset="0"/>
              </a:rPr>
              <a:t>– </a:t>
            </a:r>
            <a:r>
              <a:rPr lang="ru-RU" sz="1600" b="1" dirty="0">
                <a:cs typeface="Arial" charset="0"/>
              </a:rPr>
              <a:t>М</a:t>
            </a:r>
            <a:r>
              <a:rPr lang="ru-RU" sz="1600" b="1" dirty="0" smtClean="0">
                <a:cs typeface="Arial" charset="0"/>
              </a:rPr>
              <a:t>атематика и механика</a:t>
            </a:r>
            <a:endParaRPr lang="ru-RU" sz="1600" dirty="0" smtClean="0">
              <a:cs typeface="Arial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167272"/>
              </a:buClr>
              <a:defRPr/>
            </a:pPr>
            <a:r>
              <a:rPr lang="ru-RU" sz="1400" dirty="0" smtClean="0"/>
              <a:t>01.02.01 – Теоретическая механика </a:t>
            </a:r>
            <a:r>
              <a:rPr lang="ru-RU" sz="1400" dirty="0" smtClean="0">
                <a:cs typeface="Arial" charset="0"/>
              </a:rPr>
              <a:t>– </a:t>
            </a:r>
            <a:r>
              <a:rPr lang="ru-RU" sz="1400" b="1" dirty="0" smtClean="0">
                <a:solidFill>
                  <a:srgbClr val="FF0000"/>
                </a:solidFill>
                <a:cs typeface="Arial" charset="0"/>
              </a:rPr>
              <a:t>2 (1 - контракт)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167272"/>
              </a:buClr>
              <a:defRPr/>
            </a:pPr>
            <a:r>
              <a:rPr lang="ru-RU" sz="1400" dirty="0">
                <a:cs typeface="Arial" charset="0"/>
              </a:rPr>
              <a:t>01.02.04</a:t>
            </a:r>
            <a:r>
              <a:rPr lang="ru-RU" sz="1400" b="1" dirty="0">
                <a:cs typeface="Arial" charset="0"/>
              </a:rPr>
              <a:t> </a:t>
            </a:r>
            <a:r>
              <a:rPr lang="ru-RU" sz="1400" b="1" dirty="0" smtClean="0">
                <a:cs typeface="Arial" charset="0"/>
              </a:rPr>
              <a:t>- </a:t>
            </a:r>
            <a:r>
              <a:rPr lang="ru-RU" sz="1400" dirty="0"/>
              <a:t>Механика деформируемого твердого тела </a:t>
            </a:r>
            <a:r>
              <a:rPr lang="ru-RU" sz="1400" b="1" dirty="0" smtClean="0">
                <a:solidFill>
                  <a:srgbClr val="FF0000"/>
                </a:solidFill>
                <a:cs typeface="Arial" charset="0"/>
              </a:rPr>
              <a:t>10 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167272"/>
              </a:buClr>
              <a:defRPr/>
            </a:pPr>
            <a:r>
              <a:rPr lang="ru-RU" sz="1400" dirty="0" smtClean="0"/>
              <a:t>01.02.05 </a:t>
            </a:r>
            <a:r>
              <a:rPr lang="ru-RU" sz="1400" dirty="0"/>
              <a:t>–</a:t>
            </a:r>
            <a:r>
              <a:rPr lang="ru-RU" sz="1400" dirty="0" smtClean="0"/>
              <a:t> </a:t>
            </a:r>
            <a:r>
              <a:rPr lang="ru-RU" sz="1400" dirty="0"/>
              <a:t>Механика жидкости, газа и </a:t>
            </a:r>
            <a:r>
              <a:rPr lang="ru-RU" sz="1400" dirty="0" smtClean="0"/>
              <a:t>плазмы</a:t>
            </a:r>
            <a:r>
              <a:rPr lang="ru-RU" sz="1400" dirty="0">
                <a:cs typeface="Arial" charset="0"/>
              </a:rPr>
              <a:t> - </a:t>
            </a:r>
            <a:r>
              <a:rPr lang="ru-RU" sz="1400" b="1" dirty="0" smtClean="0">
                <a:solidFill>
                  <a:srgbClr val="FF0000"/>
                </a:solidFill>
                <a:cs typeface="Arial" charset="0"/>
              </a:rPr>
              <a:t>2</a:t>
            </a:r>
            <a:endParaRPr lang="ru-RU" sz="1400" dirty="0" smtClean="0"/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167272"/>
              </a:buClr>
              <a:defRPr/>
            </a:pPr>
            <a:r>
              <a:rPr lang="ru-RU" sz="1400" dirty="0"/>
              <a:t>01.02.06 –</a:t>
            </a:r>
            <a:r>
              <a:rPr lang="ru-RU" sz="1400" dirty="0" smtClean="0"/>
              <a:t> </a:t>
            </a:r>
            <a:r>
              <a:rPr lang="ru-RU" sz="1400" dirty="0"/>
              <a:t>Динамика, прочность машин, приборов и </a:t>
            </a:r>
            <a:r>
              <a:rPr lang="ru-RU" sz="1400" dirty="0" smtClean="0"/>
              <a:t>аппаратуры</a:t>
            </a:r>
            <a:r>
              <a:rPr lang="ru-RU" sz="1400" dirty="0">
                <a:cs typeface="Arial" charset="0"/>
              </a:rPr>
              <a:t> - </a:t>
            </a:r>
            <a:r>
              <a:rPr lang="ru-RU" sz="1400" b="1" dirty="0" smtClean="0">
                <a:solidFill>
                  <a:srgbClr val="FF0000"/>
                </a:solidFill>
                <a:cs typeface="Arial" charset="0"/>
              </a:rPr>
              <a:t>2</a:t>
            </a:r>
            <a:endParaRPr lang="ru-RU" sz="1400" dirty="0" smtClean="0"/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rgbClr val="167272"/>
              </a:buClr>
              <a:buFont typeface="Wingdings" pitchFamily="2" charset="2"/>
              <a:buChar char="§"/>
              <a:defRPr/>
            </a:pPr>
            <a:r>
              <a:rPr lang="ru-RU" sz="1600" dirty="0" smtClean="0">
                <a:cs typeface="Arial" charset="0"/>
              </a:rPr>
              <a:t>03.06.01 – </a:t>
            </a:r>
            <a:r>
              <a:rPr lang="ru-RU" sz="1600" b="1" dirty="0" smtClean="0">
                <a:cs typeface="Arial" charset="0"/>
              </a:rPr>
              <a:t>Физика и астрономия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167272"/>
              </a:buClr>
              <a:defRPr/>
            </a:pPr>
            <a:r>
              <a:rPr lang="ru-RU" sz="1400" dirty="0" smtClean="0"/>
              <a:t>01.04.07 – Физика конденсированного состояния</a:t>
            </a:r>
            <a:r>
              <a:rPr lang="ru-RU" sz="1400" dirty="0" smtClean="0">
                <a:cs typeface="Arial" charset="0"/>
              </a:rPr>
              <a:t> - </a:t>
            </a:r>
            <a:r>
              <a:rPr lang="ru-RU" sz="1400" b="1" dirty="0" smtClean="0">
                <a:solidFill>
                  <a:srgbClr val="FF0000"/>
                </a:solidFill>
                <a:cs typeface="Arial" charset="0"/>
              </a:rPr>
              <a:t>4</a:t>
            </a:r>
            <a:endParaRPr lang="ru-RU" sz="1400" dirty="0" smtClean="0"/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167272"/>
              </a:buClr>
              <a:defRPr/>
            </a:pPr>
            <a:r>
              <a:rPr lang="ru-RU" sz="1400" dirty="0" smtClean="0">
                <a:cs typeface="Arial" charset="0"/>
              </a:rPr>
              <a:t>01.04.14 – </a:t>
            </a:r>
            <a:r>
              <a:rPr lang="ru-RU" sz="1400" dirty="0" smtClean="0"/>
              <a:t>Теплофизика и теоретическая теплотехника</a:t>
            </a:r>
            <a:r>
              <a:rPr lang="ru-RU" sz="1400" dirty="0" smtClean="0">
                <a:cs typeface="Arial" charset="0"/>
              </a:rPr>
              <a:t> – </a:t>
            </a:r>
            <a:r>
              <a:rPr lang="ru-RU" sz="1400" b="1" dirty="0" smtClean="0">
                <a:solidFill>
                  <a:srgbClr val="FF0000"/>
                </a:solidFill>
                <a:cs typeface="Arial" charset="0"/>
              </a:rPr>
              <a:t>2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rgbClr val="167272"/>
              </a:buClr>
              <a:buFont typeface="Wingdings" pitchFamily="2" charset="2"/>
              <a:buChar char="§"/>
              <a:defRPr/>
            </a:pPr>
            <a:r>
              <a:rPr lang="ru-RU" sz="1600" dirty="0">
                <a:cs typeface="Arial" charset="0"/>
              </a:rPr>
              <a:t>09.06.01 – </a:t>
            </a:r>
            <a:r>
              <a:rPr lang="ru-RU" sz="1600" b="1" dirty="0">
                <a:cs typeface="Arial" charset="0"/>
              </a:rPr>
              <a:t>Информатика и вычислительная техника 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167272"/>
              </a:buClr>
              <a:defRPr/>
            </a:pPr>
            <a:r>
              <a:rPr lang="ru-RU" sz="1400" dirty="0"/>
              <a:t>05.13.11 – Математическое и программное обеспечение вычислительных машин, комплексов и компьютерных сетей</a:t>
            </a:r>
            <a:r>
              <a:rPr lang="ru-RU" sz="1400" dirty="0">
                <a:cs typeface="Arial" charset="0"/>
              </a:rPr>
              <a:t> - </a:t>
            </a:r>
            <a:r>
              <a:rPr lang="ru-RU" sz="1400" b="1" dirty="0">
                <a:solidFill>
                  <a:srgbClr val="FF0000"/>
                </a:solidFill>
                <a:cs typeface="Arial" charset="0"/>
              </a:rPr>
              <a:t>2</a:t>
            </a:r>
            <a:endParaRPr lang="ru-RU" sz="1400" dirty="0"/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167272"/>
              </a:buClr>
              <a:defRPr/>
            </a:pPr>
            <a:r>
              <a:rPr lang="ru-RU" sz="1400" dirty="0"/>
              <a:t>05.13.18 – Математическое моделирование, численные методы и комплексы программ </a:t>
            </a:r>
            <a:r>
              <a:rPr lang="ru-RU" sz="1400" dirty="0" smtClean="0">
                <a:cs typeface="Arial" charset="0"/>
              </a:rPr>
              <a:t>– </a:t>
            </a:r>
            <a:r>
              <a:rPr lang="ru-RU" sz="1400" b="1" dirty="0">
                <a:solidFill>
                  <a:srgbClr val="FF0000"/>
                </a:solidFill>
                <a:cs typeface="Arial" charset="0"/>
              </a:rPr>
              <a:t>22 </a:t>
            </a:r>
            <a:r>
              <a:rPr lang="ru-RU" sz="1400" b="1" dirty="0" smtClean="0">
                <a:solidFill>
                  <a:srgbClr val="FF0000"/>
                </a:solidFill>
                <a:cs typeface="Arial" charset="0"/>
              </a:rPr>
              <a:t>(2- </a:t>
            </a:r>
            <a:r>
              <a:rPr lang="ru-RU" sz="1400" b="1" dirty="0">
                <a:solidFill>
                  <a:srgbClr val="FF0000"/>
                </a:solidFill>
                <a:cs typeface="Arial" charset="0"/>
              </a:rPr>
              <a:t>контракт</a:t>
            </a:r>
            <a:r>
              <a:rPr lang="ru-RU" sz="1400" b="1" dirty="0" smtClean="0">
                <a:solidFill>
                  <a:srgbClr val="FF0000"/>
                </a:solidFill>
                <a:cs typeface="Arial" charset="0"/>
              </a:rPr>
              <a:t>)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rgbClr val="167272"/>
              </a:buClr>
              <a:buFont typeface="Wingdings" pitchFamily="2" charset="2"/>
              <a:buChar char="§"/>
              <a:defRPr/>
            </a:pPr>
            <a:r>
              <a:rPr lang="ru-RU" sz="1600" dirty="0" smtClean="0"/>
              <a:t>10.06.01</a:t>
            </a:r>
            <a:r>
              <a:rPr lang="ru-RU" sz="1600" dirty="0" smtClean="0">
                <a:cs typeface="Arial" charset="0"/>
              </a:rPr>
              <a:t> </a:t>
            </a:r>
            <a:r>
              <a:rPr lang="ru-RU" sz="1600" dirty="0">
                <a:cs typeface="Arial" charset="0"/>
              </a:rPr>
              <a:t>– </a:t>
            </a:r>
            <a:r>
              <a:rPr lang="ru-RU" sz="1600" b="1" dirty="0">
                <a:cs typeface="Arial" charset="0"/>
              </a:rPr>
              <a:t>Информационная </a:t>
            </a:r>
            <a:r>
              <a:rPr lang="ru-RU" sz="1600" b="1" dirty="0" smtClean="0">
                <a:cs typeface="Arial" charset="0"/>
              </a:rPr>
              <a:t>безопасность</a:t>
            </a:r>
            <a:endParaRPr lang="ru-RU" sz="1600" b="1" dirty="0">
              <a:cs typeface="Arial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167272"/>
              </a:buClr>
              <a:defRPr/>
            </a:pPr>
            <a:r>
              <a:rPr lang="ru-RU" sz="1400" dirty="0" smtClean="0"/>
              <a:t>05.13.19 </a:t>
            </a:r>
            <a:r>
              <a:rPr lang="ru-RU" sz="1400" dirty="0"/>
              <a:t>– Методы и системы защиты информации, информационная безопасность</a:t>
            </a:r>
            <a:r>
              <a:rPr lang="ru-RU" sz="1400" dirty="0" smtClean="0">
                <a:cs typeface="Arial" charset="0"/>
              </a:rPr>
              <a:t> – </a:t>
            </a:r>
            <a:r>
              <a:rPr lang="ru-RU" sz="1400" b="1" dirty="0">
                <a:solidFill>
                  <a:srgbClr val="FF0000"/>
                </a:solidFill>
                <a:cs typeface="Arial" charset="0"/>
              </a:rPr>
              <a:t>2 (1 - контракт)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167272"/>
              </a:buClr>
              <a:defRPr/>
            </a:pPr>
            <a:endParaRPr lang="ru-RU" sz="1400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677839" y="6258505"/>
            <a:ext cx="6519177" cy="369332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b="1" dirty="0" smtClean="0"/>
              <a:t>Всего по ИПММ в 2014 г. (бюджет/контракт) – </a:t>
            </a:r>
            <a:r>
              <a:rPr lang="ru-RU" b="1" u="sng" dirty="0" smtClean="0">
                <a:solidFill>
                  <a:srgbClr val="FF0000"/>
                </a:solidFill>
              </a:rPr>
              <a:t>44/4</a:t>
            </a:r>
            <a:r>
              <a:rPr lang="ru-RU" b="1" dirty="0" smtClean="0"/>
              <a:t> чел.</a:t>
            </a:r>
            <a:endParaRPr lang="ru-RU" b="1" dirty="0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2497138" y="6070196"/>
            <a:ext cx="651351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246334" y="67112"/>
            <a:ext cx="68929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0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Защиты диссертаций в 2014/2015 г.</a:t>
            </a:r>
            <a:endParaRPr lang="ru-RU" sz="30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38613" y="656863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16</a:t>
            </a:fld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38205"/>
              </p:ext>
            </p:extLst>
          </p:nvPr>
        </p:nvGraphicFramePr>
        <p:xfrm>
          <a:off x="1520345" y="716702"/>
          <a:ext cx="7427030" cy="5731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0579"/>
                <a:gridCol w="1024312"/>
                <a:gridCol w="942109"/>
                <a:gridCol w="1609161"/>
                <a:gridCol w="1560869"/>
              </a:tblGrid>
              <a:tr h="559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 dirty="0">
                          <a:solidFill>
                            <a:schemeClr val="tx1"/>
                          </a:solidFill>
                          <a:effectLst/>
                        </a:rPr>
                        <a:t>Фамилия, имя, отчество</a:t>
                      </a:r>
                      <a:br>
                        <a:rPr lang="ru-RU" sz="105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 dirty="0">
                          <a:solidFill>
                            <a:schemeClr val="tx1"/>
                          </a:solidFill>
                          <a:effectLst/>
                        </a:rPr>
                        <a:t>Подразделение</a:t>
                      </a:r>
                      <a:br>
                        <a:rPr lang="ru-RU" sz="105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 dirty="0">
                          <a:solidFill>
                            <a:schemeClr val="tx1"/>
                          </a:solidFill>
                          <a:effectLst/>
                        </a:rPr>
                        <a:t>Научный руководитель </a:t>
                      </a:r>
                      <a:endParaRPr lang="ru-RU" sz="105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Код специальности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Степень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900" marR="19900" marT="19900" marB="199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Форма обучения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Категория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Причина отчисления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№ приказа об отчислении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</a:tr>
              <a:tr h="730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baseline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Смирнов Павел Олегович</a:t>
                      </a: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/УК/ИПММ/Кафедра "Прикладная математика"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Шевляков Г.Л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05.13.18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К.т.н.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контрактная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Аспирант (очный)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Как представивший диссертацию к защите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429-ск от 21.03.2014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</a:tr>
              <a:tr h="730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baseline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Андрэа Клитон </a:t>
                      </a: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/УК/ИПММ/Кафедра "Прикладная математика"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Шевляков Г.Л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05.13.18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К.т.н.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контрактная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Аспирант (очный)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Как защитивший диссертацию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№ 516-ск от 03.04.2014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</a:tr>
              <a:tr h="730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baseline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Моляков Андрей Сергеевич</a:t>
                      </a: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/УК/ИПММ/Кафедра "Телематика ( при ЦНИИ РТК) "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Заборовский В.С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05.13.19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К.т.н.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контрактная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Аспирант (заочный)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Как представивший диссертацию к защите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1877-ск от 05.11.2014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</a:tr>
              <a:tr h="730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baseline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Аранов Владислав Юрьевич</a:t>
                      </a: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/УК/ИПММ/Кафедра "Телематика ( при ЦНИИ РТК) "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Заборовский В.С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05.13.19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К.т.н.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контрактная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Аспирант (заочный)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Как представивший диссертацию к защите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1877-ск от 05.11.2014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</a:tr>
              <a:tr h="1018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baseline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Ильяшенко Александр Сергеевич</a:t>
                      </a: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/УК/ИПММ/Кафедра "Телематика ( при ЦНИИ РТК) "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Заяц О.И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 dirty="0">
                          <a:solidFill>
                            <a:schemeClr val="tx1"/>
                          </a:solidFill>
                          <a:effectLst/>
                        </a:rPr>
                        <a:t>05.13.18</a:t>
                      </a:r>
                      <a:endParaRPr lang="ru-RU" sz="105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К.т.н.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 dirty="0">
                          <a:solidFill>
                            <a:schemeClr val="tx1"/>
                          </a:solidFill>
                          <a:effectLst/>
                        </a:rPr>
                        <a:t>бюджетная </a:t>
                      </a:r>
                      <a:br>
                        <a:rPr lang="ru-RU" sz="105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 dirty="0">
                          <a:solidFill>
                            <a:schemeClr val="tx1"/>
                          </a:solidFill>
                          <a:effectLst/>
                        </a:rPr>
                        <a:t>Аспирант (очный)</a:t>
                      </a:r>
                      <a:endParaRPr lang="ru-RU" sz="105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Как представивший диссертацию к защите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1877-ск от 05.11.2014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</a:tr>
              <a:tr h="1018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baseline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Чурилова Мария Александровна</a:t>
                      </a: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/УК/ИПММ/Кафедра "Прикладная математика"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Фролов М.Е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05.13.18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К.т.н.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бюджетная </a:t>
                      </a:r>
                      <a:b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>
                          <a:solidFill>
                            <a:schemeClr val="tx1"/>
                          </a:solidFill>
                          <a:effectLst/>
                        </a:rPr>
                        <a:t>Аспирант (очный)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 dirty="0">
                          <a:solidFill>
                            <a:schemeClr val="tx1"/>
                          </a:solidFill>
                          <a:effectLst/>
                        </a:rPr>
                        <a:t>Как представивший диссертацию к защите </a:t>
                      </a:r>
                      <a:br>
                        <a:rPr lang="ru-RU" sz="105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aseline="0" dirty="0">
                          <a:solidFill>
                            <a:schemeClr val="tx1"/>
                          </a:solidFill>
                          <a:effectLst/>
                        </a:rPr>
                        <a:t>1696-ск от 03.10.2014</a:t>
                      </a:r>
                      <a:endParaRPr lang="ru-RU" sz="105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00" marR="19900" marT="19900" marB="1990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0345" y="6331319"/>
            <a:ext cx="6867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Всего: 6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231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925677" y="0"/>
            <a:ext cx="72183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Защиты диссертаций в 2015 </a:t>
            </a:r>
            <a:r>
              <a:rPr lang="ru-RU" sz="3000" b="1" dirty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г</a:t>
            </a:r>
            <a:r>
              <a:rPr lang="ru-RU" sz="30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(план)</a:t>
            </a:r>
            <a:endParaRPr lang="ru-RU" sz="30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ru-RU" sz="30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38613" y="656863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17</a:t>
            </a:fld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865083"/>
              </p:ext>
            </p:extLst>
          </p:nvPr>
        </p:nvGraphicFramePr>
        <p:xfrm>
          <a:off x="1696759" y="1722245"/>
          <a:ext cx="7029313" cy="4507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914"/>
                <a:gridCol w="1531825"/>
                <a:gridCol w="1200287"/>
                <a:gridCol w="1200287"/>
              </a:tblGrid>
              <a:tr h="1220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Фамилия, имя, отчество</a:t>
                      </a:r>
                      <a:b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Подразделение</a:t>
                      </a:r>
                      <a:b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Научный руководитель </a:t>
                      </a:r>
                      <a:endParaRPr lang="ru-RU" sz="105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9" marR="26449" marT="26449" marB="264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Код специальности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9" marR="26449" marT="26449" marB="264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Категория</a:t>
                      </a:r>
                      <a:b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Форма обучения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9" marR="26449" marT="26449" marB="264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Дата приёма</a:t>
                      </a:r>
                      <a:b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Дата выпуска </a:t>
                      </a:r>
                      <a:endParaRPr lang="ru-RU" sz="105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9" marR="26449" marT="26449" marB="26449" anchor="ctr"/>
                </a:tc>
              </a:tr>
              <a:tr h="831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u="sng" baseline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Курц Валентина Валерьевна</a:t>
                      </a: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/УК/ИПММ/Кафедра "Прикладная математика" </a:t>
                      </a:r>
                      <a:b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Клавдиев В.Е.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9" marR="26449" marT="26449" marB="264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05.13.18 </a:t>
                      </a:r>
                      <a:endParaRPr lang="ru-RU" sz="105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9" marR="26449" marT="26449" marB="264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Аспирант (очный) </a:t>
                      </a:r>
                      <a:b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бюджетная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9" marR="26449" marT="26449" marB="264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01.10.2012 </a:t>
                      </a:r>
                      <a:b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01.10.2015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9" marR="26449" marT="26449" marB="26449" anchor="ctr"/>
                </a:tc>
              </a:tr>
              <a:tr h="831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u="sng" baseline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Чуканов Вячеслав Сергеевич</a:t>
                      </a: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/УК/ИПММ/Кафедра "Прикладная математика" </a:t>
                      </a:r>
                      <a:b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Штурц И.В.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9" marR="26449" marT="26449" marB="264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05.13.18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9" marR="26449" marT="26449" marB="264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Аспирант (очный) </a:t>
                      </a:r>
                      <a:b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бюджетная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9" marR="26449" marT="26449" marB="264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01.10.2012 </a:t>
                      </a:r>
                      <a:b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01.10.2015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9" marR="26449" marT="26449" marB="26449" anchor="ctr"/>
                </a:tc>
              </a:tr>
              <a:tr h="831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u="sng" baseline="0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Фролов Максим Евгеньевич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/УК/ИПММ/Кафедра "Прикладная математика" </a:t>
                      </a:r>
                      <a:b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5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9" marR="26449" marT="26449" marB="264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05.13.18 </a:t>
                      </a:r>
                      <a:endParaRPr lang="ru-RU" sz="105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9" marR="26449" marT="26449" marB="264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Докторант </a:t>
                      </a:r>
                      <a:b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aseline="0">
                          <a:solidFill>
                            <a:schemeClr val="tx1"/>
                          </a:solidFill>
                          <a:effectLst/>
                        </a:rPr>
                        <a:t>бюджетная </a:t>
                      </a:r>
                      <a:endParaRPr lang="ru-RU" sz="1050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9" marR="26449" marT="26449" marB="264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01.11.2012 </a:t>
                      </a:r>
                      <a:b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</a:rPr>
                        <a:t>01.11.2015 </a:t>
                      </a:r>
                      <a:endParaRPr lang="ru-RU" sz="105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9" marR="26449" marT="26449" marB="2644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4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925677" y="0"/>
            <a:ext cx="66319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Общее число аспирантов 2015</a:t>
            </a:r>
            <a:endParaRPr lang="ru-RU" sz="30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ru-RU" sz="30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38613" y="656863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18</a:t>
            </a:fld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8062"/>
              </p:ext>
            </p:extLst>
          </p:nvPr>
        </p:nvGraphicFramePr>
        <p:xfrm>
          <a:off x="1524000" y="1397000"/>
          <a:ext cx="70369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130"/>
                <a:gridCol w="1431235"/>
                <a:gridCol w="176253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Иностранцев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Высшая 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Гидроаэроднамика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Механика и процессы управления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Прикладная 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Теоретическая механика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Телематика</a:t>
                      </a:r>
                      <a:r>
                        <a:rPr lang="ru-RU" dirty="0" smtClean="0"/>
                        <a:t> (при ЦНИИРТК)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80757" y="4688853"/>
            <a:ext cx="6867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Всего аспирантов: 48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00027" y="5762279"/>
            <a:ext cx="686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Докторантура: защиты 	1. Фролов М.Е.  – 2015</a:t>
            </a:r>
          </a:p>
          <a:p>
            <a:r>
              <a:rPr lang="ru-RU" sz="2000" b="1" dirty="0" smtClean="0"/>
              <a:t>				2. Семенов А.С</a:t>
            </a:r>
            <a:r>
              <a:rPr lang="ru-RU" sz="2000" b="1" dirty="0"/>
              <a:t>. – </a:t>
            </a:r>
            <a:r>
              <a:rPr lang="ru-RU" sz="2000" b="1" dirty="0" smtClean="0"/>
              <a:t>2016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289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332" y="2271190"/>
            <a:ext cx="6916588" cy="4530292"/>
          </a:xfrm>
          <a:prstGeom prst="rect">
            <a:avLst/>
          </a:prstGeom>
        </p:spPr>
      </p:pic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095332" y="67112"/>
            <a:ext cx="48859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Годовой объем НИОКР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76124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19</a:t>
            </a:fld>
            <a:endParaRPr lang="ru-RU" dirty="0" smtClean="0"/>
          </a:p>
        </p:txBody>
      </p:sp>
      <p:sp>
        <p:nvSpPr>
          <p:cNvPr id="12" name="TextBox 1"/>
          <p:cNvSpPr txBox="1"/>
          <p:nvPr/>
        </p:nvSpPr>
        <p:spPr>
          <a:xfrm>
            <a:off x="2303463" y="879957"/>
            <a:ext cx="6608762" cy="70886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2000" i="0" baseline="0" dirty="0" smtClean="0">
                <a:latin typeface="+mj-lt"/>
                <a:cs typeface="Times New Roman" pitchFamily="18" charset="0"/>
              </a:rPr>
              <a:t>2013</a:t>
            </a:r>
            <a:r>
              <a:rPr lang="ru-RU" sz="2000" i="0" dirty="0" smtClean="0">
                <a:latin typeface="+mj-lt"/>
                <a:cs typeface="Times New Roman" pitchFamily="18" charset="0"/>
              </a:rPr>
              <a:t> </a:t>
            </a:r>
            <a:r>
              <a:rPr lang="ru-RU" sz="2000" i="0" baseline="0" dirty="0" smtClean="0">
                <a:latin typeface="+mj-lt"/>
                <a:cs typeface="Times New Roman" pitchFamily="18" charset="0"/>
              </a:rPr>
              <a:t>год</a:t>
            </a:r>
            <a:r>
              <a:rPr lang="ru-RU" sz="2000" i="0" dirty="0" smtClean="0">
                <a:latin typeface="+mj-lt"/>
                <a:cs typeface="Times New Roman" pitchFamily="18" charset="0"/>
              </a:rPr>
              <a:t> – </a:t>
            </a:r>
            <a:r>
              <a:rPr lang="ru-RU" sz="2000" b="1" i="0" dirty="0" smtClean="0">
                <a:latin typeface="+mj-lt"/>
                <a:cs typeface="Times New Roman" pitchFamily="18" charset="0"/>
              </a:rPr>
              <a:t>165.1 млн. руб</a:t>
            </a:r>
            <a:r>
              <a:rPr lang="ru-RU" sz="2000" i="0" dirty="0" smtClean="0">
                <a:latin typeface="+mj-lt"/>
                <a:cs typeface="Times New Roman" pitchFamily="18" charset="0"/>
              </a:rPr>
              <a:t>.</a:t>
            </a:r>
          </a:p>
          <a:p>
            <a:pPr rtl="0"/>
            <a:r>
              <a:rPr lang="ru-RU" sz="2000" baseline="0" dirty="0" smtClean="0">
                <a:latin typeface="+mj-lt"/>
                <a:cs typeface="Times New Roman" pitchFamily="18" charset="0"/>
              </a:rPr>
              <a:t>2014 год – </a:t>
            </a:r>
            <a:r>
              <a:rPr lang="ru-RU" sz="2000" b="1" baseline="0" dirty="0" smtClean="0">
                <a:latin typeface="+mj-lt"/>
                <a:cs typeface="Times New Roman" pitchFamily="18" charset="0"/>
              </a:rPr>
              <a:t>399.7 млн.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 руб</a:t>
            </a:r>
            <a:r>
              <a:rPr lang="ru-RU" sz="2000" dirty="0" smtClean="0">
                <a:latin typeface="+mj-lt"/>
                <a:cs typeface="Times New Roman" pitchFamily="18" charset="0"/>
              </a:rPr>
              <a:t>.</a:t>
            </a:r>
            <a:endParaRPr lang="ru-RU" sz="2000" i="0" baseline="0" dirty="0" smtClean="0">
              <a:latin typeface="+mj-lt"/>
              <a:cs typeface="Times New Roman" pitchFamily="18" charset="0"/>
            </a:endParaRPr>
          </a:p>
          <a:p>
            <a:pPr rtl="0"/>
            <a:r>
              <a:rPr lang="ru-RU" sz="2000" i="0" baseline="0" dirty="0" smtClean="0">
                <a:latin typeface="+mj-lt"/>
                <a:cs typeface="Times New Roman" pitchFamily="18" charset="0"/>
              </a:rPr>
              <a:t>Объем НИОКР в 2014 году составил</a:t>
            </a:r>
            <a:r>
              <a:rPr lang="ru-RU" sz="2000" i="0" dirty="0" smtClean="0">
                <a:latin typeface="+mj-lt"/>
                <a:cs typeface="Times New Roman" pitchFamily="18" charset="0"/>
              </a:rPr>
              <a:t> </a:t>
            </a:r>
            <a:r>
              <a:rPr lang="ru-RU" sz="2000" b="1" i="0" u="sng" baseline="0" dirty="0" smtClean="0">
                <a:latin typeface="+mj-lt"/>
                <a:cs typeface="Times New Roman" pitchFamily="18" charset="0"/>
              </a:rPr>
              <a:t>2.0 млн. руб.</a:t>
            </a:r>
            <a:r>
              <a:rPr lang="ru-RU" sz="2000" b="1" i="0" dirty="0" smtClean="0">
                <a:latin typeface="+mj-lt"/>
                <a:cs typeface="Times New Roman" pitchFamily="18" charset="0"/>
              </a:rPr>
              <a:t> на </a:t>
            </a:r>
            <a:r>
              <a:rPr lang="ru-RU" sz="2000" b="1" i="0" baseline="0" dirty="0" smtClean="0">
                <a:latin typeface="+mj-lt"/>
                <a:cs typeface="Times New Roman" pitchFamily="18" charset="0"/>
              </a:rPr>
              <a:t>1 занятую ставку ППС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 rot="16200000">
            <a:off x="652996" y="4102682"/>
            <a:ext cx="336443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Объем в/б средств, млн. руб. </a:t>
            </a:r>
            <a:endParaRPr lang="ru-RU" altLang="ru-RU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069549" y="10012"/>
            <a:ext cx="71513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Структура преобразований ИПММ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76124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2</a:t>
            </a:fld>
            <a:endParaRPr lang="ru-RU" dirty="0" smtClean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6832600" y="6318211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1C0D624A-9CCB-49CA-8AEA-D1ADFCFCD2C9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Прямая со стрелкой 6"/>
          <p:cNvCxnSpPr>
            <a:stCxn id="14" idx="3"/>
          </p:cNvCxnSpPr>
          <p:nvPr/>
        </p:nvCxnSpPr>
        <p:spPr>
          <a:xfrm flipV="1">
            <a:off x="5003507" y="3020452"/>
            <a:ext cx="800392" cy="923391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7" idx="3"/>
          </p:cNvCxnSpPr>
          <p:nvPr/>
        </p:nvCxnSpPr>
        <p:spPr>
          <a:xfrm flipV="1">
            <a:off x="5003509" y="1569531"/>
            <a:ext cx="809013" cy="472172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2" idx="3"/>
          </p:cNvCxnSpPr>
          <p:nvPr/>
        </p:nvCxnSpPr>
        <p:spPr>
          <a:xfrm flipV="1">
            <a:off x="5003507" y="3111568"/>
            <a:ext cx="790867" cy="1422031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8" idx="3"/>
            <a:endCxn id="25" idx="1"/>
          </p:cNvCxnSpPr>
          <p:nvPr/>
        </p:nvCxnSpPr>
        <p:spPr>
          <a:xfrm>
            <a:off x="5003509" y="1461787"/>
            <a:ext cx="800391" cy="83247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5" idx="3"/>
          </p:cNvCxnSpPr>
          <p:nvPr/>
        </p:nvCxnSpPr>
        <p:spPr>
          <a:xfrm flipV="1">
            <a:off x="5003508" y="2273883"/>
            <a:ext cx="809014" cy="100956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539585" y="4319287"/>
            <a:ext cx="3463922" cy="4286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Теплофизика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39585" y="4962224"/>
            <a:ext cx="3463922" cy="42862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Теоретическая механика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39584" y="3676349"/>
            <a:ext cx="3463923" cy="53498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Гидроаэродинамика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74509" y="3104848"/>
            <a:ext cx="3428999" cy="35718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Физика металлов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39585" y="2449213"/>
            <a:ext cx="3463924" cy="51276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Механика и процессы управления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39584" y="1789535"/>
            <a:ext cx="3463925" cy="5043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Высокопроизводительные вычисления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39585" y="1247474"/>
            <a:ext cx="3463924" cy="42862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Прикладная математика</a:t>
            </a:r>
          </a:p>
        </p:txBody>
      </p:sp>
      <p:cxnSp>
        <p:nvCxnSpPr>
          <p:cNvPr id="20" name="Прямая со стрелкой 19"/>
          <p:cNvCxnSpPr>
            <a:stCxn id="22" idx="3"/>
          </p:cNvCxnSpPr>
          <p:nvPr/>
        </p:nvCxnSpPr>
        <p:spPr>
          <a:xfrm flipV="1">
            <a:off x="5003506" y="3889334"/>
            <a:ext cx="754620" cy="1822984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539584" y="6103635"/>
            <a:ext cx="3463922" cy="39449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Высшая математика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39584" y="5533724"/>
            <a:ext cx="3463922" cy="3571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Математическая физика</a:t>
            </a:r>
          </a:p>
        </p:txBody>
      </p:sp>
      <p:sp>
        <p:nvSpPr>
          <p:cNvPr id="23" name="Прямоугольник 43"/>
          <p:cNvSpPr>
            <a:spLocks noChangeArrowheads="1"/>
          </p:cNvSpPr>
          <p:nvPr/>
        </p:nvSpPr>
        <p:spPr bwMode="auto">
          <a:xfrm>
            <a:off x="2549597" y="756690"/>
            <a:ext cx="22162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+mj-lt"/>
                <a:cs typeface="Times New Roman" panose="02020603050405020304" pitchFamily="18" charset="0"/>
              </a:rPr>
              <a:t>Ноябрь 2012</a:t>
            </a:r>
          </a:p>
        </p:txBody>
      </p:sp>
      <p:sp>
        <p:nvSpPr>
          <p:cNvPr id="24" name="Прямоугольник 45"/>
          <p:cNvSpPr>
            <a:spLocks noChangeArrowheads="1"/>
          </p:cNvSpPr>
          <p:nvPr/>
        </p:nvSpPr>
        <p:spPr bwMode="auto">
          <a:xfrm>
            <a:off x="6475413" y="771917"/>
            <a:ext cx="2250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+mj-lt"/>
                <a:cs typeface="Times New Roman" panose="02020603050405020304" pitchFamily="18" charset="0"/>
              </a:rPr>
              <a:t>Ноябрь 2014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03900" y="1257260"/>
            <a:ext cx="3168650" cy="575547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Прикладная математика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03900" y="2003848"/>
            <a:ext cx="3168650" cy="5297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Механика и процессы управления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03900" y="2727347"/>
            <a:ext cx="3168650" cy="52063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Гидроаэродинамика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4375" y="3462038"/>
            <a:ext cx="3178175" cy="58145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Теоретическая механика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804133" y="4240767"/>
            <a:ext cx="3178175" cy="56206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Высшая математика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803900" y="5427677"/>
            <a:ext cx="3203575" cy="56390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Телематика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при ЦНИИ РТК)</a:t>
            </a:r>
          </a:p>
        </p:txBody>
      </p:sp>
      <p:cxnSp>
        <p:nvCxnSpPr>
          <p:cNvPr id="31" name="Прямая со стрелкой 30"/>
          <p:cNvCxnSpPr>
            <a:stCxn id="13" idx="3"/>
            <a:endCxn id="28" idx="1"/>
          </p:cNvCxnSpPr>
          <p:nvPr/>
        </p:nvCxnSpPr>
        <p:spPr>
          <a:xfrm flipV="1">
            <a:off x="5003507" y="3752766"/>
            <a:ext cx="790868" cy="1423771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2"/>
          <p:cNvSpPr txBox="1">
            <a:spLocks noChangeArrowheads="1"/>
          </p:cNvSpPr>
          <p:nvPr/>
        </p:nvSpPr>
        <p:spPr bwMode="auto">
          <a:xfrm>
            <a:off x="7096918" y="4633051"/>
            <a:ext cx="642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 b="1" dirty="0"/>
              <a:t>+</a:t>
            </a:r>
          </a:p>
        </p:txBody>
      </p:sp>
      <p:cxnSp>
        <p:nvCxnSpPr>
          <p:cNvPr id="33" name="Прямая со стрелкой 32"/>
          <p:cNvCxnSpPr>
            <a:stCxn id="21" idx="3"/>
            <a:endCxn id="29" idx="1"/>
          </p:cNvCxnSpPr>
          <p:nvPr/>
        </p:nvCxnSpPr>
        <p:spPr>
          <a:xfrm flipV="1">
            <a:off x="5003506" y="4521800"/>
            <a:ext cx="800627" cy="1779083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812522" y="6134717"/>
            <a:ext cx="3160028" cy="5715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Базовая кафедра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СПбПУ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ИПМаш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РАН</a:t>
            </a:r>
          </a:p>
        </p:txBody>
      </p:sp>
      <p:cxnSp>
        <p:nvCxnSpPr>
          <p:cNvPr id="55" name="Прямая со стрелкой 54"/>
          <p:cNvCxnSpPr>
            <a:stCxn id="16" idx="3"/>
          </p:cNvCxnSpPr>
          <p:nvPr/>
        </p:nvCxnSpPr>
        <p:spPr>
          <a:xfrm flipV="1">
            <a:off x="5003509" y="2235439"/>
            <a:ext cx="809013" cy="470155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095332" y="67112"/>
            <a:ext cx="48859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Годовой объем НИОКР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76124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20</a:t>
            </a:fld>
            <a:endParaRPr lang="ru-RU" dirty="0" smtClean="0"/>
          </a:p>
        </p:txBody>
      </p:sp>
      <p:sp>
        <p:nvSpPr>
          <p:cNvPr id="12" name="TextBox 1"/>
          <p:cNvSpPr txBox="1"/>
          <p:nvPr/>
        </p:nvSpPr>
        <p:spPr>
          <a:xfrm>
            <a:off x="2303463" y="879957"/>
            <a:ext cx="6608762" cy="70886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sz="2000" i="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 rot="16200000">
            <a:off x="652996" y="4102682"/>
            <a:ext cx="336443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733843"/>
              </p:ext>
            </p:extLst>
          </p:nvPr>
        </p:nvGraphicFramePr>
        <p:xfrm>
          <a:off x="4695285" y="8799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730154"/>
              </p:ext>
            </p:extLst>
          </p:nvPr>
        </p:nvGraphicFramePr>
        <p:xfrm>
          <a:off x="1404073" y="3435927"/>
          <a:ext cx="5412364" cy="329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83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76124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z="1800" smtClean="0"/>
              <a:pPr eaLnBrk="1" hangingPunct="1"/>
              <a:t>21</a:t>
            </a:fld>
            <a:endParaRPr lang="ru-RU" sz="1800" dirty="0" smtClean="0"/>
          </a:p>
        </p:txBody>
      </p:sp>
      <p:sp>
        <p:nvSpPr>
          <p:cNvPr id="12" name="TextBox 1"/>
          <p:cNvSpPr txBox="1"/>
          <p:nvPr/>
        </p:nvSpPr>
        <p:spPr>
          <a:xfrm>
            <a:off x="2303463" y="879957"/>
            <a:ext cx="6608762" cy="70886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sz="2800" i="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 rot="16200000">
            <a:off x="652996" y="4102682"/>
            <a:ext cx="336443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5211" y="88900"/>
            <a:ext cx="5423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 общем</a:t>
            </a:r>
            <a:endParaRPr lang="ru-RU" sz="24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058605"/>
              </p:ext>
            </p:extLst>
          </p:nvPr>
        </p:nvGraphicFramePr>
        <p:xfrm>
          <a:off x="1070985" y="761244"/>
          <a:ext cx="8073015" cy="597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758062" y="83890"/>
            <a:ext cx="50171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Публикации НПР</a:t>
            </a:r>
            <a:r>
              <a:rPr lang="ru-RU" sz="3200" b="1" dirty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ИПММ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76124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22</a:t>
            </a:fld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314" y="2040966"/>
            <a:ext cx="7004911" cy="4096867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2486884" y="864598"/>
            <a:ext cx="6657116" cy="456201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2200" b="1" dirty="0" smtClean="0">
                <a:latin typeface="+mj-lt"/>
                <a:cs typeface="Times New Roman" pitchFamily="18" charset="0"/>
              </a:rPr>
              <a:t>Число публикаций, индексируемых в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WoS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+mj-lt"/>
                <a:cs typeface="Times New Roman" pitchFamily="18" charset="0"/>
              </a:rPr>
              <a:t>и/или 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Scopus,</a:t>
            </a:r>
            <a:r>
              <a:rPr lang="ru-RU" sz="2200" b="1" dirty="0" smtClean="0">
                <a:latin typeface="+mj-lt"/>
                <a:cs typeface="Times New Roman" pitchFamily="18" charset="0"/>
              </a:rPr>
              <a:t> на одного НПР</a:t>
            </a:r>
            <a:endParaRPr lang="ru-RU" sz="2200" b="1" i="0" dirty="0" smtClean="0">
              <a:latin typeface="+mj-lt"/>
              <a:cs typeface="Times New Roman" pitchFamily="18" charset="0"/>
            </a:endParaRPr>
          </a:p>
          <a:p>
            <a:pPr rtl="0"/>
            <a:r>
              <a:rPr lang="ru-RU" sz="1800" dirty="0" smtClean="0">
                <a:latin typeface="+mj-lt"/>
                <a:cs typeface="Times New Roman" pitchFamily="18" charset="0"/>
              </a:rPr>
              <a:t>(распределение по кафедрам)</a:t>
            </a:r>
            <a:endParaRPr lang="ru-RU" sz="1800" i="0" baseline="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642236" y="6275228"/>
            <a:ext cx="6657116" cy="456201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2200" b="1" dirty="0" smtClean="0">
                <a:latin typeface="+mj-lt"/>
                <a:cs typeface="Times New Roman" pitchFamily="18" charset="0"/>
              </a:rPr>
              <a:t>Всего по ИПММ на 01.09.2014 </a:t>
            </a:r>
            <a:r>
              <a:rPr lang="ru-RU" sz="2200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78</a:t>
            </a:r>
            <a:r>
              <a:rPr lang="ru-RU" sz="2200" b="1" dirty="0" smtClean="0">
                <a:latin typeface="+mj-lt"/>
                <a:cs typeface="Times New Roman" pitchFamily="18" charset="0"/>
              </a:rPr>
              <a:t> статей</a:t>
            </a:r>
            <a:endParaRPr lang="ru-RU" sz="1800" b="1" i="0" baseline="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5360" y="2123440"/>
            <a:ext cx="4053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Вовлеченность сотрудников (число всех соавторов от ИПММ)</a:t>
            </a:r>
          </a:p>
          <a:p>
            <a:pPr algn="ctr"/>
            <a:r>
              <a:rPr lang="ru-RU" dirty="0" smtClean="0"/>
              <a:t>2013     2014</a:t>
            </a:r>
          </a:p>
          <a:p>
            <a:pPr algn="ctr"/>
            <a:r>
              <a:rPr lang="ru-RU" b="1" dirty="0" smtClean="0"/>
              <a:t>45</a:t>
            </a:r>
            <a:r>
              <a:rPr lang="ru-RU" dirty="0" smtClean="0"/>
              <a:t>   =</a:t>
            </a:r>
            <a:r>
              <a:rPr lang="en-US" dirty="0" smtClean="0"/>
              <a:t>&gt; </a:t>
            </a:r>
            <a:r>
              <a:rPr lang="ru-RU" dirty="0" smtClean="0"/>
              <a:t> </a:t>
            </a:r>
            <a:r>
              <a:rPr lang="en-US" b="1" dirty="0" smtClean="0"/>
              <a:t>64</a:t>
            </a:r>
            <a:endParaRPr lang="ru-RU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98203" y="5199321"/>
            <a:ext cx="5977809" cy="0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06316" y="5092995"/>
            <a:ext cx="1031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среднее</a:t>
            </a:r>
          </a:p>
          <a:p>
            <a:r>
              <a:rPr lang="ru-RU" sz="1400" b="1" dirty="0" err="1" smtClean="0"/>
              <a:t>СПбПУ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1488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76124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23</a:t>
            </a:fld>
            <a:endParaRPr lang="ru-RU" dirty="0" smtClean="0"/>
          </a:p>
        </p:txBody>
      </p:sp>
      <p:sp>
        <p:nvSpPr>
          <p:cNvPr id="12" name="TextBox 1"/>
          <p:cNvSpPr txBox="1"/>
          <p:nvPr/>
        </p:nvSpPr>
        <p:spPr>
          <a:xfrm>
            <a:off x="2303463" y="879957"/>
            <a:ext cx="6608762" cy="70886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sz="2000" i="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 rot="16200000">
            <a:off x="652996" y="4102682"/>
            <a:ext cx="336443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533" y="92565"/>
            <a:ext cx="7348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Публикации </a:t>
            </a:r>
            <a:r>
              <a:rPr lang="en-US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Scopus, </a:t>
            </a:r>
            <a:r>
              <a:rPr lang="en-US" sz="3200" b="1" dirty="0" err="1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Wos</a:t>
            </a:r>
            <a:r>
              <a:rPr lang="en-US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2014-</a:t>
            </a: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2015</a:t>
            </a:r>
            <a:endParaRPr lang="ru-RU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5430" y="1065599"/>
            <a:ext cx="1909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</a:rPr>
              <a:t>Всего 161</a:t>
            </a:r>
            <a:endParaRPr lang="ru-RU" sz="2800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742967"/>
              </p:ext>
            </p:extLst>
          </p:nvPr>
        </p:nvGraphicFramePr>
        <p:xfrm>
          <a:off x="2208281" y="568441"/>
          <a:ext cx="4887149" cy="23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981739" y="6176056"/>
            <a:ext cx="4810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</a:rPr>
              <a:t>0,4 – 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</a:rPr>
              <a:t>среднее по ВУЗу</a:t>
            </a:r>
            <a:endParaRPr lang="ru-RU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00771"/>
              </p:ext>
            </p:extLst>
          </p:nvPr>
        </p:nvGraphicFramePr>
        <p:xfrm>
          <a:off x="1463434" y="3591882"/>
          <a:ext cx="3641171" cy="256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219380"/>
              </p:ext>
            </p:extLst>
          </p:nvPr>
        </p:nvGraphicFramePr>
        <p:xfrm>
          <a:off x="5048594" y="3527231"/>
          <a:ext cx="3956398" cy="239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877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548338" y="67112"/>
            <a:ext cx="62112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Проекты ИПММ – 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победители конкурсов РФФИ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278296" y="1214250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24</a:t>
            </a:fld>
            <a:endParaRPr lang="ru-RU" dirty="0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45740" y="1420098"/>
            <a:ext cx="7895968" cy="4939814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000" b="1" dirty="0" smtClean="0"/>
              <a:t>Гранты, действующие в 2014 году (8 грантов):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1700" b="1" dirty="0"/>
              <a:t>Васильев А.Н.</a:t>
            </a:r>
            <a:r>
              <a:rPr lang="en-US" sz="1700" b="1" dirty="0"/>
              <a:t> </a:t>
            </a:r>
            <a:r>
              <a:rPr lang="ru-RU" sz="1700" dirty="0"/>
              <a:t>– </a:t>
            </a:r>
            <a:r>
              <a:rPr lang="ru-RU" sz="1700" dirty="0" smtClean="0"/>
              <a:t>«Информационные </a:t>
            </a:r>
            <a:r>
              <a:rPr lang="ru-RU" sz="1700" dirty="0"/>
              <a:t>модели на основе иерархических гетерогенных нейронных </a:t>
            </a:r>
            <a:r>
              <a:rPr lang="ru-RU" sz="1700" dirty="0" smtClean="0"/>
              <a:t>сетей…»</a:t>
            </a:r>
            <a:endParaRPr lang="ru-RU" sz="1700" b="1" dirty="0" smtClean="0"/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1700" b="1" dirty="0" smtClean="0"/>
              <a:t>Заборовский </a:t>
            </a:r>
            <a:r>
              <a:rPr lang="ru-RU" sz="1700" b="1" dirty="0"/>
              <a:t>В.С.</a:t>
            </a:r>
            <a:r>
              <a:rPr lang="ru-RU" altLang="ru-RU" sz="1700" b="1" dirty="0" smtClean="0"/>
              <a:t> </a:t>
            </a:r>
            <a:r>
              <a:rPr lang="ru-RU" altLang="ru-RU" sz="1700" dirty="0"/>
              <a:t>– </a:t>
            </a:r>
            <a:r>
              <a:rPr lang="ru-RU" altLang="ru-RU" sz="1700" dirty="0" smtClean="0"/>
              <a:t>«</a:t>
            </a:r>
            <a:r>
              <a:rPr lang="ru-RU" sz="1700" dirty="0" err="1" smtClean="0"/>
              <a:t>Сетецентрические</a:t>
            </a:r>
            <a:r>
              <a:rPr lang="ru-RU" sz="1700" dirty="0" smtClean="0"/>
              <a:t> </a:t>
            </a:r>
            <a:r>
              <a:rPr lang="ru-RU" sz="1700" dirty="0"/>
              <a:t>модели и </a:t>
            </a:r>
            <a:r>
              <a:rPr lang="ru-RU" sz="1700" dirty="0" err="1"/>
              <a:t>телематические</a:t>
            </a:r>
            <a:r>
              <a:rPr lang="ru-RU" sz="1700" dirty="0"/>
              <a:t> сервисы для </a:t>
            </a:r>
            <a:r>
              <a:rPr lang="ru-RU" sz="1700" dirty="0" smtClean="0"/>
              <a:t>информационно-транспортной</a:t>
            </a:r>
            <a:r>
              <a:rPr lang="en-US" sz="1700" dirty="0" smtClean="0"/>
              <a:t> </a:t>
            </a:r>
            <a:r>
              <a:rPr lang="ru-RU" sz="1700" dirty="0" smtClean="0"/>
              <a:t>инфраструктуры города</a:t>
            </a:r>
            <a:r>
              <a:rPr lang="ru-RU" altLang="ru-RU" sz="1700" dirty="0" smtClean="0"/>
              <a:t>»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1700" b="1" dirty="0"/>
              <a:t>Зайцев </a:t>
            </a:r>
            <a:r>
              <a:rPr lang="ru-RU" sz="1700" b="1" dirty="0" smtClean="0"/>
              <a:t>Д.К</a:t>
            </a:r>
            <a:r>
              <a:rPr lang="ru-RU" sz="1700" b="1" dirty="0"/>
              <a:t> .</a:t>
            </a:r>
            <a:r>
              <a:rPr lang="ru-RU" altLang="ru-RU" sz="1700" b="1" dirty="0"/>
              <a:t> </a:t>
            </a:r>
            <a:r>
              <a:rPr lang="ru-RU" altLang="ru-RU" sz="1700" dirty="0"/>
              <a:t>– </a:t>
            </a:r>
            <a:r>
              <a:rPr lang="ru-RU" altLang="ru-RU" sz="1700" dirty="0" smtClean="0"/>
              <a:t>«</a:t>
            </a:r>
            <a:r>
              <a:rPr lang="ru-RU" sz="1700" dirty="0"/>
              <a:t>Закрученное движение крови в сосудах</a:t>
            </a:r>
            <a:r>
              <a:rPr lang="en-US" sz="1700" dirty="0" smtClean="0"/>
              <a:t>…</a:t>
            </a:r>
            <a:r>
              <a:rPr lang="ru-RU" sz="1700" dirty="0" smtClean="0"/>
              <a:t>»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1700" b="1" dirty="0"/>
              <a:t>Рыбин В.В.</a:t>
            </a:r>
            <a:r>
              <a:rPr lang="en-US" sz="1700" b="1" dirty="0"/>
              <a:t> </a:t>
            </a:r>
            <a:r>
              <a:rPr lang="ru-RU" sz="1700" dirty="0"/>
              <a:t>– «Исследование фундаментальных закономерностей формирования структур деформационного происхождения в металлах»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1700" b="1" dirty="0" smtClean="0"/>
              <a:t>Самсонова </a:t>
            </a:r>
            <a:r>
              <a:rPr lang="ru-RU" sz="1700" b="1" dirty="0"/>
              <a:t>М.Г. </a:t>
            </a:r>
            <a:r>
              <a:rPr lang="ru-RU" sz="1700" dirty="0"/>
              <a:t>– </a:t>
            </a:r>
            <a:r>
              <a:rPr lang="ru-RU" sz="1700" b="1" dirty="0"/>
              <a:t> </a:t>
            </a:r>
            <a:r>
              <a:rPr lang="ru-RU" sz="1700" dirty="0"/>
              <a:t>«Динамическая интерпретация материнских градиентов при формировании сегментного </a:t>
            </a:r>
            <a:r>
              <a:rPr lang="ru-RU" sz="1700" dirty="0" err="1"/>
              <a:t>препаттерна</a:t>
            </a:r>
            <a:r>
              <a:rPr lang="ru-RU" sz="1700" dirty="0" smtClean="0"/>
              <a:t>»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1700" b="1" dirty="0"/>
              <a:t>Смирнов Е.М.</a:t>
            </a:r>
            <a:r>
              <a:rPr lang="en-US" sz="1700" b="1" dirty="0"/>
              <a:t> </a:t>
            </a:r>
            <a:r>
              <a:rPr lang="ru-RU" sz="1700" dirty="0"/>
              <a:t>– «Численное моделирование турбулентной смешанной конвекции расплавов тяжелых металлов</a:t>
            </a:r>
            <a:r>
              <a:rPr lang="en-US" sz="1700" dirty="0"/>
              <a:t>…</a:t>
            </a:r>
            <a:r>
              <a:rPr lang="ru-RU" sz="1700" dirty="0"/>
              <a:t>»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1700" b="1" dirty="0" smtClean="0"/>
              <a:t>Тархов </a:t>
            </a:r>
            <a:r>
              <a:rPr lang="ru-RU" sz="1700" b="1" dirty="0"/>
              <a:t>Д.А.</a:t>
            </a:r>
            <a:r>
              <a:rPr lang="en-US" sz="1700" b="1" dirty="0"/>
              <a:t> </a:t>
            </a:r>
            <a:r>
              <a:rPr lang="ru-RU" sz="1700" dirty="0"/>
              <a:t>– «Методы построения </a:t>
            </a:r>
            <a:r>
              <a:rPr lang="ru-RU" sz="1700" dirty="0" err="1"/>
              <a:t>нейросетевых</a:t>
            </a:r>
            <a:r>
              <a:rPr lang="ru-RU" sz="1700" dirty="0"/>
              <a:t> и гибридных математических моделей процессов и </a:t>
            </a:r>
            <a:r>
              <a:rPr lang="ru-RU" sz="1700" dirty="0" smtClean="0"/>
              <a:t>явлений…»</a:t>
            </a:r>
            <a:endParaRPr lang="ru-RU" sz="1700" dirty="0"/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1700" b="1" dirty="0" smtClean="0"/>
              <a:t>Фролов </a:t>
            </a:r>
            <a:r>
              <a:rPr lang="ru-RU" sz="1700" b="1" dirty="0"/>
              <a:t>М.Е.</a:t>
            </a:r>
            <a:r>
              <a:rPr lang="en-US" sz="1700" b="1" dirty="0"/>
              <a:t> </a:t>
            </a:r>
            <a:r>
              <a:rPr lang="ru-RU" sz="1700" dirty="0"/>
              <a:t>– «Исследование смешанных конечных элементов в применении к проблеме контроля </a:t>
            </a:r>
            <a:r>
              <a:rPr lang="ru-RU" sz="1700" dirty="0" smtClean="0"/>
              <a:t>точности…»</a:t>
            </a:r>
          </a:p>
        </p:txBody>
      </p:sp>
    </p:spTree>
    <p:extLst>
      <p:ext uri="{BB962C8B-B14F-4D97-AF65-F5344CB8AC3E}">
        <p14:creationId xmlns:p14="http://schemas.microsoft.com/office/powerpoint/2010/main" val="14586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548338" y="67112"/>
            <a:ext cx="58725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Проекты ИПММ – 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победители конкурсов РНФ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278296" y="1214250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25</a:t>
            </a:fld>
            <a:endParaRPr lang="ru-RU" dirty="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72363" y="1380680"/>
            <a:ext cx="6624519" cy="2200602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dirty="0"/>
              <a:t>Конкурс</a:t>
            </a:r>
            <a:r>
              <a:rPr lang="en-US" dirty="0"/>
              <a:t> </a:t>
            </a:r>
            <a:r>
              <a:rPr lang="ru-RU" dirty="0"/>
              <a:t>РНФ «</a:t>
            </a:r>
            <a:r>
              <a:rPr lang="ru-RU" b="1" dirty="0"/>
              <a:t>Проведение фундаментальных научных исследований и поисковых научных исследований отдельными научными группами</a:t>
            </a:r>
            <a:r>
              <a:rPr lang="ru-RU" dirty="0" smtClean="0"/>
              <a:t>»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altLang="ru-RU" sz="1600" i="1" dirty="0" smtClean="0"/>
              <a:t>Период</a:t>
            </a:r>
            <a:r>
              <a:rPr lang="ru-RU" altLang="ru-RU" sz="1600" i="1" dirty="0"/>
              <a:t>: 2014-2016 годы, с последующим возможным продлением срока выполнения проекта на 1-2 года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altLang="ru-RU" dirty="0" smtClean="0"/>
              <a:t>Размер </a:t>
            </a:r>
            <a:r>
              <a:rPr lang="ru-RU" altLang="ru-RU" dirty="0"/>
              <a:t>одного гранта составляет </a:t>
            </a:r>
            <a:r>
              <a:rPr lang="ru-RU" altLang="ru-RU" dirty="0" smtClean="0"/>
              <a:t>до </a:t>
            </a:r>
            <a:r>
              <a:rPr lang="ru-RU" altLang="ru-RU" b="1" dirty="0"/>
              <a:t>5 млн. руб</a:t>
            </a:r>
            <a:r>
              <a:rPr lang="ru-RU" altLang="ru-RU" dirty="0"/>
              <a:t>. ежегодно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72363" y="3747590"/>
            <a:ext cx="6624519" cy="2769989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b="1" dirty="0" smtClean="0"/>
              <a:t>Победители от </a:t>
            </a:r>
            <a:r>
              <a:rPr lang="ru-RU" b="1" dirty="0" err="1" smtClean="0"/>
              <a:t>СПбПУ</a:t>
            </a:r>
            <a:r>
              <a:rPr lang="ru-RU" b="1" dirty="0" smtClean="0"/>
              <a:t>: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altLang="ru-RU" sz="2000" b="1" dirty="0"/>
              <a:t>Стрелец М.Х. </a:t>
            </a:r>
            <a:r>
              <a:rPr lang="ru-RU" altLang="ru-RU" sz="2000" dirty="0"/>
              <a:t>– </a:t>
            </a:r>
            <a:r>
              <a:rPr lang="ru-RU" altLang="ru-RU" dirty="0"/>
              <a:t>«Развитие гибридных RANS-LES подходов к моделированию турбулентности и разработка эффективных вычислительных технологий решения задач внешней и внутренней аэродинамики и </a:t>
            </a:r>
            <a:r>
              <a:rPr lang="ru-RU" altLang="ru-RU" dirty="0" err="1"/>
              <a:t>аэроакустики</a:t>
            </a:r>
            <a:r>
              <a:rPr lang="ru-RU" altLang="ru-RU" dirty="0" smtClean="0"/>
              <a:t>»</a:t>
            </a:r>
            <a:r>
              <a:rPr lang="ru-RU" altLang="ru-RU" dirty="0"/>
              <a:t> </a:t>
            </a:r>
            <a:r>
              <a:rPr lang="ru-RU" altLang="ru-RU" u="sng" dirty="0" smtClean="0"/>
              <a:t>(привлечены сотрудники каф. ГАД)</a:t>
            </a:r>
            <a:endParaRPr lang="ru-RU" u="sng" dirty="0"/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b="1" dirty="0"/>
              <a:t>Самсонова М.Г. </a:t>
            </a:r>
            <a:r>
              <a:rPr lang="ru-RU" dirty="0"/>
              <a:t>– «Влияние генетической вариабельности на динамику экспрессии генов сегментации у дрозофилы</a:t>
            </a:r>
            <a:r>
              <a:rPr lang="ru-RU" dirty="0" smtClean="0"/>
              <a:t>» </a:t>
            </a:r>
            <a:r>
              <a:rPr lang="ru-RU" u="sng" dirty="0" smtClean="0"/>
              <a:t>(каф. </a:t>
            </a:r>
            <a:r>
              <a:rPr lang="ru-RU" u="sng" dirty="0" err="1" smtClean="0"/>
              <a:t>ПриМат</a:t>
            </a:r>
            <a:r>
              <a:rPr lang="ru-RU" u="sng" dirty="0" smtClean="0"/>
              <a:t>)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341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548338" y="67112"/>
            <a:ext cx="58725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Проекты ИПММ – 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победители конкурсов РНФ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278296" y="1214250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26</a:t>
            </a:fld>
            <a:endParaRPr lang="ru-RU" dirty="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72363" y="1380680"/>
            <a:ext cx="6624519" cy="1846659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dirty="0" smtClean="0"/>
              <a:t>Конкурс</a:t>
            </a:r>
            <a:r>
              <a:rPr lang="en-US" dirty="0" smtClean="0"/>
              <a:t> </a:t>
            </a:r>
            <a:r>
              <a:rPr lang="ru-RU" dirty="0" smtClean="0"/>
              <a:t>РНФ «</a:t>
            </a:r>
            <a:r>
              <a:rPr lang="ru-RU" b="1" dirty="0"/>
              <a:t>Конкурс РНФ на финансирование проектов существующих научных лабораторий (кафедр</a:t>
            </a:r>
            <a:r>
              <a:rPr lang="ru-RU" b="1" dirty="0" smtClean="0"/>
              <a:t>)</a:t>
            </a:r>
            <a:r>
              <a:rPr lang="ru-RU" dirty="0" smtClean="0"/>
              <a:t>»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altLang="ru-RU" sz="1600" i="1" dirty="0" smtClean="0"/>
              <a:t>Период</a:t>
            </a:r>
            <a:r>
              <a:rPr lang="ru-RU" altLang="ru-RU" sz="1600" i="1" dirty="0"/>
              <a:t>: 2014-2016 годы, с последующим возможным продлением срока выполнения проекта на 1-2 года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altLang="ru-RU" dirty="0" smtClean="0"/>
              <a:t>Размер </a:t>
            </a:r>
            <a:r>
              <a:rPr lang="ru-RU" altLang="ru-RU" dirty="0"/>
              <a:t>одного гранта составляет </a:t>
            </a:r>
            <a:r>
              <a:rPr lang="ru-RU" altLang="ru-RU" dirty="0" smtClean="0"/>
              <a:t>до </a:t>
            </a:r>
            <a:r>
              <a:rPr lang="ru-RU" altLang="ru-RU" b="1" dirty="0" smtClean="0"/>
              <a:t>20 </a:t>
            </a:r>
            <a:r>
              <a:rPr lang="ru-RU" altLang="ru-RU" b="1" dirty="0"/>
              <a:t>млн. руб</a:t>
            </a:r>
            <a:r>
              <a:rPr lang="ru-RU" altLang="ru-RU" dirty="0"/>
              <a:t>. </a:t>
            </a:r>
            <a:r>
              <a:rPr lang="ru-RU" altLang="ru-RU" dirty="0" smtClean="0"/>
              <a:t>ежегодно</a:t>
            </a:r>
            <a:endParaRPr lang="ru-RU" alt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37724" y="3352166"/>
            <a:ext cx="7006276" cy="3293209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b="1" dirty="0" smtClean="0"/>
              <a:t>Победители от </a:t>
            </a:r>
            <a:r>
              <a:rPr lang="ru-RU" b="1" dirty="0" err="1" smtClean="0"/>
              <a:t>СПбПУ</a:t>
            </a:r>
            <a:r>
              <a:rPr lang="ru-RU" b="1" dirty="0" smtClean="0"/>
              <a:t>: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altLang="ru-RU" sz="2000" b="1" dirty="0" err="1"/>
              <a:t>Овидько</a:t>
            </a:r>
            <a:r>
              <a:rPr lang="ru-RU" altLang="ru-RU" sz="2000" b="1" dirty="0"/>
              <a:t> И.А. </a:t>
            </a:r>
            <a:r>
              <a:rPr lang="ru-RU" altLang="ru-RU" sz="2000" dirty="0"/>
              <a:t>– «Механика новых высокопрочных </a:t>
            </a:r>
            <a:r>
              <a:rPr lang="ru-RU" altLang="ru-RU" sz="2000" dirty="0" err="1"/>
              <a:t>нанокомпозитов</a:t>
            </a:r>
            <a:r>
              <a:rPr lang="ru-RU" altLang="ru-RU" sz="2000" dirty="0"/>
              <a:t> для инновационных инженерных приложений</a:t>
            </a:r>
            <a:r>
              <a:rPr lang="ru-RU" altLang="ru-RU" sz="2000" dirty="0" smtClean="0"/>
              <a:t>»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endParaRPr lang="ru-RU" altLang="ru-RU" sz="2000" dirty="0" smtClean="0"/>
          </a:p>
          <a:p>
            <a:pPr marL="285750" indent="-285750">
              <a:spcBef>
                <a:spcPts val="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dirty="0"/>
              <a:t>ш</a:t>
            </a:r>
            <a:r>
              <a:rPr lang="ru-RU" dirty="0" smtClean="0"/>
              <a:t>тат     -  академик РАН  Н.Ф. Морозов</a:t>
            </a:r>
          </a:p>
          <a:p>
            <a:pPr marL="1200150" lvl="2" indent="-285750">
              <a:spcBef>
                <a:spcPts val="0"/>
              </a:spcBef>
              <a:buClr>
                <a:srgbClr val="367196"/>
              </a:buClr>
              <a:defRPr/>
            </a:pPr>
            <a:r>
              <a:rPr lang="ru-RU" dirty="0" smtClean="0"/>
              <a:t>	д.н. С.В. </a:t>
            </a:r>
            <a:r>
              <a:rPr lang="ru-RU" dirty="0" err="1" smtClean="0"/>
              <a:t>Бобылев</a:t>
            </a:r>
            <a:r>
              <a:rPr lang="ru-RU" dirty="0" smtClean="0"/>
              <a:t> (36 лет),  А.Г. </a:t>
            </a:r>
            <a:r>
              <a:rPr lang="ru-RU" dirty="0" err="1" smtClean="0"/>
              <a:t>Шейнерман</a:t>
            </a:r>
            <a:r>
              <a:rPr lang="ru-RU" dirty="0" smtClean="0"/>
              <a:t> (37 лет)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dirty="0" smtClean="0"/>
              <a:t>договор  - Р.З. Валиев,  индекс </a:t>
            </a:r>
            <a:r>
              <a:rPr lang="ru-RU" dirty="0" err="1" smtClean="0"/>
              <a:t>Хирша</a:t>
            </a:r>
            <a:r>
              <a:rPr lang="ru-RU" dirty="0" smtClean="0"/>
              <a:t> </a:t>
            </a:r>
            <a:r>
              <a:rPr lang="en-GB" dirty="0" smtClean="0"/>
              <a:t>H</a:t>
            </a:r>
            <a:r>
              <a:rPr lang="ru-RU" dirty="0" smtClean="0"/>
              <a:t> = 74, индекс цитируемости (по </a:t>
            </a:r>
            <a:r>
              <a:rPr lang="en-GB" dirty="0" smtClean="0"/>
              <a:t>Web of Science</a:t>
            </a:r>
            <a:r>
              <a:rPr lang="ru-RU" dirty="0" smtClean="0"/>
              <a:t>) </a:t>
            </a:r>
            <a:r>
              <a:rPr lang="en-GB" dirty="0" smtClean="0"/>
              <a:t>CI</a:t>
            </a:r>
            <a:r>
              <a:rPr lang="ru-RU" dirty="0" smtClean="0"/>
              <a:t> = 25 400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464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588978" y="16312"/>
            <a:ext cx="540962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Государственное задание </a:t>
            </a:r>
            <a:br>
              <a:rPr lang="ru-RU" sz="26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26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 сфере научной деятельности</a:t>
            </a:r>
            <a:endParaRPr lang="ru-RU" sz="26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10194" y="937803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27</a:t>
            </a:fld>
            <a:endParaRPr lang="ru-RU" dirty="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02315" y="1037563"/>
            <a:ext cx="6624519" cy="5693866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b="1" u="sng" dirty="0" smtClean="0"/>
              <a:t>Базовая часть</a:t>
            </a:r>
            <a:endParaRPr lang="ru-RU" b="1" u="sng" dirty="0"/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anose="05000000000000000000" pitchFamily="2" charset="2"/>
              <a:buChar char="§"/>
              <a:defRPr/>
            </a:pPr>
            <a:r>
              <a:rPr lang="ru-RU" b="1" dirty="0" smtClean="0"/>
              <a:t>Заборовский </a:t>
            </a:r>
            <a:r>
              <a:rPr lang="ru-RU" b="1" dirty="0"/>
              <a:t>В.С. </a:t>
            </a:r>
            <a:r>
              <a:rPr lang="ru-RU" dirty="0"/>
              <a:t>– «Методы взаимодействия гибридной инфраструктуры облачных вычислений и </a:t>
            </a:r>
            <a:r>
              <a:rPr lang="ru-RU" dirty="0" err="1"/>
              <a:t>телематических</a:t>
            </a:r>
            <a:r>
              <a:rPr lang="ru-RU" dirty="0"/>
              <a:t> систем </a:t>
            </a:r>
            <a:r>
              <a:rPr lang="ru-RU" dirty="0" smtClean="0"/>
              <a:t>…»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anose="05000000000000000000" pitchFamily="2" charset="2"/>
              <a:buChar char="§"/>
              <a:defRPr/>
            </a:pPr>
            <a:r>
              <a:rPr lang="ru-RU" b="1" dirty="0"/>
              <a:t>Смирнов Е.М. – </a:t>
            </a:r>
            <a:r>
              <a:rPr lang="ru-RU" dirty="0"/>
              <a:t>«Имитационное моделирование конвективных структур в трехмерных течениях </a:t>
            </a:r>
            <a:r>
              <a:rPr lang="ru-RU" dirty="0" smtClean="0"/>
              <a:t>…»</a:t>
            </a:r>
            <a:endParaRPr lang="ru-RU" dirty="0"/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endParaRPr lang="ru-RU" dirty="0" smtClean="0"/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b="1" u="sng" dirty="0" smtClean="0"/>
              <a:t>Проектная </a:t>
            </a:r>
            <a:r>
              <a:rPr lang="ru-RU" b="1" u="sng" dirty="0"/>
              <a:t>часть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anose="05000000000000000000" pitchFamily="2" charset="2"/>
              <a:buChar char="§"/>
              <a:defRPr/>
            </a:pPr>
            <a:r>
              <a:rPr lang="ru-RU" b="1" dirty="0"/>
              <a:t>Беляев А.К. </a:t>
            </a:r>
            <a:r>
              <a:rPr lang="ru-RU" altLang="ru-RU" dirty="0"/>
              <a:t>– «</a:t>
            </a:r>
            <a:r>
              <a:rPr lang="ru-RU" dirty="0"/>
              <a:t>Разработка расчетно-экспериментальных моделей реальных процессов, машин и конструкций…»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anose="05000000000000000000" pitchFamily="2" charset="2"/>
              <a:buChar char="§"/>
              <a:defRPr/>
            </a:pPr>
            <a:r>
              <a:rPr lang="ru-RU" b="1" dirty="0"/>
              <a:t>Кривцов А.М. </a:t>
            </a:r>
            <a:r>
              <a:rPr lang="ru-RU" altLang="ru-RU" dirty="0"/>
              <a:t>– «</a:t>
            </a:r>
            <a:r>
              <a:rPr lang="ru-RU" dirty="0"/>
              <a:t>Моделирование уникальных механических и тепловых свойств </a:t>
            </a:r>
            <a:r>
              <a:rPr lang="ru-RU" dirty="0" err="1"/>
              <a:t>наноматериалов</a:t>
            </a:r>
            <a:r>
              <a:rPr lang="ru-RU" dirty="0"/>
              <a:t>…»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anose="05000000000000000000" pitchFamily="2" charset="2"/>
              <a:buChar char="§"/>
              <a:defRPr/>
            </a:pPr>
            <a:r>
              <a:rPr lang="ru-RU" b="1" dirty="0" err="1"/>
              <a:t>Овидько</a:t>
            </a:r>
            <a:r>
              <a:rPr lang="ru-RU" b="1" dirty="0"/>
              <a:t> И.А. </a:t>
            </a:r>
            <a:r>
              <a:rPr lang="ru-RU" altLang="ru-RU" dirty="0"/>
              <a:t>– «</a:t>
            </a:r>
            <a:r>
              <a:rPr lang="ru-RU" dirty="0"/>
              <a:t>Механика новых сверхпрочных </a:t>
            </a:r>
            <a:r>
              <a:rPr lang="ru-RU" dirty="0" err="1"/>
              <a:t>нанокомпозитов</a:t>
            </a:r>
            <a:r>
              <a:rPr lang="ru-RU" dirty="0"/>
              <a:t>…»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anose="05000000000000000000" pitchFamily="2" charset="2"/>
              <a:buChar char="§"/>
              <a:defRPr/>
            </a:pPr>
            <a:r>
              <a:rPr lang="ru-RU" b="1" dirty="0"/>
              <a:t>Самсонова М.Г.</a:t>
            </a:r>
            <a:r>
              <a:rPr lang="ru-RU" dirty="0"/>
              <a:t> </a:t>
            </a:r>
            <a:r>
              <a:rPr lang="ru-RU" altLang="ru-RU" dirty="0"/>
              <a:t>– «</a:t>
            </a:r>
            <a:r>
              <a:rPr lang="ru-RU" dirty="0"/>
              <a:t>Разработка методов системной биологии для анализа механизмов везикулярного транспорта…»</a:t>
            </a:r>
          </a:p>
        </p:txBody>
      </p:sp>
    </p:spTree>
    <p:extLst>
      <p:ext uri="{BB962C8B-B14F-4D97-AF65-F5344CB8AC3E}">
        <p14:creationId xmlns:p14="http://schemas.microsoft.com/office/powerpoint/2010/main" val="4342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548338" y="26472"/>
            <a:ext cx="50007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Проект – победитель </a:t>
            </a:r>
            <a:b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конкурса в рамках ФЦП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278296" y="1102878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28</a:t>
            </a:fld>
            <a:endParaRPr lang="ru-RU" dirty="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24216" y="1159775"/>
            <a:ext cx="6678599" cy="1938992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altLang="ru-RU" sz="1600" dirty="0" smtClean="0"/>
              <a:t>Мероприятие 1.4 </a:t>
            </a:r>
            <a:r>
              <a:rPr lang="ru-RU" altLang="ru-RU" sz="1600" dirty="0"/>
              <a:t>Федеральной Целевой Программы «</a:t>
            </a:r>
            <a:r>
              <a:rPr lang="ru-RU" altLang="ru-RU" sz="1600" b="1" dirty="0"/>
              <a:t>Исследования и разработки по приоритетным направлениям развития научно-технологического комплекса России на 2014-2020 годы</a:t>
            </a:r>
            <a:r>
              <a:rPr lang="ru-RU" altLang="ru-RU" sz="1600" dirty="0"/>
              <a:t>» утвержденной постановлением Правительства Российской Федерации от 21 мая 2013 г. № 426 </a:t>
            </a:r>
            <a:endParaRPr lang="ru-RU" altLang="ru-RU" sz="1600" dirty="0" smtClean="0"/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altLang="ru-RU" sz="1400" i="1" dirty="0" smtClean="0"/>
              <a:t>Период</a:t>
            </a:r>
            <a:r>
              <a:rPr lang="ru-RU" altLang="ru-RU" sz="1400" i="1" dirty="0"/>
              <a:t>: 2014-2016 </a:t>
            </a:r>
            <a:r>
              <a:rPr lang="ru-RU" altLang="ru-RU" sz="1400" i="1" dirty="0" smtClean="0"/>
              <a:t>годы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altLang="ru-RU" sz="1600" dirty="0" smtClean="0"/>
              <a:t>Объем финансирования составляет </a:t>
            </a:r>
            <a:r>
              <a:rPr lang="ru-RU" altLang="ru-RU" sz="1600" b="1" dirty="0" smtClean="0"/>
              <a:t>300 </a:t>
            </a:r>
            <a:r>
              <a:rPr lang="ru-RU" altLang="ru-RU" sz="1600" b="1" dirty="0"/>
              <a:t>млн. руб</a:t>
            </a:r>
            <a:r>
              <a:rPr lang="ru-RU" altLang="ru-RU" sz="1600" dirty="0"/>
              <a:t>. </a:t>
            </a:r>
            <a:r>
              <a:rPr lang="ru-RU" altLang="ru-RU" sz="1600" dirty="0" smtClean="0"/>
              <a:t>(2014 - 100 млн.)</a:t>
            </a:r>
            <a:endParaRPr lang="ru-RU" sz="1600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78296" y="3283527"/>
            <a:ext cx="3554093" cy="2308324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 smtClean="0"/>
              <a:t>«</a:t>
            </a:r>
            <a:r>
              <a:rPr lang="ru-RU" altLang="ru-RU" sz="1600" dirty="0"/>
              <a:t>Разработка интегрированной системы компьютерного проектирования и инжиниринга для аддитивного производства легких и надежных композитных конструкций ключевых высокотехнологичных отраслей промышленности</a:t>
            </a:r>
            <a:r>
              <a:rPr lang="ru-RU" altLang="ru-RU" sz="1600" dirty="0" smtClean="0"/>
              <a:t>» (руководитель работ - </a:t>
            </a:r>
            <a:r>
              <a:rPr lang="ru-RU" altLang="ru-RU" sz="1600" b="1" dirty="0" smtClean="0"/>
              <a:t>Боровков </a:t>
            </a:r>
            <a:r>
              <a:rPr lang="ru-RU" altLang="ru-RU" sz="1600" b="1" dirty="0"/>
              <a:t>А.И</a:t>
            </a:r>
            <a:r>
              <a:rPr lang="ru-RU" altLang="ru-RU" sz="1600" b="1" dirty="0" smtClean="0"/>
              <a:t>.)</a:t>
            </a:r>
            <a:endParaRPr lang="ru-RU" altLang="ru-RU" sz="1600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42907" y="5724676"/>
            <a:ext cx="4160185" cy="830997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b="1" u="sng" dirty="0" smtClean="0"/>
              <a:t>Участники консорциума</a:t>
            </a:r>
            <a:r>
              <a:rPr lang="ru-RU" altLang="ru-RU" sz="1600" dirty="0" smtClean="0"/>
              <a:t>: </a:t>
            </a:r>
            <a:r>
              <a:rPr lang="ru-RU" altLang="ru-RU" sz="1600" dirty="0" err="1" smtClean="0"/>
              <a:t>СПбПУ+ОРКК</a:t>
            </a:r>
            <a:r>
              <a:rPr lang="ru-RU" altLang="ru-RU" sz="1600" dirty="0" smtClean="0"/>
              <a:t>, ТПУ, ИФПМ СО РАН, </a:t>
            </a:r>
            <a:r>
              <a:rPr lang="ru-RU" altLang="ru-RU" sz="1600" dirty="0" err="1" smtClean="0"/>
              <a:t>ИПМаш</a:t>
            </a:r>
            <a:r>
              <a:rPr lang="ru-RU" altLang="ru-RU" sz="1600" dirty="0" smtClean="0"/>
              <a:t> РАН, </a:t>
            </a:r>
            <a:r>
              <a:rPr lang="ru-RU" altLang="ru-RU" sz="1600" dirty="0" err="1" smtClean="0"/>
              <a:t>МИСиС</a:t>
            </a:r>
            <a:r>
              <a:rPr lang="ru-RU" altLang="ru-RU" sz="1600" dirty="0" smtClean="0"/>
              <a:t>, </a:t>
            </a:r>
            <a:r>
              <a:rPr lang="ru-RU" altLang="ru-RU" sz="1600" dirty="0" err="1" smtClean="0"/>
              <a:t>Сколтех</a:t>
            </a:r>
            <a:r>
              <a:rPr lang="ru-RU" altLang="ru-RU" sz="1600" dirty="0" smtClean="0"/>
              <a:t>. </a:t>
            </a:r>
            <a:endParaRPr lang="ru-RU" alt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63121" y="3260279"/>
            <a:ext cx="2771800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конкурсного отбора</a:t>
            </a:r>
          </a:p>
          <a:p>
            <a:r>
              <a:rPr lang="en-US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132 </a:t>
            </a:r>
            <a:r>
              <a:rPr lang="en-US" sz="15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заявки</a:t>
            </a:r>
            <a:r>
              <a:rPr lang="ru-RU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en-US" sz="15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</a:t>
            </a:r>
            <a:r>
              <a:rPr lang="en-US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победителей</a:t>
            </a:r>
            <a:endParaRPr lang="ru-RU" sz="15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3819932"/>
            <a:ext cx="2485462" cy="24006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1. СПбПУ </a:t>
            </a:r>
            <a:r>
              <a:rPr lang="en-US" sz="15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 </a:t>
            </a:r>
            <a:r>
              <a:rPr lang="ru-RU" sz="15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Роскосмос</a:t>
            </a:r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ОРКК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2. </a:t>
            </a:r>
            <a:r>
              <a:rPr lang="ru-RU" sz="15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ИТМО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3. МИЭТ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4. ЦНИИТМАШ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5. </a:t>
            </a:r>
            <a:r>
              <a:rPr lang="ru-RU" sz="15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ВИАМ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6. МГУ им. М.В. Ломоносова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7. НПО </a:t>
            </a:r>
            <a:r>
              <a:rPr lang="en-US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Защитные покрытия</a:t>
            </a:r>
            <a:r>
              <a:rPr lang="en-US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”</a:t>
            </a:r>
            <a:endParaRPr lang="ru-RU" sz="15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8. МФТИ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9. МИСиС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10. Университет </a:t>
            </a:r>
            <a:r>
              <a:rPr lang="en-US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Иннополис</a:t>
            </a:r>
            <a:r>
              <a:rPr lang="en-US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”</a:t>
            </a:r>
            <a:endParaRPr lang="ru-RU" sz="1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215854" y="97592"/>
            <a:ext cx="6783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Основные заказчики НИОКР в 2014 г.</a:t>
            </a:r>
            <a:endParaRPr lang="ru-RU" sz="28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38613" y="809263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29</a:t>
            </a:fld>
            <a:endParaRPr lang="ru-RU" dirty="0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54480" y="943855"/>
            <a:ext cx="7518400" cy="5786199"/>
          </a:xfrm>
          <a:prstGeom prst="rect">
            <a:avLst/>
          </a:prstGeom>
          <a:gradFill>
            <a:gsLst>
              <a:gs pos="0">
                <a:srgbClr val="BFEEF3"/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2100" b="1" dirty="0"/>
              <a:t>ОАО «</a:t>
            </a:r>
            <a:r>
              <a:rPr lang="ru-RU" sz="2100" b="1" dirty="0" err="1"/>
              <a:t>Атомпроект</a:t>
            </a:r>
            <a:r>
              <a:rPr lang="ru-RU" sz="2100" b="1" dirty="0"/>
              <a:t>»</a:t>
            </a:r>
            <a:r>
              <a:rPr lang="ru-RU" sz="2100" dirty="0"/>
              <a:t> (Беляев А.К</a:t>
            </a:r>
            <a:r>
              <a:rPr lang="ru-RU" sz="2100" dirty="0" smtClean="0"/>
              <a:t>.)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2100" b="1" dirty="0" smtClean="0"/>
              <a:t>ОКБ «Гидропресс»</a:t>
            </a:r>
            <a:r>
              <a:rPr lang="ru-RU" sz="2100" dirty="0" smtClean="0"/>
              <a:t> (</a:t>
            </a:r>
            <a:r>
              <a:rPr lang="ru-RU" sz="2100" dirty="0" err="1" smtClean="0"/>
              <a:t>Штурц</a:t>
            </a:r>
            <a:r>
              <a:rPr lang="ru-RU" sz="2100" dirty="0" smtClean="0"/>
              <a:t> И.В.)</a:t>
            </a:r>
            <a:endParaRPr lang="ru-RU" sz="2100" dirty="0"/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2100" b="1" dirty="0" smtClean="0"/>
              <a:t>ОАО «Корпорация </a:t>
            </a:r>
            <a:r>
              <a:rPr lang="en-US" sz="2100" b="1" dirty="0" smtClean="0"/>
              <a:t>“</a:t>
            </a:r>
            <a:r>
              <a:rPr lang="ru-RU" sz="2100" b="1" dirty="0" smtClean="0"/>
              <a:t>ИРКУТ</a:t>
            </a:r>
            <a:r>
              <a:rPr lang="en-US" sz="2100" b="1" dirty="0" smtClean="0"/>
              <a:t>”</a:t>
            </a:r>
            <a:r>
              <a:rPr lang="ru-RU" sz="2100" b="1" dirty="0" smtClean="0"/>
              <a:t>»</a:t>
            </a:r>
            <a:r>
              <a:rPr lang="ru-RU" sz="2100" dirty="0" smtClean="0"/>
              <a:t> (Боровков А.И.)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2100" b="1" dirty="0" smtClean="0"/>
              <a:t>ОАО «Калужский турбинный завод»</a:t>
            </a:r>
            <a:r>
              <a:rPr lang="ru-RU" sz="2100" dirty="0" smtClean="0"/>
              <a:t> (Модестов В.С.)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2100" b="1" dirty="0"/>
              <a:t>ОАО «Климов»</a:t>
            </a:r>
            <a:r>
              <a:rPr lang="ru-RU" sz="2100" dirty="0"/>
              <a:t> (Боровков А.И.)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2100" b="1" dirty="0" smtClean="0"/>
              <a:t>ОАО «Конструкторское </a:t>
            </a:r>
            <a:r>
              <a:rPr lang="ru-RU" sz="2100" b="1" dirty="0"/>
              <a:t>бюро специального </a:t>
            </a:r>
            <a:r>
              <a:rPr lang="ru-RU" sz="2100" b="1" dirty="0" smtClean="0"/>
              <a:t>машиностроения»</a:t>
            </a:r>
            <a:r>
              <a:rPr lang="ru-RU" sz="2100" dirty="0" smtClean="0"/>
              <a:t> </a:t>
            </a:r>
            <a:r>
              <a:rPr lang="ru-RU" sz="2100" dirty="0"/>
              <a:t>(Модестов В.С</a:t>
            </a:r>
            <a:r>
              <a:rPr lang="ru-RU" sz="2100" dirty="0" smtClean="0"/>
              <a:t>.)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2100" b="1" dirty="0" smtClean="0"/>
              <a:t>ФГУП «Крыловский ГНЦ»</a:t>
            </a:r>
            <a:r>
              <a:rPr lang="en-US" sz="2100" b="1" dirty="0" smtClean="0"/>
              <a:t> </a:t>
            </a:r>
            <a:r>
              <a:rPr lang="ru-RU" sz="2100" dirty="0"/>
              <a:t>(Смирнов Е.М</a:t>
            </a:r>
            <a:r>
              <a:rPr lang="ru-RU" sz="2100" dirty="0" smtClean="0"/>
              <a:t>.)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2100" b="1" dirty="0"/>
              <a:t>ГНЦ РФ ФГУП «НАМИ»</a:t>
            </a:r>
            <a:r>
              <a:rPr lang="ru-RU" altLang="ru-RU" sz="2100" b="1" dirty="0"/>
              <a:t> </a:t>
            </a:r>
            <a:r>
              <a:rPr lang="ru-RU" altLang="ru-RU" sz="2100" dirty="0"/>
              <a:t>(Боровков А.И.)</a:t>
            </a:r>
            <a:endParaRPr lang="ru-RU" sz="2100" dirty="0"/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2100" b="1" dirty="0" err="1" smtClean="0"/>
              <a:t>Госкорпорация</a:t>
            </a:r>
            <a:r>
              <a:rPr lang="ru-RU" sz="2100" b="1" dirty="0" smtClean="0"/>
              <a:t> </a:t>
            </a:r>
            <a:r>
              <a:rPr lang="ru-RU" sz="2100" b="1" dirty="0"/>
              <a:t>«</a:t>
            </a:r>
            <a:r>
              <a:rPr lang="ru-RU" sz="2100" b="1" dirty="0" err="1"/>
              <a:t>Росатом</a:t>
            </a:r>
            <a:r>
              <a:rPr lang="ru-RU" sz="2100" b="1" dirty="0"/>
              <a:t>»</a:t>
            </a:r>
            <a:r>
              <a:rPr lang="ru-RU" altLang="ru-RU" sz="2100" b="1" dirty="0"/>
              <a:t> </a:t>
            </a:r>
            <a:r>
              <a:rPr lang="ru-RU" sz="2100" dirty="0"/>
              <a:t>(Смирнов Е.М.)</a:t>
            </a:r>
            <a:endParaRPr lang="ru-RU" sz="2100" b="1" dirty="0"/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2100" b="1" dirty="0" smtClean="0"/>
              <a:t>ОАО </a:t>
            </a:r>
            <a:r>
              <a:rPr lang="ru-RU" sz="2100" b="1" dirty="0"/>
              <a:t>«Северсталь»</a:t>
            </a:r>
            <a:r>
              <a:rPr lang="ru-RU" sz="2100" dirty="0"/>
              <a:t> (Васильев А.А.)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2100" b="1" dirty="0"/>
              <a:t>ОАО «Концерн </a:t>
            </a:r>
            <a:r>
              <a:rPr lang="en-US" sz="2100" b="1" dirty="0"/>
              <a:t>“</a:t>
            </a:r>
            <a:r>
              <a:rPr lang="ru-RU" sz="2100" b="1" dirty="0"/>
              <a:t>ЦНИИ Электроприбор</a:t>
            </a:r>
            <a:r>
              <a:rPr lang="en-US" sz="2100" b="1" dirty="0"/>
              <a:t>”</a:t>
            </a:r>
            <a:r>
              <a:rPr lang="ru-RU" sz="2100" b="1" dirty="0"/>
              <a:t>»</a:t>
            </a:r>
            <a:r>
              <a:rPr lang="ru-RU" sz="2100" dirty="0"/>
              <a:t> (</a:t>
            </a:r>
            <a:r>
              <a:rPr lang="ru-RU" sz="2100" dirty="0" smtClean="0"/>
              <a:t>Боровков А.И</a:t>
            </a:r>
            <a:r>
              <a:rPr lang="ru-RU" sz="2100" dirty="0"/>
              <a:t>.)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sz="2100" b="1" dirty="0"/>
              <a:t>Федеральное агентство по поставкам вооружения</a:t>
            </a:r>
            <a:r>
              <a:rPr lang="en-US" sz="2100" b="1" dirty="0"/>
              <a:t> </a:t>
            </a:r>
            <a:r>
              <a:rPr lang="ru-RU" sz="2100" dirty="0"/>
              <a:t>(Юхнев А.Д</a:t>
            </a:r>
            <a:r>
              <a:rPr lang="ru-RU" sz="2100" dirty="0" smtClean="0"/>
              <a:t>., </a:t>
            </a:r>
            <a:r>
              <a:rPr lang="ru-RU" sz="2100" dirty="0" err="1" smtClean="0"/>
              <a:t>Штурц</a:t>
            </a:r>
            <a:r>
              <a:rPr lang="ru-RU" sz="2100" dirty="0" smtClean="0"/>
              <a:t> И.В.)</a:t>
            </a:r>
          </a:p>
        </p:txBody>
      </p:sp>
    </p:spTree>
    <p:extLst>
      <p:ext uri="{BB962C8B-B14F-4D97-AF65-F5344CB8AC3E}">
        <p14:creationId xmlns:p14="http://schemas.microsoft.com/office/powerpoint/2010/main" val="1385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069549" y="10012"/>
            <a:ext cx="69868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Кафедры/научные группы ИПММ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76124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3</a:t>
            </a:fld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61149"/>
              </p:ext>
            </p:extLst>
          </p:nvPr>
        </p:nvGraphicFramePr>
        <p:xfrm>
          <a:off x="378034" y="823641"/>
          <a:ext cx="8678364" cy="5968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812"/>
                <a:gridCol w="6431552"/>
              </a:tblGrid>
              <a:tr h="371840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Кафедры</a:t>
                      </a:r>
                      <a:endParaRPr lang="ru-RU" sz="1800" baseline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4" marR="9144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Лаборатории</a:t>
                      </a:r>
                      <a:endParaRPr lang="ru-RU" sz="1800" baseline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4" marR="91444" marT="45724" marB="45724"/>
                </a:tc>
              </a:tr>
              <a:tr h="146321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AB1D46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Прикладная математика</a:t>
                      </a:r>
                    </a:p>
                  </a:txBody>
                  <a:tcPr marL="91444" marR="91444" marT="45724" marB="45724" anchor="ctr"/>
                </a:tc>
                <a:tc>
                  <a:txBody>
                    <a:bodyPr/>
                    <a:lstStyle/>
                    <a:p>
                      <a:pPr marL="285750" marR="0" indent="-28575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Компьютерная графика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Вычислительные методы математической физики </a:t>
                      </a:r>
                      <a:b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(совместно с ПОМИ им.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В.А.Стеклова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РАН)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Математическое и программное обеспечение высокопроизводительных вычислений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Системная биология и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биоинформатика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</a:tr>
              <a:tr h="1303567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AB1D46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Механика и процессы управления</a:t>
                      </a:r>
                    </a:p>
                  </a:txBody>
                  <a:tcPr marL="91444" marR="91444" marT="45724" marB="45724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Вычислительная механика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CompMechLab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®)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Физика прочности и пластичности материалов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Компьютерное моделирование фазовых превращений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Объединенная лаборатория физического материаловедения (совместно с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ИПМаш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РАН) </a:t>
                      </a:r>
                    </a:p>
                  </a:txBody>
                  <a:tcPr marL="91444" marR="91444" marT="45724" marB="45724" anchor="ctr"/>
                </a:tc>
              </a:tr>
              <a:tr h="541559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AB1D46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Гидроаэро</a:t>
                      </a:r>
                      <a:r>
                        <a:rPr lang="en-US" sz="1800" b="1" dirty="0" smtClean="0">
                          <a:solidFill>
                            <a:srgbClr val="AB1D46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="1" dirty="0" smtClean="0">
                          <a:solidFill>
                            <a:srgbClr val="AB1D46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динамика</a:t>
                      </a:r>
                    </a:p>
                  </a:txBody>
                  <a:tcPr marL="91444" marR="91444" marT="45724" marB="45724" anchor="ctr"/>
                </a:tc>
                <a:tc>
                  <a:txBody>
                    <a:bodyPr/>
                    <a:lstStyle/>
                    <a:p>
                      <a:pPr marL="285750" marR="0" indent="-28575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НИЛ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гидроаэродинамики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indent="-28575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НИЛ теплофизики</a:t>
                      </a:r>
                    </a:p>
                  </a:txBody>
                  <a:tcPr marL="91444" marR="91444" marT="45724" marB="45724" anchor="ctr"/>
                </a:tc>
              </a:tr>
              <a:tr h="650408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AB1D46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Теоретическая механика</a:t>
                      </a:r>
                    </a:p>
                  </a:txBody>
                  <a:tcPr marL="91444" marR="91444" marT="45724" marB="45724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Механика и математическое моделирование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Дискретные модели механики (совместно с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ИПМаш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РАН)</a:t>
                      </a:r>
                    </a:p>
                  </a:txBody>
                  <a:tcPr marL="91444" marR="91444" marT="45724" marB="45724" anchor="ctr"/>
                </a:tc>
              </a:tr>
              <a:tr h="618308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AB1D46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Телематика</a:t>
                      </a:r>
                      <a:endParaRPr lang="ru-RU" sz="1800" b="1" dirty="0" smtClean="0">
                        <a:solidFill>
                          <a:srgbClr val="AB1D46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4" marR="91444" marT="45724" marB="45724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Телематика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и компьютерные технологии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НИЛ управления космическими системами (с ЦНИИ РТК) </a:t>
                      </a:r>
                    </a:p>
                  </a:txBody>
                  <a:tcPr marL="91444" marR="91444" marT="45724" marB="45724" anchor="ctr"/>
                </a:tc>
              </a:tr>
              <a:tr h="777332">
                <a:tc>
                  <a:txBody>
                    <a:bodyPr/>
                    <a:lstStyle/>
                    <a:p>
                      <a:pPr marL="0" marR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Институтские</a:t>
                      </a:r>
                    </a:p>
                  </a:txBody>
                  <a:tcPr marL="91444" marR="91444" marT="45724" marB="45724" anchor="ctr"/>
                </a:tc>
                <a:tc>
                  <a:txBody>
                    <a:bodyPr/>
                    <a:lstStyle/>
                    <a:p>
                      <a:pPr marL="285750" marR="0" indent="-28575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НИЛ виртуально-имитационного моделирования </a:t>
                      </a:r>
                    </a:p>
                    <a:p>
                      <a:pPr marL="285750" marR="0" indent="-28575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НИЛ математической биологии и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биоинформатики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НИЛ механики новых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наноматериалов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44" marR="91444" marT="45724" marB="4572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0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5B2825-E575-4C52-B7F5-B72BF55DA5FA}" type="slidenum">
              <a:rPr lang="ru-RU" smtClean="0">
                <a:solidFill>
                  <a:schemeClr val="bg1"/>
                </a:solidFill>
              </a:rPr>
              <a:pPr eaLnBrk="1" hangingPunct="1"/>
              <a:t>30</a:t>
            </a:fld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53954" y="288092"/>
            <a:ext cx="1439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НИОКР</a:t>
            </a:r>
            <a:endParaRPr lang="ru-RU" sz="28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338613" y="1241793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71174" y="1460474"/>
            <a:ext cx="6710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Разработка </a:t>
            </a:r>
            <a:r>
              <a:rPr lang="ru-RU" sz="1400" dirty="0" smtClean="0"/>
              <a:t>и постановка на производство </a:t>
            </a:r>
            <a:r>
              <a:rPr lang="ru-RU" sz="1400" b="1" dirty="0" smtClean="0"/>
              <a:t>отечественных автомобилей</a:t>
            </a:r>
            <a:r>
              <a:rPr lang="ru-RU" sz="1400" dirty="0" smtClean="0"/>
              <a:t> на базе единой модульной платформы, обеспечивающей создание автотранспортных средств, </a:t>
            </a:r>
            <a:r>
              <a:rPr lang="ru-RU" sz="1400" b="1" dirty="0" smtClean="0"/>
              <a:t>предназначенных для </a:t>
            </a:r>
            <a:r>
              <a:rPr lang="ru-RU" sz="1400" dirty="0" smtClean="0"/>
              <a:t>перевозки и </a:t>
            </a:r>
            <a:r>
              <a:rPr lang="ru-RU" sz="1400" dirty="0" err="1" smtClean="0"/>
              <a:t>сопровож-дения</a:t>
            </a:r>
            <a:r>
              <a:rPr lang="ru-RU" sz="1400" dirty="0" smtClean="0"/>
              <a:t> </a:t>
            </a:r>
            <a:r>
              <a:rPr lang="ru-RU" sz="1400" b="1" dirty="0" smtClean="0"/>
              <a:t>первых лиц государства</a:t>
            </a:r>
            <a:r>
              <a:rPr lang="ru-RU" sz="1400" dirty="0" smtClean="0"/>
              <a:t>, а также других лиц, подлежащих охране. </a:t>
            </a:r>
            <a:endParaRPr lang="ru-RU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10" y="2898225"/>
            <a:ext cx="3989377" cy="11521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86455" y="4865752"/>
            <a:ext cx="3346350" cy="5847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Всего</a:t>
            </a:r>
            <a:r>
              <a:rPr lang="ru-RU" b="1" dirty="0" smtClean="0">
                <a:solidFill>
                  <a:srgbClr val="C00000"/>
                </a:solidFill>
              </a:rPr>
              <a:t> 60</a:t>
            </a:r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соисполнителей,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и</a:t>
            </a:r>
            <a:r>
              <a:rPr lang="ru-RU" sz="1400" b="1" dirty="0" smtClean="0">
                <a:solidFill>
                  <a:srgbClr val="002060"/>
                </a:solidFill>
              </a:rPr>
              <a:t>з них - </a:t>
            </a:r>
            <a:r>
              <a:rPr lang="ru-RU" sz="1400" b="1" dirty="0">
                <a:solidFill>
                  <a:srgbClr val="C00000"/>
                </a:solidFill>
              </a:rPr>
              <a:t>18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российских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3909" y="5492005"/>
            <a:ext cx="3348895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1 </a:t>
            </a:r>
            <a:r>
              <a:rPr lang="ru-RU" sz="1600" b="1" dirty="0" smtClean="0">
                <a:solidFill>
                  <a:srgbClr val="000099"/>
                </a:solidFill>
              </a:rPr>
              <a:t>вуз – СПбГПУ, </a:t>
            </a:r>
            <a:r>
              <a:rPr lang="ru-RU" sz="1600" b="1" dirty="0" err="1" smtClean="0">
                <a:solidFill>
                  <a:srgbClr val="000099"/>
                </a:solidFill>
              </a:rPr>
              <a:t>А.И.Боровков</a:t>
            </a:r>
            <a:endParaRPr lang="ru-RU" sz="1600" b="1" dirty="0" smtClean="0">
              <a:solidFill>
                <a:srgbClr val="0000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3910" y="4520252"/>
            <a:ext cx="3720138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Исполнитель – ФГУП "НАМИ"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3910" y="5902816"/>
            <a:ext cx="1977336" cy="30777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95</a:t>
            </a:r>
            <a:r>
              <a:rPr lang="ru-RU" sz="1400" b="1" dirty="0" smtClean="0">
                <a:solidFill>
                  <a:srgbClr val="000099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млн. руб. (2014 г.)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053" y="4071916"/>
            <a:ext cx="3958097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ПРОЕКТ "КОРТЕЖ"</a:t>
            </a:r>
            <a:endParaRPr lang="ru-RU" sz="2000" b="1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2147440" y="2958266"/>
            <a:ext cx="2349543" cy="3187870"/>
            <a:chOff x="2204590" y="2634416"/>
            <a:chExt cx="2349543" cy="3187870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410055" y="2634416"/>
              <a:ext cx="2144078" cy="3187870"/>
              <a:chOff x="51658" y="673178"/>
              <a:chExt cx="2144078" cy="3187870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58" y="673178"/>
                <a:ext cx="1298445" cy="686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1476" y="2513028"/>
                <a:ext cx="344260" cy="4029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6" descr="http://www.datazenengineering.com/wp-content/uploads/2014/01/88696_00049_01_Powertrain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3552" y="1777838"/>
                <a:ext cx="902009" cy="317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http://www.gartentips.com/wp-content/uploads/2011/05/Bosch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3727" y="1549550"/>
                <a:ext cx="843756" cy="174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0" descr="http://www.innovationspreis.com/innovation/nominierung2011/logos/Continental_logo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56" y="2682645"/>
                <a:ext cx="1141071" cy="1757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3" descr="http://www.fea.ru/spaw2/uploads/images/logo/EDAG_Logo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9107" y="1261907"/>
                <a:ext cx="926454" cy="2158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4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033" y="2197581"/>
                <a:ext cx="1700932" cy="270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16" descr="http://www.kolodki-43.ru/images/brembo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602" y="2407879"/>
                <a:ext cx="931625" cy="212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1946" y="2961478"/>
                <a:ext cx="626530" cy="292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18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299" y="2881050"/>
                <a:ext cx="871306" cy="4530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19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495" b="36725"/>
              <a:stretch/>
            </p:blipFill>
            <p:spPr bwMode="auto">
              <a:xfrm>
                <a:off x="138291" y="3372314"/>
                <a:ext cx="769316" cy="171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21" descr="http://race-ing.com/wp/wp-content/uploads/AVL_280px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07" y="2940926"/>
                <a:ext cx="732882" cy="3075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3" descr="http://www.omskdizel.ru/fck_editor_files/image/logo_yaz.jp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3727" y="2607949"/>
                <a:ext cx="557749" cy="2405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4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4052" y="3372314"/>
                <a:ext cx="1007153" cy="2329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26" descr="http://www.4wheelsnews.com/images/news/12077/valeo_logo__medium.jpg"/>
              <p:cNvPicPr>
                <a:picLocks noChangeAspect="1" noChangeArrowheads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00" t="25460" r="15176" b="24135"/>
              <a:stretch/>
            </p:blipFill>
            <p:spPr bwMode="auto">
              <a:xfrm>
                <a:off x="182310" y="3605291"/>
                <a:ext cx="596300" cy="2557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8" descr="http://storage.cinemaware.eu/178/50/brose/logo_brose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650" y="3612340"/>
                <a:ext cx="655974" cy="215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9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3727" y="773107"/>
                <a:ext cx="843756" cy="478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4" name="Picture 3" descr="E:\2013_1225_ИЦ\2014_0212_ПТЯ (ИЦ ЦКИ)\Лого ЦКИ, ЛВМ, ПИ\Firmenny-znak_trio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4590" y="3260185"/>
              <a:ext cx="1368012" cy="818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2450" y="131456"/>
            <a:ext cx="1438274" cy="887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548338" y="67112"/>
            <a:ext cx="66877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НИОКР ИПММ </a:t>
            </a:r>
            <a:r>
              <a:rPr lang="ru-RU" sz="28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поддержаны Фондом </a:t>
            </a:r>
            <a:br>
              <a:rPr lang="ru-RU" sz="28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28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перспективных  исследований</a:t>
            </a:r>
            <a:endParaRPr lang="ru-RU" sz="28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278296" y="1102878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31</a:t>
            </a:fld>
            <a:endParaRPr lang="ru-RU" dirty="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78296" y="1251215"/>
            <a:ext cx="6624519" cy="2308324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altLang="ru-RU" dirty="0" smtClean="0"/>
              <a:t>Научно-технический проект </a:t>
            </a:r>
            <a:r>
              <a:rPr lang="ru-RU" dirty="0"/>
              <a:t>«</a:t>
            </a:r>
            <a:r>
              <a:rPr lang="ru-RU" b="1" dirty="0"/>
              <a:t>Создание технологий подводного (подлёдного) освоения месторождений полезных ископаемых арктических морей</a:t>
            </a:r>
            <a:r>
              <a:rPr lang="ru-RU" dirty="0"/>
              <a:t>» </a:t>
            </a:r>
            <a:endParaRPr lang="ru-RU" dirty="0" smtClean="0"/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dirty="0" smtClean="0"/>
              <a:t>Шифр </a:t>
            </a:r>
            <a:r>
              <a:rPr lang="ru-RU" dirty="0"/>
              <a:t>«</a:t>
            </a:r>
            <a:r>
              <a:rPr lang="ru-RU" b="1" dirty="0"/>
              <a:t>Айсберг</a:t>
            </a:r>
            <a:r>
              <a:rPr lang="ru-RU" dirty="0"/>
              <a:t>»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dirty="0"/>
              <a:t>З</a:t>
            </a:r>
            <a:r>
              <a:rPr lang="ru-RU" dirty="0" smtClean="0"/>
              <a:t>аказчик - Фонд </a:t>
            </a:r>
            <a:r>
              <a:rPr lang="ru-RU" dirty="0"/>
              <a:t>перспективных исследований (ФПИ)</a:t>
            </a:r>
            <a:endParaRPr lang="ru-RU" altLang="ru-RU" dirty="0"/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altLang="ru-RU" sz="1600" i="1" dirty="0"/>
              <a:t>Период: 2014-2017 годы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altLang="ru-RU" dirty="0" smtClean="0"/>
              <a:t>Объем </a:t>
            </a:r>
            <a:r>
              <a:rPr lang="ru-RU" altLang="ru-RU" dirty="0"/>
              <a:t>финансирования </a:t>
            </a:r>
            <a:r>
              <a:rPr lang="ru-RU" altLang="ru-RU" dirty="0" err="1" smtClean="0"/>
              <a:t>СПбПУ</a:t>
            </a:r>
            <a:r>
              <a:rPr lang="ru-RU" altLang="ru-RU" dirty="0" smtClean="0"/>
              <a:t> запланирован </a:t>
            </a:r>
            <a:r>
              <a:rPr lang="ru-RU" altLang="ru-RU" b="1" dirty="0"/>
              <a:t>56 млн. руб</a:t>
            </a:r>
            <a:r>
              <a:rPr lang="ru-RU" altLang="ru-RU" dirty="0"/>
              <a:t>. </a:t>
            </a:r>
            <a:r>
              <a:rPr lang="ru-RU" alt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88456" y="3661653"/>
            <a:ext cx="6624519" cy="1938992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dirty="0" smtClean="0"/>
              <a:t>«</a:t>
            </a:r>
            <a:r>
              <a:rPr lang="ru-RU" sz="2000" dirty="0"/>
              <a:t>Разработка составных частей виртуально-имитационной модели подводного бурового комплекса и проведение серийных расчётных исследований виртуально-имитационной модели</a:t>
            </a:r>
            <a:r>
              <a:rPr lang="ru-RU" altLang="ru-RU" sz="2000" dirty="0" smtClean="0"/>
              <a:t>»</a:t>
            </a:r>
          </a:p>
          <a:p>
            <a:r>
              <a:rPr lang="ru-RU" sz="2000" dirty="0"/>
              <a:t>Шифр «Айсберг-Модель»</a:t>
            </a:r>
          </a:p>
          <a:p>
            <a:pPr eaLnBrk="1" hangingPunct="1"/>
            <a:r>
              <a:rPr lang="ru-RU" altLang="ru-RU" sz="2000" dirty="0" smtClean="0"/>
              <a:t>(руководитель работ - </a:t>
            </a:r>
            <a:r>
              <a:rPr lang="ru-RU" altLang="ru-RU" sz="2000" b="1" dirty="0" err="1" smtClean="0"/>
              <a:t>Лупуляк</a:t>
            </a:r>
            <a:r>
              <a:rPr lang="ru-RU" altLang="ru-RU" sz="2000" b="1" dirty="0" smtClean="0"/>
              <a:t> С.В.)</a:t>
            </a:r>
            <a:endParaRPr lang="ru-RU" altLang="ru-RU" sz="2000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275489" y="5757352"/>
            <a:ext cx="6624519" cy="707886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u="sng" dirty="0"/>
              <a:t>Головной исполнитель НТП «Айсберг»</a:t>
            </a:r>
            <a:r>
              <a:rPr lang="ru-RU" altLang="ru-RU" sz="2000" dirty="0"/>
              <a:t>: </a:t>
            </a:r>
          </a:p>
          <a:p>
            <a:pPr eaLnBrk="1" hangingPunct="1"/>
            <a:r>
              <a:rPr lang="ru-RU" altLang="ru-RU" sz="2000" dirty="0"/>
              <a:t>ОАО ЦКБ МТ «Рубин»</a:t>
            </a:r>
          </a:p>
        </p:txBody>
      </p:sp>
    </p:spTree>
    <p:extLst>
      <p:ext uri="{BB962C8B-B14F-4D97-AF65-F5344CB8AC3E}">
        <p14:creationId xmlns:p14="http://schemas.microsoft.com/office/powerpoint/2010/main" val="41532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246334" y="67112"/>
            <a:ext cx="68282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НИОКР ИПММ поддержаны </a:t>
            </a:r>
            <a:br>
              <a:rPr lang="ru-RU" sz="26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26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Федеральным космическим агентством</a:t>
            </a:r>
            <a:endParaRPr lang="ru-RU" sz="26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278296" y="1102878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32</a:t>
            </a:fld>
            <a:endParaRPr lang="ru-RU" dirty="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78296" y="1159775"/>
            <a:ext cx="6624519" cy="1477328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altLang="ru-RU" dirty="0"/>
              <a:t>2 октября в </a:t>
            </a:r>
            <a:r>
              <a:rPr lang="ru-RU" altLang="ru-RU" dirty="0" err="1"/>
              <a:t>СПбПУ</a:t>
            </a:r>
            <a:r>
              <a:rPr lang="ru-RU" altLang="ru-RU" dirty="0"/>
              <a:t> состоялась встреча, в ходе которой </a:t>
            </a:r>
            <a:r>
              <a:rPr lang="ru-RU" altLang="ru-RU" b="1" dirty="0"/>
              <a:t>Федеральное космическое агентство (</a:t>
            </a:r>
            <a:r>
              <a:rPr lang="ru-RU" altLang="ru-RU" b="1" dirty="0" err="1"/>
              <a:t>Роскосмос</a:t>
            </a:r>
            <a:r>
              <a:rPr lang="ru-RU" altLang="ru-RU" b="1" dirty="0"/>
              <a:t>)</a:t>
            </a:r>
            <a:r>
              <a:rPr lang="ru-RU" altLang="ru-RU" dirty="0"/>
              <a:t>, </a:t>
            </a:r>
            <a:r>
              <a:rPr lang="ru-RU" altLang="ru-RU" b="1" dirty="0"/>
              <a:t>ФГУП </a:t>
            </a:r>
            <a:r>
              <a:rPr lang="ru-RU" altLang="ru-RU" b="1" dirty="0" err="1" smtClean="0"/>
              <a:t>ЦНИИмаш</a:t>
            </a:r>
            <a:r>
              <a:rPr lang="ru-RU" altLang="ru-RU" dirty="0" smtClean="0"/>
              <a:t> </a:t>
            </a:r>
            <a:r>
              <a:rPr lang="ru-RU" altLang="ru-RU" dirty="0"/>
              <a:t>и </a:t>
            </a:r>
            <a:r>
              <a:rPr lang="ru-RU" altLang="ru-RU" b="1" dirty="0" err="1"/>
              <a:t>СПбПУ</a:t>
            </a:r>
            <a:r>
              <a:rPr lang="ru-RU" altLang="ru-RU" dirty="0"/>
              <a:t> обсудили совместные программы и подписали технические задания на совместные научно-исследовательские проекты в освоении космоса</a:t>
            </a:r>
            <a:r>
              <a:rPr lang="ru-RU" alt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78296" y="2746414"/>
            <a:ext cx="6624519" cy="2739211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altLang="ru-RU" dirty="0" smtClean="0">
                <a:latin typeface="Arial" panose="020B0604020202020204" pitchFamily="34" charset="0"/>
              </a:rPr>
              <a:t>Из </a:t>
            </a:r>
            <a:r>
              <a:rPr lang="ru-RU" altLang="ru-RU" dirty="0">
                <a:latin typeface="Arial" panose="020B0604020202020204" pitchFamily="34" charset="0"/>
              </a:rPr>
              <a:t>трех </a:t>
            </a:r>
            <a:r>
              <a:rPr lang="ru-RU" altLang="ru-RU" dirty="0" smtClean="0">
                <a:latin typeface="Arial" panose="020B0604020202020204" pitchFamily="34" charset="0"/>
              </a:rPr>
              <a:t>работ, которые </a:t>
            </a:r>
            <a:r>
              <a:rPr lang="ru-RU" altLang="ru-RU" dirty="0">
                <a:latin typeface="Arial" panose="020B0604020202020204" pitchFamily="34" charset="0"/>
              </a:rPr>
              <a:t>будут финансироваться </a:t>
            </a:r>
            <a:r>
              <a:rPr lang="ru-RU" altLang="ru-RU" dirty="0" err="1" smtClean="0">
                <a:latin typeface="Arial" panose="020B0604020202020204" pitchFamily="34" charset="0"/>
              </a:rPr>
              <a:t>ЦНИИмаш</a:t>
            </a:r>
            <a:r>
              <a:rPr lang="ru-RU" altLang="ru-RU" dirty="0" smtClean="0">
                <a:latin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</a:rPr>
              <a:t>по заказу </a:t>
            </a:r>
            <a:r>
              <a:rPr lang="ru-RU" altLang="ru-RU" dirty="0" err="1" smtClean="0">
                <a:latin typeface="Arial" panose="020B0604020202020204" pitchFamily="34" charset="0"/>
              </a:rPr>
              <a:t>Роскосмоса</a:t>
            </a:r>
            <a:r>
              <a:rPr lang="ru-RU" altLang="ru-RU" dirty="0" smtClean="0">
                <a:latin typeface="Arial" panose="020B0604020202020204" pitchFamily="34" charset="0"/>
              </a:rPr>
              <a:t>, </a:t>
            </a:r>
            <a:r>
              <a:rPr lang="ru-RU" altLang="ru-RU" b="1" dirty="0" smtClean="0">
                <a:latin typeface="Arial" panose="020B0604020202020204" pitchFamily="34" charset="0"/>
              </a:rPr>
              <a:t>два проекта ИПММ</a:t>
            </a:r>
            <a:r>
              <a:rPr lang="ru-RU" altLang="ru-RU" dirty="0" smtClean="0">
                <a:latin typeface="Arial" panose="020B0604020202020204" pitchFamily="34" charset="0"/>
              </a:rPr>
              <a:t>: 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altLang="ru-RU" dirty="0">
                <a:latin typeface="Arial" panose="020B0604020202020204" pitchFamily="34" charset="0"/>
              </a:rPr>
              <a:t>создание математических моделей и суперкомпьютерного вычислительного инструментария для имитационного моделирования тепловых труб, применяемых в космических аппаратах (</a:t>
            </a:r>
            <a:r>
              <a:rPr lang="ru-RU" altLang="ru-RU" b="1" dirty="0">
                <a:latin typeface="Arial" panose="020B0604020202020204" pitchFamily="34" charset="0"/>
              </a:rPr>
              <a:t>Смирнов Е.М</a:t>
            </a:r>
            <a:r>
              <a:rPr lang="ru-RU" altLang="ru-RU" dirty="0">
                <a:latin typeface="Arial" panose="020B0604020202020204" pitchFamily="34" charset="0"/>
              </a:rPr>
              <a:t>)</a:t>
            </a:r>
            <a:r>
              <a:rPr lang="en-US" altLang="ru-RU" dirty="0">
                <a:latin typeface="Arial" panose="020B0604020202020204" pitchFamily="34" charset="0"/>
              </a:rPr>
              <a:t>;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  <a:endParaRPr lang="ru-RU" altLang="ru-RU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itchFamily="2" charset="2"/>
              <a:buChar char="§"/>
              <a:defRPr/>
            </a:pPr>
            <a:r>
              <a:rPr lang="ru-RU" dirty="0"/>
              <a:t>разработка программного обеспечения для </a:t>
            </a:r>
            <a:r>
              <a:rPr lang="ru-RU" dirty="0" smtClean="0"/>
              <a:t>управления                                     </a:t>
            </a:r>
            <a:r>
              <a:rPr lang="ru-RU" dirty="0"/>
              <a:t>группировками </a:t>
            </a:r>
            <a:r>
              <a:rPr lang="ru-RU" dirty="0" err="1"/>
              <a:t>напланетных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    роботов </a:t>
            </a:r>
            <a:r>
              <a:rPr lang="ru-RU" dirty="0"/>
              <a:t>(</a:t>
            </a:r>
            <a:r>
              <a:rPr lang="ru-RU" altLang="ru-RU" b="1" dirty="0"/>
              <a:t>Заборовский В.С</a:t>
            </a:r>
            <a:r>
              <a:rPr lang="ru-RU" altLang="ru-RU" b="1" dirty="0" smtClean="0"/>
              <a:t>.)</a:t>
            </a:r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spbstu.ru/news/2014_10_02/im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91" y="490857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.tsniimash.ru/im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71" y="5723605"/>
            <a:ext cx="1471889" cy="84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scosmos logo ru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01" y="5549280"/>
            <a:ext cx="1044869" cy="126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159000" y="92279"/>
            <a:ext cx="691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Взаимодействие с институтами РАН</a:t>
            </a:r>
            <a:endParaRPr lang="ru-RU" sz="28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76124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33</a:t>
            </a:fld>
            <a:endParaRPr lang="ru-RU" dirty="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87707" y="847685"/>
            <a:ext cx="4465432" cy="923330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altLang="ru-RU" dirty="0" smtClean="0"/>
              <a:t>Научный руководитель ИПММ – </a:t>
            </a:r>
            <a:br>
              <a:rPr lang="ru-RU" altLang="ru-RU" dirty="0" smtClean="0"/>
            </a:br>
            <a:r>
              <a:rPr lang="ru-RU" altLang="ru-RU" dirty="0" smtClean="0"/>
              <a:t>директор </a:t>
            </a:r>
            <a:r>
              <a:rPr lang="ru-RU" altLang="ru-RU" b="1" dirty="0" err="1" smtClean="0"/>
              <a:t>ИПМаш</a:t>
            </a:r>
            <a:r>
              <a:rPr lang="ru-RU" altLang="ru-RU" b="1" dirty="0" smtClean="0"/>
              <a:t> РАН</a:t>
            </a:r>
            <a:r>
              <a:rPr lang="ru-RU" altLang="ru-RU" dirty="0" smtClean="0"/>
              <a:t> чл.-корр. РАН </a:t>
            </a:r>
            <a:br>
              <a:rPr lang="ru-RU" altLang="ru-RU" dirty="0" smtClean="0"/>
            </a:br>
            <a:r>
              <a:rPr lang="ru-RU" altLang="ru-RU" b="1" dirty="0" err="1" smtClean="0"/>
              <a:t>Д.А.Индейцев</a:t>
            </a:r>
            <a:endParaRPr lang="ru-RU" b="1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70675" y="3418905"/>
            <a:ext cx="7148603" cy="3139321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dirty="0" smtClean="0"/>
              <a:t>ИПММ обеспечивает организацию </a:t>
            </a:r>
            <a:r>
              <a:rPr lang="ru-RU" u="sng" dirty="0"/>
              <a:t>петербургской площадки</a:t>
            </a:r>
            <a:r>
              <a:rPr lang="ru-RU" dirty="0"/>
              <a:t> </a:t>
            </a:r>
            <a:r>
              <a:rPr lang="ru-RU" b="1" dirty="0" smtClean="0"/>
              <a:t>Российского </a:t>
            </a:r>
            <a:r>
              <a:rPr lang="ru-RU" b="1" dirty="0" err="1"/>
              <a:t>видеосеминара</a:t>
            </a:r>
            <a:r>
              <a:rPr lang="ru-RU" b="1" dirty="0"/>
              <a:t> по аэромеханике в режиме </a:t>
            </a:r>
            <a:r>
              <a:rPr lang="ru-RU" b="1" dirty="0" smtClean="0"/>
              <a:t>видеоконференции</a:t>
            </a:r>
            <a:r>
              <a:rPr lang="ru-RU" dirty="0" smtClean="0"/>
              <a:t> с аудиторией 80-120 человек, </a:t>
            </a:r>
            <a:r>
              <a:rPr lang="ru-RU" dirty="0"/>
              <a:t>постоянные участники </a:t>
            </a:r>
            <a:r>
              <a:rPr lang="ru-RU" dirty="0" smtClean="0"/>
              <a:t>– </a:t>
            </a:r>
            <a:r>
              <a:rPr lang="ru-RU" b="1" dirty="0" smtClean="0"/>
              <a:t>ИТПМ </a:t>
            </a:r>
            <a:r>
              <a:rPr lang="ru-RU" b="1" dirty="0"/>
              <a:t>СО РАН </a:t>
            </a:r>
            <a:r>
              <a:rPr lang="ru-RU" dirty="0"/>
              <a:t>(Новосибирск), </a:t>
            </a:r>
            <a:r>
              <a:rPr lang="ru-RU" b="1" dirty="0"/>
              <a:t>ЦАГИ</a:t>
            </a:r>
            <a:r>
              <a:rPr lang="ru-RU" dirty="0"/>
              <a:t> (г. Жуковский), </a:t>
            </a:r>
            <a:r>
              <a:rPr lang="ru-RU" b="1" dirty="0" err="1" smtClean="0"/>
              <a:t>СПбПУ</a:t>
            </a:r>
            <a:r>
              <a:rPr lang="ru-RU" dirty="0" smtClean="0"/>
              <a:t> </a:t>
            </a:r>
            <a:r>
              <a:rPr lang="ru-RU" dirty="0"/>
              <a:t>(Санкт-Петербург), </a:t>
            </a:r>
            <a:r>
              <a:rPr lang="ru-RU" b="1" dirty="0"/>
              <a:t>НИИ Механики МГУ </a:t>
            </a:r>
            <a:r>
              <a:rPr lang="ru-RU" dirty="0"/>
              <a:t>(Москва). С 2009 года заседания </a:t>
            </a:r>
            <a:r>
              <a:rPr lang="ru-RU" dirty="0" smtClean="0"/>
              <a:t>семинара </a:t>
            </a:r>
            <a:r>
              <a:rPr lang="ru-RU" dirty="0"/>
              <a:t>проводятся </a:t>
            </a:r>
            <a:r>
              <a:rPr lang="ru-RU" b="1" dirty="0"/>
              <a:t>еженедельно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конференц-зале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Отделения ИТТ </a:t>
            </a:r>
            <a:r>
              <a:rPr lang="ru-RU" dirty="0" err="1"/>
              <a:t>СПбПУ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Руководитель СПб </a:t>
            </a:r>
            <a:br>
              <a:rPr lang="ru-RU" dirty="0" smtClean="0"/>
            </a:br>
            <a:r>
              <a:rPr lang="ru-RU" dirty="0" smtClean="0"/>
              <a:t>площадки семинара – </a:t>
            </a:r>
            <a:br>
              <a:rPr lang="ru-RU" dirty="0" smtClean="0"/>
            </a:br>
            <a:r>
              <a:rPr lang="ru-RU" b="1" dirty="0" err="1" smtClean="0"/>
              <a:t>Е.М.Смирнов</a:t>
            </a:r>
            <a:r>
              <a:rPr lang="ru-RU" dirty="0"/>
              <a:t>.</a:t>
            </a:r>
          </a:p>
        </p:txBody>
      </p:sp>
      <p:pic>
        <p:nvPicPr>
          <p:cNvPr id="1026" name="Picture 2" descr="http://www.spbstu.ru/science/workshop/workshop_ah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72" y="5129488"/>
            <a:ext cx="4832730" cy="170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PME build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23" y="976257"/>
            <a:ext cx="2147888" cy="14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293303" y="1837099"/>
            <a:ext cx="4465432" cy="707886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altLang="ru-RU" sz="2000" dirty="0" smtClean="0"/>
              <a:t>Базовая кафедра в </a:t>
            </a:r>
            <a:r>
              <a:rPr lang="ru-RU" altLang="ru-RU" sz="2000" dirty="0" err="1" smtClean="0"/>
              <a:t>ИПМаш</a:t>
            </a:r>
            <a:r>
              <a:rPr lang="ru-RU" altLang="ru-RU" sz="2000" dirty="0" smtClean="0"/>
              <a:t> РАН</a:t>
            </a:r>
            <a:br>
              <a:rPr lang="ru-RU" altLang="ru-RU" sz="2000" dirty="0" smtClean="0"/>
            </a:br>
            <a:r>
              <a:rPr lang="ru-RU" altLang="ru-RU" sz="2000" b="1" dirty="0" smtClean="0"/>
              <a:t>«Механика сплошных сред»</a:t>
            </a:r>
            <a:endParaRPr lang="ru-RU" sz="2000" b="1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293302" y="2633082"/>
            <a:ext cx="6425975" cy="707886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dk1"/>
                </a:solidFill>
              </a:rPr>
              <a:t>НИЛ «Вычислительные </a:t>
            </a:r>
            <a:r>
              <a:rPr lang="ru-RU" sz="2000" dirty="0">
                <a:solidFill>
                  <a:schemeClr val="dk1"/>
                </a:solidFill>
              </a:rPr>
              <a:t>методы математической </a:t>
            </a:r>
            <a:r>
              <a:rPr lang="ru-RU" sz="2000" dirty="0" smtClean="0">
                <a:solidFill>
                  <a:schemeClr val="dk1"/>
                </a:solidFill>
              </a:rPr>
              <a:t>физики» совместно с </a:t>
            </a:r>
            <a:r>
              <a:rPr lang="ru-RU" sz="2000" b="1" dirty="0">
                <a:solidFill>
                  <a:schemeClr val="dk1"/>
                </a:solidFill>
              </a:rPr>
              <a:t>ПОМИ им. </a:t>
            </a:r>
            <a:r>
              <a:rPr lang="ru-RU" sz="2000" b="1" dirty="0" err="1">
                <a:solidFill>
                  <a:schemeClr val="dk1"/>
                </a:solidFill>
              </a:rPr>
              <a:t>В.А.Стеклова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smtClean="0">
                <a:solidFill>
                  <a:schemeClr val="dk1"/>
                </a:solidFill>
              </a:rPr>
              <a:t>РАН</a:t>
            </a:r>
            <a:endParaRPr lang="ru-RU" sz="20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92" y="3952883"/>
            <a:ext cx="4967804" cy="284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246334" y="67112"/>
            <a:ext cx="577497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Результаты участия ИПММ 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 конкурсах 5-100-2020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12487" y="1248526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34</a:t>
            </a:fld>
            <a:endParaRPr lang="ru-RU" dirty="0" smtClean="0"/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838859"/>
              </p:ext>
            </p:extLst>
          </p:nvPr>
        </p:nvGraphicFramePr>
        <p:xfrm>
          <a:off x="1576432" y="1442373"/>
          <a:ext cx="7344817" cy="1072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713"/>
                <a:gridCol w="1440276"/>
                <a:gridCol w="1440276"/>
                <a:gridCol w="1440276"/>
                <a:gridCol w="1440276"/>
              </a:tblGrid>
              <a:tr h="77172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Общая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сумма,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2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Количество кафедр</a:t>
                      </a:r>
                      <a:endParaRPr lang="ru-RU" sz="2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Выигравшие заявки сотрудников</a:t>
                      </a:r>
                      <a:endParaRPr lang="ru-RU" sz="2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Победители сотрудники</a:t>
                      </a:r>
                      <a:endParaRPr lang="ru-RU" sz="2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Победители студенты</a:t>
                      </a:r>
                      <a:endParaRPr lang="ru-RU" sz="20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0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529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59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54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59198"/>
              </p:ext>
            </p:extLst>
          </p:nvPr>
        </p:nvGraphicFramePr>
        <p:xfrm>
          <a:off x="1547377" y="2945542"/>
          <a:ext cx="7521122" cy="1253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000"/>
                <a:gridCol w="687879"/>
                <a:gridCol w="599301"/>
                <a:gridCol w="636407"/>
                <a:gridCol w="576064"/>
                <a:gridCol w="792088"/>
                <a:gridCol w="648072"/>
                <a:gridCol w="720080"/>
                <a:gridCol w="648072"/>
                <a:gridCol w="691474"/>
                <a:gridCol w="748685"/>
              </a:tblGrid>
              <a:tr h="842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Гранты за </a:t>
                      </a:r>
                      <a:r>
                        <a:rPr lang="ru-RU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публи-кации</a:t>
                      </a:r>
                      <a:endParaRPr lang="ru-RU" sz="13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МНОЦ</a:t>
                      </a:r>
                      <a:endParaRPr lang="ru-RU" sz="13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1.1.3</a:t>
                      </a:r>
                      <a:endParaRPr lang="ru-RU" sz="13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6.1.1</a:t>
                      </a:r>
                      <a:endParaRPr lang="ru-RU" sz="13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6.1.2</a:t>
                      </a:r>
                      <a:endParaRPr lang="ru-RU" sz="13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CDIO-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2013</a:t>
                      </a:r>
                      <a:endParaRPr lang="ru-RU" sz="13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CDIO-2014</a:t>
                      </a:r>
                      <a:endParaRPr lang="ru-RU" sz="13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Аккре-</a:t>
                      </a:r>
                      <a:r>
                        <a:rPr lang="ru-RU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дита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ция</a:t>
                      </a:r>
                      <a:endParaRPr lang="ru-RU" sz="13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МОП</a:t>
                      </a:r>
                      <a:endParaRPr lang="ru-RU" sz="13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МТ. Моб.</a:t>
                      </a:r>
                      <a:endParaRPr lang="ru-RU" sz="13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Общий итог</a:t>
                      </a:r>
                      <a:endParaRPr lang="ru-RU" sz="13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494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35100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000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000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750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000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185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49 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529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222692" y="4242562"/>
            <a:ext cx="2100758" cy="1200329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altLang="ru-RU" dirty="0" smtClean="0"/>
              <a:t>Распределение средств программы </a:t>
            </a:r>
            <a:br>
              <a:rPr lang="ru-RU" altLang="ru-RU" dirty="0" smtClean="0"/>
            </a:br>
            <a:r>
              <a:rPr lang="ru-RU" altLang="ru-RU" dirty="0" smtClean="0"/>
              <a:t>по кафедрам:</a:t>
            </a:r>
            <a:endParaRPr lang="ru-RU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88806" y="2615460"/>
            <a:ext cx="664012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altLang="ru-RU" dirty="0" smtClean="0"/>
              <a:t>Результаты различных мероприятий программы (тыс. руб.):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3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246334" y="67112"/>
            <a:ext cx="577497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Результаты участия ИПММ 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 конкурсах 5-100-2020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12487" y="1248526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35</a:t>
            </a:fld>
            <a:endParaRPr lang="ru-RU" dirty="0" smtClean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159001" y="1387105"/>
            <a:ext cx="6680200" cy="1323439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altLang="ru-RU" sz="2000" dirty="0"/>
              <a:t>В рамках мероприятия 6.1.1 </a:t>
            </a:r>
            <a:r>
              <a:rPr lang="ru-RU" altLang="ru-RU" sz="2000" dirty="0" smtClean="0"/>
              <a:t>совместно </a:t>
            </a:r>
            <a:r>
              <a:rPr lang="ru-RU" altLang="ru-RU" sz="2000" dirty="0"/>
              <a:t>с университетом Южной Калифорнии (США) </a:t>
            </a:r>
            <a:r>
              <a:rPr lang="ru-RU" altLang="ru-RU" sz="2000" dirty="0" smtClean="0"/>
              <a:t>в 2014 г. был создан </a:t>
            </a:r>
            <a:r>
              <a:rPr lang="ru-RU" altLang="ru-RU" sz="2000" u="sng" dirty="0" smtClean="0"/>
              <a:t>центр компетенций</a:t>
            </a:r>
            <a:r>
              <a:rPr lang="ru-RU" altLang="ru-RU" sz="2000" dirty="0" smtClean="0"/>
              <a:t> </a:t>
            </a:r>
            <a:br>
              <a:rPr lang="ru-RU" altLang="ru-RU" sz="2000" dirty="0" smtClean="0"/>
            </a:br>
            <a:r>
              <a:rPr lang="ru-RU" altLang="ru-RU" sz="2000" b="1" dirty="0" smtClean="0"/>
              <a:t>«</a:t>
            </a:r>
            <a:r>
              <a:rPr lang="ru-RU" altLang="ru-RU" sz="2000" b="1" dirty="0"/>
              <a:t>Системная биология и </a:t>
            </a:r>
            <a:r>
              <a:rPr lang="ru-RU" altLang="ru-RU" sz="2000" b="1" dirty="0" err="1" smtClean="0"/>
              <a:t>биоинформатика</a:t>
            </a:r>
            <a:r>
              <a:rPr lang="ru-RU" altLang="ru-RU" sz="2000" b="1" dirty="0" smtClean="0"/>
              <a:t>»</a:t>
            </a:r>
            <a:endParaRPr lang="ru-RU" sz="2000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162933" y="2820802"/>
            <a:ext cx="6676268" cy="1938992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dirty="0" smtClean="0"/>
              <a:t>Тематика исследований: </a:t>
            </a:r>
            <a:endParaRPr lang="ru-RU" altLang="ru-RU" sz="2000" dirty="0"/>
          </a:p>
          <a:p>
            <a:pPr>
              <a:defRPr/>
            </a:pPr>
            <a:r>
              <a:rPr lang="ru-RU" altLang="ru-RU" sz="2000" dirty="0"/>
              <a:t>«Разработка и </a:t>
            </a:r>
            <a:r>
              <a:rPr lang="ru-RU" altLang="ru-RU" sz="2000" dirty="0" err="1"/>
              <a:t>валидация</a:t>
            </a:r>
            <a:r>
              <a:rPr lang="ru-RU" altLang="ru-RU" sz="2000" dirty="0"/>
              <a:t> моделей, </a:t>
            </a:r>
            <a:r>
              <a:rPr lang="ru-RU" altLang="ru-RU" sz="2000" dirty="0" smtClean="0"/>
              <a:t>описывающих </a:t>
            </a:r>
            <a:r>
              <a:rPr lang="ru-RU" altLang="ru-RU" sz="2000" dirty="0"/>
              <a:t>развитие органов» </a:t>
            </a:r>
          </a:p>
          <a:p>
            <a:pPr>
              <a:defRPr/>
            </a:pPr>
            <a:r>
              <a:rPr lang="ru-RU" altLang="ru-RU" sz="2000" dirty="0"/>
              <a:t>Научный </a:t>
            </a:r>
            <a:r>
              <a:rPr lang="ru-RU" altLang="ru-RU" sz="2000" dirty="0" smtClean="0"/>
              <a:t>руководитель центра: </a:t>
            </a:r>
            <a:r>
              <a:rPr lang="ru-RU" altLang="ru-RU" sz="2000" b="1" dirty="0" err="1" smtClean="0"/>
              <a:t>С.В.Нуждин</a:t>
            </a:r>
            <a:r>
              <a:rPr lang="ru-RU" altLang="ru-RU" sz="2000" b="1" dirty="0"/>
              <a:t/>
            </a:r>
            <a:br>
              <a:rPr lang="ru-RU" altLang="ru-RU" sz="2000" b="1" dirty="0"/>
            </a:br>
            <a:r>
              <a:rPr lang="ru-RU" altLang="ru-RU" sz="2000" dirty="0" smtClean="0"/>
              <a:t>(университет </a:t>
            </a:r>
            <a:r>
              <a:rPr lang="ru-RU" altLang="ru-RU" sz="2000" dirty="0"/>
              <a:t>Южной Калифорнии)</a:t>
            </a:r>
          </a:p>
          <a:p>
            <a:pPr>
              <a:defRPr/>
            </a:pPr>
            <a:r>
              <a:rPr lang="ru-RU" altLang="ru-RU" sz="2000" dirty="0"/>
              <a:t>Ответственный </a:t>
            </a:r>
            <a:r>
              <a:rPr lang="ru-RU" altLang="ru-RU" sz="2000" dirty="0" smtClean="0"/>
              <a:t>исполнитель: </a:t>
            </a:r>
            <a:r>
              <a:rPr lang="ru-RU" altLang="ru-RU" sz="2000" b="1" dirty="0" err="1" smtClean="0"/>
              <a:t>М.Г.Самсонова</a:t>
            </a:r>
            <a:endParaRPr lang="ru-RU" altLang="ru-RU" sz="2000" b="1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58999" y="4839610"/>
            <a:ext cx="6680201" cy="1846659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900" u="sng" dirty="0"/>
              <a:t>Результаты </a:t>
            </a:r>
            <a:r>
              <a:rPr lang="ru-RU" altLang="ru-RU" sz="1900" u="sng" dirty="0" smtClean="0"/>
              <a:t>работы к ноябрю </a:t>
            </a:r>
            <a:r>
              <a:rPr lang="ru-RU" altLang="ru-RU" sz="1900" u="sng" dirty="0"/>
              <a:t>2014 </a:t>
            </a:r>
            <a:r>
              <a:rPr lang="ru-RU" altLang="ru-RU" sz="1900" u="sng" dirty="0" smtClean="0"/>
              <a:t>г.: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altLang="ru-RU" sz="1900" dirty="0" smtClean="0"/>
              <a:t>опубликовано </a:t>
            </a:r>
            <a:r>
              <a:rPr lang="ru-RU" altLang="ru-RU" sz="1900" dirty="0"/>
              <a:t>и принято в печать 7 статей </a:t>
            </a:r>
            <a:r>
              <a:rPr lang="ru-RU" altLang="ru-RU" sz="1900" dirty="0" smtClean="0"/>
              <a:t>(</a:t>
            </a:r>
            <a:r>
              <a:rPr lang="ru-RU" sz="1900" dirty="0" err="1" smtClean="0"/>
              <a:t>Scopus</a:t>
            </a:r>
            <a:r>
              <a:rPr lang="ru-RU" sz="1900" dirty="0" smtClean="0"/>
              <a:t>)</a:t>
            </a:r>
            <a:r>
              <a:rPr lang="en-US" sz="1900" dirty="0" smtClean="0"/>
              <a:t>;</a:t>
            </a:r>
            <a:endParaRPr lang="ru-RU" sz="1900" dirty="0" smtClean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sz="1900" dirty="0"/>
              <a:t>т</a:t>
            </a:r>
            <a:r>
              <a:rPr lang="ru-RU" sz="1900" dirty="0" smtClean="0"/>
              <a:t>ри победы в конкурсах (РНФ, РФФИ, проектная часть государственного задания): </a:t>
            </a:r>
            <a:br>
              <a:rPr lang="ru-RU" sz="1900" dirty="0" smtClean="0"/>
            </a:br>
            <a:r>
              <a:rPr lang="ru-RU" sz="1900" dirty="0" smtClean="0"/>
              <a:t>привлечено </a:t>
            </a:r>
            <a:r>
              <a:rPr lang="ru-RU" sz="1900" dirty="0"/>
              <a:t>28 млн. р</a:t>
            </a:r>
            <a:r>
              <a:rPr lang="ru-RU" sz="1900" dirty="0" smtClean="0"/>
              <a:t>уб. (на 2014-2016 </a:t>
            </a:r>
            <a:r>
              <a:rPr lang="ru-RU" sz="1900" dirty="0" err="1" smtClean="0"/>
              <a:t>г.г</a:t>
            </a:r>
            <a:r>
              <a:rPr lang="ru-RU" sz="1900" dirty="0" smtClean="0"/>
              <a:t>.)</a:t>
            </a:r>
            <a:r>
              <a:rPr lang="en-US" sz="1900" dirty="0" smtClean="0"/>
              <a:t>;</a:t>
            </a:r>
            <a:endParaRPr lang="ru-RU" sz="1900" dirty="0" smtClean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altLang="ru-RU" sz="1900" dirty="0" smtClean="0"/>
              <a:t>защищена </a:t>
            </a:r>
            <a:r>
              <a:rPr lang="ru-RU" altLang="ru-RU" sz="1900" dirty="0"/>
              <a:t>1 </a:t>
            </a:r>
            <a:r>
              <a:rPr lang="ru-RU" altLang="ru-RU" sz="1900" dirty="0" smtClean="0"/>
              <a:t>диссертация (</a:t>
            </a:r>
            <a:r>
              <a:rPr lang="ru-RU" altLang="ru-RU" sz="1900" dirty="0" err="1" smtClean="0"/>
              <a:t>С.Ю.Суркова</a:t>
            </a:r>
            <a:r>
              <a:rPr lang="ru-RU" altLang="ru-RU" sz="1900" dirty="0" smtClean="0"/>
              <a:t> - 09.2014). </a:t>
            </a:r>
            <a:endParaRPr lang="ru-RU" altLang="ru-RU" sz="1900" dirty="0"/>
          </a:p>
        </p:txBody>
      </p:sp>
    </p:spTree>
    <p:extLst>
      <p:ext uri="{BB962C8B-B14F-4D97-AF65-F5344CB8AC3E}">
        <p14:creationId xmlns:p14="http://schemas.microsoft.com/office/powerpoint/2010/main" val="9869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246334" y="67112"/>
            <a:ext cx="66865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Международная деятельность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38613" y="809263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36</a:t>
            </a:fld>
            <a:endParaRPr lang="ru-RU" dirty="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77721" y="991114"/>
            <a:ext cx="6744359" cy="1554272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000" b="1" dirty="0"/>
              <a:t>Образовательная деятельность: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000" dirty="0"/>
              <a:t>Число иностранных </a:t>
            </a:r>
            <a:r>
              <a:rPr lang="ru-RU" sz="2000" dirty="0" smtClean="0"/>
              <a:t>студентов: 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14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000" dirty="0"/>
              <a:t>Число иностранных </a:t>
            </a:r>
            <a:r>
              <a:rPr lang="ru-RU" sz="2000" dirty="0" smtClean="0"/>
              <a:t>аспирантов: 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2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000" dirty="0"/>
              <a:t>Число иностранных ППС, привлечённых </a:t>
            </a:r>
            <a:r>
              <a:rPr lang="ru-RU" sz="2000" dirty="0" smtClean="0"/>
              <a:t>в </a:t>
            </a:r>
            <a:r>
              <a:rPr lang="ru-RU" sz="2000" dirty="0"/>
              <a:t>2014 году: </a:t>
            </a:r>
            <a:r>
              <a:rPr lang="ru-RU" sz="2000" b="1" dirty="0">
                <a:solidFill>
                  <a:srgbClr val="FF0000"/>
                </a:solidFill>
                <a:cs typeface="Arial" charset="0"/>
              </a:rPr>
              <a:t>6</a:t>
            </a:r>
            <a:r>
              <a:rPr lang="ru-RU" sz="2000" dirty="0"/>
              <a:t>  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46555" y="2656751"/>
            <a:ext cx="7375525" cy="3785652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000" b="1" dirty="0"/>
              <a:t>Международные магистерские программы на английском языке: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000" dirty="0"/>
              <a:t> «</a:t>
            </a:r>
            <a:r>
              <a:rPr lang="ru-RU" sz="2000" u="sng" dirty="0"/>
              <a:t>Динамика дискретных и континуальных систем</a:t>
            </a:r>
            <a:r>
              <a:rPr lang="ru-RU" sz="2000" dirty="0"/>
              <a:t>» </a:t>
            </a:r>
            <a:r>
              <a:rPr lang="ru-RU" sz="2000" dirty="0" smtClean="0"/>
              <a:t>(«</a:t>
            </a:r>
            <a:r>
              <a:rPr lang="en-US" sz="2000" dirty="0" smtClean="0"/>
              <a:t>Advanced </a:t>
            </a:r>
            <a:r>
              <a:rPr lang="en-US" sz="2000" dirty="0"/>
              <a:t>Dynamics of Discrete and Continuum </a:t>
            </a:r>
            <a:r>
              <a:rPr lang="en-US" sz="2000" dirty="0" smtClean="0"/>
              <a:t>Systems</a:t>
            </a:r>
            <a:r>
              <a:rPr lang="ru-RU" sz="2000" dirty="0" smtClean="0"/>
              <a:t>»), </a:t>
            </a:r>
            <a:r>
              <a:rPr lang="ru-RU" sz="2000" dirty="0"/>
              <a:t>руководитель программы – </a:t>
            </a:r>
            <a:r>
              <a:rPr lang="ru-RU" sz="2000" b="1" dirty="0" err="1" smtClean="0"/>
              <a:t>А.М.Кривцов</a:t>
            </a:r>
            <a:r>
              <a:rPr lang="ru-RU" sz="2000" dirty="0" smtClean="0"/>
              <a:t>.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000" dirty="0" smtClean="0"/>
              <a:t>Программа действует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000" dirty="0" smtClean="0"/>
              <a:t> </a:t>
            </a:r>
            <a:r>
              <a:rPr lang="ru-RU" sz="2000" dirty="0"/>
              <a:t>«</a:t>
            </a:r>
            <a:r>
              <a:rPr lang="ru-RU" sz="2000" u="sng" dirty="0"/>
              <a:t>Механика сплошных </a:t>
            </a:r>
            <a:r>
              <a:rPr lang="ru-RU" sz="2000" u="sng" dirty="0" smtClean="0"/>
              <a:t>сред: теоретические основы и приложения</a:t>
            </a:r>
            <a:r>
              <a:rPr lang="ru-RU" sz="2000" dirty="0" smtClean="0"/>
              <a:t>» («</a:t>
            </a:r>
            <a:r>
              <a:rPr lang="en-US" sz="2000" dirty="0" smtClean="0"/>
              <a:t>Continuum Mechanics: Fundamentals and Applications</a:t>
            </a:r>
            <a:r>
              <a:rPr lang="ru-RU" sz="2000" dirty="0" smtClean="0"/>
              <a:t>», руководитель программы – </a:t>
            </a:r>
            <a:r>
              <a:rPr lang="ru-RU" sz="2000" b="1" dirty="0" err="1" smtClean="0"/>
              <a:t>А.Б.Фрейдин</a:t>
            </a:r>
            <a:r>
              <a:rPr lang="ru-RU" sz="2000" dirty="0" smtClean="0"/>
              <a:t>. 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000" dirty="0" smtClean="0"/>
              <a:t>Ведется разработка, планируется объявление набора  на 2015/2016 учебный 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773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246334" y="67112"/>
            <a:ext cx="66865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Международная деятельность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38613" y="809263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37</a:t>
            </a:fld>
            <a:endParaRPr lang="ru-RU" dirty="0" smtClean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642335" y="1147212"/>
            <a:ext cx="7358044" cy="3400931"/>
          </a:xfrm>
          <a:prstGeom prst="rect">
            <a:avLst/>
          </a:prstGeom>
          <a:gradFill>
            <a:gsLst>
              <a:gs pos="0">
                <a:srgbClr val="BFEEF3"/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000" b="1" dirty="0"/>
              <a:t>Научно-исследовательская деятельность: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000" dirty="0"/>
              <a:t>В 2013-2014 годах было заключено 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13</a:t>
            </a:r>
            <a:r>
              <a:rPr lang="ru-RU" sz="2000" dirty="0"/>
              <a:t> </a:t>
            </a:r>
            <a:r>
              <a:rPr lang="ru-RU" sz="2000" dirty="0" smtClean="0"/>
              <a:t>международных </a:t>
            </a:r>
            <a:r>
              <a:rPr lang="ru-RU" sz="2000" dirty="0"/>
              <a:t>договоров на выполнение </a:t>
            </a:r>
            <a:r>
              <a:rPr lang="ru-RU" sz="2000" dirty="0" smtClean="0"/>
              <a:t>НИР, общий объем 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32,4 </a:t>
            </a:r>
            <a:r>
              <a:rPr lang="ru-RU" sz="2000" b="1" dirty="0">
                <a:cs typeface="Arial" charset="0"/>
              </a:rPr>
              <a:t>млн. руб</a:t>
            </a:r>
            <a:r>
              <a:rPr lang="ru-RU" sz="2000" dirty="0">
                <a:cs typeface="Arial" charset="0"/>
              </a:rPr>
              <a:t>.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000" u="sng" dirty="0" smtClean="0"/>
              <a:t>Основные заказчики</a:t>
            </a:r>
            <a:r>
              <a:rPr lang="ru-RU" sz="2000" dirty="0" smtClean="0"/>
              <a:t> (2014 г.):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/>
              <a:t>Airbus SAS</a:t>
            </a:r>
            <a:r>
              <a:rPr lang="en-US" sz="2000" dirty="0" smtClean="0"/>
              <a:t> (</a:t>
            </a:r>
            <a:r>
              <a:rPr lang="ru-RU" sz="2000" dirty="0" err="1" smtClean="0"/>
              <a:t>Лупуляк</a:t>
            </a:r>
            <a:r>
              <a:rPr lang="ru-RU" sz="2000" dirty="0" smtClean="0"/>
              <a:t> С.В.)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/>
              <a:t>The Boeing Company</a:t>
            </a:r>
            <a:r>
              <a:rPr lang="en-US" sz="2000" dirty="0" smtClean="0"/>
              <a:t> (</a:t>
            </a:r>
            <a:r>
              <a:rPr lang="ru-RU" sz="2000" dirty="0" smtClean="0"/>
              <a:t>Снегирев А.Ю.)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/>
              <a:t>FMC </a:t>
            </a:r>
            <a:r>
              <a:rPr lang="en-US" sz="2000" b="1" dirty="0"/>
              <a:t>Kongsberg Subsea AS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Лупуляк</a:t>
            </a:r>
            <a:r>
              <a:rPr lang="ru-RU" sz="2000" dirty="0" smtClean="0"/>
              <a:t> С.В.)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/>
              <a:t>Ford </a:t>
            </a:r>
            <a:r>
              <a:rPr lang="en-US" sz="2000" b="1" dirty="0"/>
              <a:t>Motor </a:t>
            </a:r>
            <a:r>
              <a:rPr lang="en-US" sz="2000" b="1" dirty="0" smtClean="0"/>
              <a:t>Company</a:t>
            </a:r>
            <a:r>
              <a:rPr lang="en-US" sz="2000" dirty="0" smtClean="0"/>
              <a:t> (</a:t>
            </a:r>
            <a:r>
              <a:rPr lang="ru-RU" sz="2000" dirty="0" smtClean="0"/>
              <a:t>Заборовский В.С.)</a:t>
            </a:r>
          </a:p>
          <a:p>
            <a:pPr marL="285750" indent="-285750">
              <a:spcBef>
                <a:spcPts val="600"/>
              </a:spcBef>
              <a:buClr>
                <a:srgbClr val="367196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/>
              <a:t>Philips</a:t>
            </a:r>
            <a:r>
              <a:rPr lang="en-US" sz="2000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Штурц</a:t>
            </a:r>
            <a:r>
              <a:rPr lang="ru-RU" sz="2000" dirty="0" smtClean="0"/>
              <a:t> И.В.)</a:t>
            </a:r>
            <a:endParaRPr lang="ru-RU" sz="2000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42335" y="4931708"/>
            <a:ext cx="7358044" cy="1708160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000" b="1" dirty="0"/>
              <a:t>Участие в международных консорциумах:</a:t>
            </a:r>
          </a:p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000" dirty="0"/>
              <a:t>ИПММ является активным участником </a:t>
            </a:r>
            <a:r>
              <a:rPr lang="en-US" sz="2000" b="1" dirty="0"/>
              <a:t>ECMI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en-US" sz="2000" dirty="0"/>
              <a:t>European Consortium for Mathematics in </a:t>
            </a:r>
            <a:r>
              <a:rPr lang="en-US" sz="2000" dirty="0" smtClean="0"/>
              <a:t>Industry</a:t>
            </a:r>
            <a:r>
              <a:rPr lang="ru-RU" sz="2000" dirty="0" smtClean="0"/>
              <a:t> –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Европейский консорциум </a:t>
            </a:r>
            <a:r>
              <a:rPr lang="ru-RU" sz="2000" b="1" dirty="0"/>
              <a:t>по математике в </a:t>
            </a:r>
            <a:r>
              <a:rPr lang="ru-RU" sz="2000" b="1" dirty="0" smtClean="0"/>
              <a:t>промышленности</a:t>
            </a:r>
            <a:r>
              <a:rPr lang="ru-RU" sz="2000" dirty="0" smtClean="0"/>
              <a:t>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555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380558" y="67112"/>
            <a:ext cx="68180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Кадровый состав ИПММ (2014 г.)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76124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38</a:t>
            </a:fld>
            <a:endParaRPr lang="ru-RU" dirty="0" smtClean="0"/>
          </a:p>
        </p:txBody>
      </p:sp>
      <p:sp>
        <p:nvSpPr>
          <p:cNvPr id="8" name="TextBox 1"/>
          <p:cNvSpPr txBox="1"/>
          <p:nvPr/>
        </p:nvSpPr>
        <p:spPr>
          <a:xfrm>
            <a:off x="2502570" y="964750"/>
            <a:ext cx="5452710" cy="70886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ru-RU" sz="2200" dirty="0" smtClean="0">
                <a:latin typeface="+mj-lt"/>
                <a:cs typeface="Times New Roman" pitchFamily="18" charset="0"/>
              </a:rPr>
              <a:t>Средний возраст сотрудников ИПММ: </a:t>
            </a:r>
          </a:p>
          <a:p>
            <a:pPr rtl="0">
              <a:lnSpc>
                <a:spcPct val="120000"/>
              </a:lnSpc>
            </a:pPr>
            <a:r>
              <a:rPr lang="ru-RU" sz="2200" b="1" dirty="0" smtClean="0">
                <a:latin typeface="+mj-lt"/>
                <a:cs typeface="Times New Roman" pitchFamily="18" charset="0"/>
              </a:rPr>
              <a:t>ППС – 54.3 года; НПП – 37.9 лет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314" y="2310022"/>
            <a:ext cx="7004911" cy="4096867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3066574" y="2423084"/>
            <a:ext cx="5082539" cy="456201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u-RU" sz="1800" b="1" i="0" baseline="0" dirty="0" smtClean="0">
                <a:latin typeface="+mj-lt"/>
                <a:cs typeface="Times New Roman" pitchFamily="18" charset="0"/>
              </a:rPr>
              <a:t>Средний возраст по кафедрам ИПММ</a:t>
            </a:r>
          </a:p>
        </p:txBody>
      </p:sp>
    </p:spTree>
    <p:extLst>
      <p:ext uri="{BB962C8B-B14F-4D97-AF65-F5344CB8AC3E}">
        <p14:creationId xmlns:p14="http://schemas.microsoft.com/office/powerpoint/2010/main" val="27949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380558" y="67112"/>
            <a:ext cx="68180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Кадровый состав ИПММ (2014 г.)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76124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39</a:t>
            </a:fld>
            <a:endParaRPr lang="ru-RU" dirty="0" smtClean="0"/>
          </a:p>
        </p:txBody>
      </p:sp>
      <p:sp>
        <p:nvSpPr>
          <p:cNvPr id="9" name="TextBox 1"/>
          <p:cNvSpPr txBox="1"/>
          <p:nvPr/>
        </p:nvSpPr>
        <p:spPr>
          <a:xfrm>
            <a:off x="2380558" y="954973"/>
            <a:ext cx="6657116" cy="456201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2200" b="1" dirty="0" smtClean="0">
                <a:latin typeface="+mj-lt"/>
                <a:cs typeface="Times New Roman" pitchFamily="18" charset="0"/>
              </a:rPr>
              <a:t>Доля м</a:t>
            </a:r>
            <a:r>
              <a:rPr lang="ru-RU" sz="2200" b="1" i="0" baseline="0" dirty="0" smtClean="0">
                <a:latin typeface="+mj-lt"/>
                <a:cs typeface="Times New Roman" pitchFamily="18" charset="0"/>
              </a:rPr>
              <a:t>олодых ППС на кафедрах ИПММ </a:t>
            </a:r>
            <a:br>
              <a:rPr lang="ru-RU" sz="2200" b="1" i="0" baseline="0" dirty="0" smtClean="0">
                <a:latin typeface="+mj-lt"/>
                <a:cs typeface="Times New Roman" pitchFamily="18" charset="0"/>
              </a:rPr>
            </a:br>
            <a:r>
              <a:rPr lang="ru-RU" sz="2200" b="1" i="0" baseline="0" dirty="0" smtClean="0">
                <a:latin typeface="+mj-lt"/>
                <a:cs typeface="Times New Roman" pitchFamily="18" charset="0"/>
              </a:rPr>
              <a:t>(в</a:t>
            </a:r>
            <a:r>
              <a:rPr lang="ru-RU" sz="2200" b="1" i="0" dirty="0" smtClean="0">
                <a:latin typeface="+mj-lt"/>
                <a:cs typeface="Times New Roman" pitchFamily="18" charset="0"/>
              </a:rPr>
              <a:t> процентах от занятых ставок:</a:t>
            </a:r>
          </a:p>
          <a:p>
            <a:pPr rtl="0"/>
            <a:r>
              <a:rPr lang="ru-RU" sz="1800" dirty="0">
                <a:latin typeface="+mj-lt"/>
                <a:cs typeface="Times New Roman" pitchFamily="18" charset="0"/>
              </a:rPr>
              <a:t>у</a:t>
            </a:r>
            <a:r>
              <a:rPr lang="ru-RU" sz="1800" dirty="0" smtClean="0">
                <a:latin typeface="+mj-lt"/>
                <a:cs typeface="Times New Roman" pitchFamily="18" charset="0"/>
              </a:rPr>
              <a:t>чтены ППС без ученой степени до 30 лет, </a:t>
            </a:r>
            <a:br>
              <a:rPr lang="ru-RU" sz="1800" dirty="0" smtClean="0">
                <a:latin typeface="+mj-lt"/>
                <a:cs typeface="Times New Roman" pitchFamily="18" charset="0"/>
              </a:rPr>
            </a:br>
            <a:r>
              <a:rPr lang="ru-RU" sz="1800" dirty="0" smtClean="0">
                <a:latin typeface="+mj-lt"/>
                <a:cs typeface="Times New Roman" pitchFamily="18" charset="0"/>
              </a:rPr>
              <a:t>кандидаты наук до 35 лет, доктора наук до 45 лет)</a:t>
            </a:r>
            <a:endParaRPr lang="ru-RU" sz="1800" i="0" baseline="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7150" y="2446184"/>
            <a:ext cx="7004911" cy="3889585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1686560" y="2669637"/>
            <a:ext cx="386080" cy="337723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800" dirty="0" smtClean="0">
                <a:latin typeface="+mj-lt"/>
                <a:cs typeface="Times New Roman" pitchFamily="18" charset="0"/>
              </a:rPr>
              <a:t>%</a:t>
            </a:r>
            <a:endParaRPr lang="ru-RU" sz="1800" i="0" baseline="0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860440" y="67112"/>
            <a:ext cx="7444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Базовые показатели ИПММ (2015 г.)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63932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4</a:t>
            </a:fld>
            <a:endParaRPr lang="ru-RU" dirty="0" smtClean="0"/>
          </a:p>
        </p:txBody>
      </p:sp>
      <p:graphicFrame>
        <p:nvGraphicFramePr>
          <p:cNvPr id="6" name="Group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477047"/>
              </p:ext>
            </p:extLst>
          </p:nvPr>
        </p:nvGraphicFramePr>
        <p:xfrm>
          <a:off x="1447948" y="651887"/>
          <a:ext cx="7696052" cy="6267028"/>
        </p:xfrm>
        <a:graphic>
          <a:graphicData uri="http://schemas.openxmlformats.org/drawingml/2006/table">
            <a:tbl>
              <a:tblPr/>
              <a:tblGrid>
                <a:gridCol w="2945921"/>
                <a:gridCol w="1529853"/>
                <a:gridCol w="3220278"/>
              </a:tblGrid>
              <a:tr h="518217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Число сотрудников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509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ППП – 269, НПП – 124, АУП-9, УВП - 107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605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Число ППП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5"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269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Профессор,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д.н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./к.н. – 48/16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Доцент,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д.н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./к.н. – 1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/118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Ст. преп., к.н./без степени – 3/51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Ассистент, к.н./без степени – 4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/27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Преподаватель - 1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5"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518217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Общее число ставок ППП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193,75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Из них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105,75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– общеуниверситетские кафедры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9051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Число студентов очной формы обучения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5"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655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(бюджет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комм. обучение)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646/9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5"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550923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Число иностранных студентов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217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Бюджет по ИПММ (ФОТ), тыс. руб.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месяц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5"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5"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54774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Средний ежемесячный доход ППС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47902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ФОТ+ наука +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внебюджет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 премии/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число занятых ставок НПР</a:t>
                      </a:r>
                    </a:p>
                  </a:txBody>
                  <a:tcPr marL="99060" marR="99060" marT="45725" marB="4572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774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Средняя ежемесячный  доход  УВП 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5"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23033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ФОТ + наука + премии/ число занятых ставок УВП</a:t>
                      </a:r>
                    </a:p>
                  </a:txBody>
                  <a:tcPr marL="99060" marR="99060" marT="45725" marB="4572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5"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54774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Средний ежемесячный доход НПП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51982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9060" marR="99060" marT="45725" marB="4572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74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Средний доход по Университету (2014)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5"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43194</a:t>
                      </a:r>
                    </a:p>
                  </a:txBody>
                  <a:tcPr marL="99060" marR="99060"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9060" marR="99060" marT="45725" marB="4572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5"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9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758062" y="83890"/>
            <a:ext cx="50171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Публикации НПР</a:t>
            </a:r>
            <a:r>
              <a:rPr lang="ru-RU" sz="3200" b="1" dirty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ИПММ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76124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40</a:t>
            </a:fld>
            <a:endParaRPr lang="ru-RU" dirty="0" smtClean="0"/>
          </a:p>
        </p:txBody>
      </p:sp>
      <p:sp>
        <p:nvSpPr>
          <p:cNvPr id="7" name="TextBox 1"/>
          <p:cNvSpPr txBox="1"/>
          <p:nvPr/>
        </p:nvSpPr>
        <p:spPr>
          <a:xfrm>
            <a:off x="2486884" y="864598"/>
            <a:ext cx="6657116" cy="456201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2200" b="1" dirty="0" smtClean="0">
                <a:latin typeface="+mj-lt"/>
                <a:cs typeface="Times New Roman" pitchFamily="18" charset="0"/>
              </a:rPr>
              <a:t>Число публикаций 2014 г., индексируемых в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WoS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+mj-lt"/>
                <a:cs typeface="Times New Roman" pitchFamily="18" charset="0"/>
              </a:rPr>
              <a:t>и/или 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Scopus,</a:t>
            </a:r>
            <a:r>
              <a:rPr lang="ru-RU" sz="2200" b="1" dirty="0" smtClean="0">
                <a:latin typeface="+mj-lt"/>
                <a:cs typeface="Times New Roman" pitchFamily="18" charset="0"/>
              </a:rPr>
              <a:t> на одного НПР (на 01.09)</a:t>
            </a:r>
            <a:endParaRPr lang="ru-RU" sz="2200" b="1" i="0" dirty="0" smtClean="0">
              <a:latin typeface="+mj-lt"/>
              <a:cs typeface="Times New Roman" pitchFamily="18" charset="0"/>
            </a:endParaRPr>
          </a:p>
          <a:p>
            <a:pPr rtl="0"/>
            <a:r>
              <a:rPr lang="ru-RU" sz="1800" dirty="0" smtClean="0">
                <a:latin typeface="+mj-lt"/>
                <a:cs typeface="Times New Roman" pitchFamily="18" charset="0"/>
              </a:rPr>
              <a:t>(распределение по кафедрам)</a:t>
            </a:r>
            <a:endParaRPr lang="ru-RU" sz="1800" i="0" baseline="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642236" y="6275228"/>
            <a:ext cx="6657116" cy="456201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2200" b="1" dirty="0" smtClean="0">
                <a:latin typeface="+mj-lt"/>
                <a:cs typeface="Times New Roman" pitchFamily="18" charset="0"/>
              </a:rPr>
              <a:t>Всего по ИПММ на 01.09.2014 </a:t>
            </a:r>
            <a:r>
              <a:rPr lang="ru-RU" sz="2200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78</a:t>
            </a:r>
            <a:r>
              <a:rPr lang="ru-RU" sz="2200" b="1" dirty="0" smtClean="0">
                <a:latin typeface="+mj-lt"/>
                <a:cs typeface="Times New Roman" pitchFamily="18" charset="0"/>
              </a:rPr>
              <a:t> статей</a:t>
            </a:r>
            <a:endParaRPr lang="ru-RU" sz="1800" b="1" i="0" baseline="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314" y="2051790"/>
            <a:ext cx="7004911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975982" y="67112"/>
            <a:ext cx="46827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Приемная кампания 2014</a:t>
            </a:r>
            <a:endParaRPr lang="ru-RU" sz="28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76124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41</a:t>
            </a:fld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6460" y="1085562"/>
            <a:ext cx="1832890" cy="1325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72529" y="3943668"/>
            <a:ext cx="2127973" cy="1538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7960" y="2472351"/>
            <a:ext cx="2037429" cy="1477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5319" y="1410223"/>
            <a:ext cx="1961082" cy="1422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66725" y="5407776"/>
            <a:ext cx="1970150" cy="14257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88290" y="825827"/>
            <a:ext cx="3986552" cy="2812919"/>
          </a:xfrm>
          <a:prstGeom prst="rect">
            <a:avLst/>
          </a:prstGeom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992443" y="867679"/>
            <a:ext cx="5127034" cy="461665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400" b="1" dirty="0" smtClean="0"/>
              <a:t>Распределение по баллам ЕГЭ</a:t>
            </a:r>
            <a:endParaRPr lang="ru-RU" sz="2400" b="1" dirty="0"/>
          </a:p>
        </p:txBody>
      </p:sp>
      <p:graphicFrame>
        <p:nvGraphicFramePr>
          <p:cNvPr id="15" name="Group 169"/>
          <p:cNvGraphicFramePr>
            <a:graphicFrameLocks noGrp="1"/>
          </p:cNvGraphicFramePr>
          <p:nvPr>
            <p:extLst/>
          </p:nvPr>
        </p:nvGraphicFramePr>
        <p:xfrm>
          <a:off x="1475720" y="4247780"/>
          <a:ext cx="5181600" cy="2578321"/>
        </p:xfrm>
        <a:graphic>
          <a:graphicData uri="http://schemas.openxmlformats.org/drawingml/2006/table">
            <a:tbl>
              <a:tblPr/>
              <a:tblGrid>
                <a:gridCol w="1295400"/>
                <a:gridCol w="990600"/>
                <a:gridCol w="1447800"/>
                <a:gridCol w="1447800"/>
              </a:tblGrid>
              <a:tr h="8261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Институт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E7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Конкурс 2014 г.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E7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Средний балл  ЕГЭ, 2013 г.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E7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Средний балл ЕГЭ, 2014 г.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E7D"/>
                    </a:solidFill>
                  </a:tcPr>
                </a:tc>
              </a:tr>
              <a:tr h="444087">
                <a:tc>
                  <a:txBody>
                    <a:bodyPr/>
                    <a:lstStyle>
                      <a:lvl1pPr marL="138113" indent="-31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38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D4E2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7.80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467E7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74,54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D4E2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79.90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467E7D"/>
                        </a:gs>
                      </a:gsLst>
                      <a:lin ang="5400000" scaled="1"/>
                    </a:gradFill>
                  </a:tcPr>
                </a:tc>
              </a:tr>
              <a:tr h="347175">
                <a:tc>
                  <a:txBody>
                    <a:bodyPr/>
                    <a:lstStyle>
                      <a:lvl1pPr marL="138113" indent="-31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38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ИИТУ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D4E2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5.89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467E7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80,60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D4E2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78.25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467E7D"/>
                        </a:gs>
                      </a:gsLst>
                      <a:lin ang="5400000" scaled="1"/>
                    </a:gradFill>
                  </a:tcPr>
                </a:tc>
              </a:tr>
              <a:tr h="444994">
                <a:tc>
                  <a:txBody>
                    <a:bodyPr/>
                    <a:lstStyle>
                      <a:lvl1pPr marL="138113" indent="-31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ИПММ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D4E2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2.98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467E7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74,59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D4E2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78.13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467E7D"/>
                        </a:gs>
                      </a:gsLst>
                      <a:lin ang="5400000" scaled="1"/>
                    </a:gradFill>
                  </a:tcPr>
                </a:tc>
              </a:tr>
              <a:tr h="515938">
                <a:tc>
                  <a:txBody>
                    <a:bodyPr/>
                    <a:lstStyle>
                      <a:lvl1pPr marL="3175" indent="-31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СПбПУ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D4E2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5,55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467E7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75,80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D4E2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74,22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467E7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3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529" y="4034202"/>
            <a:ext cx="6231003" cy="2823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36512" y="573068"/>
            <a:ext cx="930503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7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Разработка интегрированной системы </a:t>
            </a:r>
            <a:r>
              <a:rPr lang="ru-RU" sz="17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компьютерного </a:t>
            </a:r>
            <a:r>
              <a:rPr lang="ru-RU" sz="17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проектирования и </a:t>
            </a:r>
            <a:r>
              <a:rPr lang="ru-RU" sz="17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инжиниринга</a:t>
            </a:r>
            <a:r>
              <a:rPr lang="en-US" sz="17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7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аддитивного </a:t>
            </a:r>
            <a:r>
              <a:rPr lang="ru-RU" sz="17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производства</a:t>
            </a:r>
            <a:r>
              <a:rPr lang="en-US" sz="17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легких </a:t>
            </a:r>
            <a:r>
              <a:rPr lang="ru-RU" sz="17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 надежных </a:t>
            </a:r>
            <a:r>
              <a:rPr lang="ru-RU" sz="17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композитных конструкций ключевых высокотехнологичных отраслей промышленности</a:t>
            </a:r>
          </a:p>
          <a:p>
            <a:pPr>
              <a:defRPr/>
            </a:pP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(ФЦП 1.4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«Исследования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и разработки по приоритетным направлениям развития научно-технологического комплекса России на 2014-2020 годы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»)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3819930"/>
            <a:ext cx="2769426" cy="24006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1. СПбПУ </a:t>
            </a:r>
            <a:r>
              <a:rPr lang="en-US" sz="15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&amp; </a:t>
            </a:r>
            <a:r>
              <a:rPr lang="ru-RU" sz="1500" b="1" dirty="0" err="1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Роскосмос</a:t>
            </a:r>
            <a:r>
              <a:rPr lang="ru-RU" sz="15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ОРКК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2. </a:t>
            </a:r>
            <a:r>
              <a:rPr lang="ru-RU" sz="15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ИТМО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3. МИЭТ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4. ЦНИИТМАШ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5. </a:t>
            </a:r>
            <a:r>
              <a:rPr lang="ru-RU" sz="15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ВИАМ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6. МГУ им. М.В. Ломоносова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7. НПО </a:t>
            </a:r>
            <a:r>
              <a:rPr lang="en-US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Защитные покрытия</a:t>
            </a:r>
            <a:r>
              <a:rPr lang="en-US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”</a:t>
            </a:r>
            <a:endParaRPr lang="ru-RU" sz="15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8. МФТИ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9. МИСиС</a:t>
            </a:r>
          </a:p>
          <a:p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10. Университет </a:t>
            </a:r>
            <a:r>
              <a:rPr lang="en-US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Иннополис</a:t>
            </a:r>
            <a:r>
              <a:rPr lang="en-US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”</a:t>
            </a:r>
            <a:endParaRPr lang="ru-RU" sz="1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0336" y="4961780"/>
            <a:ext cx="507171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Консорциум</a:t>
            </a:r>
          </a:p>
          <a:p>
            <a:r>
              <a:rPr lang="ru-RU" sz="1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Головной исполнитель</a:t>
            </a:r>
          </a:p>
          <a:p>
            <a:r>
              <a:rPr lang="ru-RU" sz="1700" b="1" dirty="0" smtClean="0">
                <a:latin typeface="Arial Narrow" pitchFamily="34" charset="0"/>
              </a:rPr>
              <a:t>Санкт-Петербургский государственный политехнический университет, Инжиниринговый центр </a:t>
            </a:r>
            <a:r>
              <a:rPr lang="en-US" sz="1700" b="1" dirty="0" smtClean="0">
                <a:latin typeface="Arial Narrow" pitchFamily="34" charset="0"/>
              </a:rPr>
              <a:t>“</a:t>
            </a:r>
            <a:r>
              <a:rPr lang="ru-RU" sz="1700" b="1" dirty="0" smtClean="0">
                <a:latin typeface="Arial Narrow" pitchFamily="34" charset="0"/>
              </a:rPr>
              <a:t>Центр компьютерного инжиниринга</a:t>
            </a:r>
            <a:r>
              <a:rPr lang="en-US" sz="1700" b="1" dirty="0" smtClean="0">
                <a:latin typeface="Arial Narrow" pitchFamily="34" charset="0"/>
              </a:rPr>
              <a:t>”</a:t>
            </a:r>
            <a:endParaRPr lang="ru-RU" sz="1700" b="1" dirty="0" smtClean="0">
              <a:latin typeface="Arial Narrow" pitchFamily="34" charset="0"/>
            </a:endParaRPr>
          </a:p>
          <a:p>
            <a:r>
              <a:rPr lang="ru-RU" sz="1700" b="1" dirty="0" smtClean="0">
                <a:solidFill>
                  <a:srgbClr val="C00000"/>
                </a:solidFill>
                <a:latin typeface="Arial Narrow" pitchFamily="34" charset="0"/>
              </a:rPr>
              <a:t>Соисполнители</a:t>
            </a:r>
          </a:p>
          <a:p>
            <a:r>
              <a:rPr lang="ru-RU" sz="1700" b="1" dirty="0" err="1" smtClean="0">
                <a:latin typeface="Arial Narrow" pitchFamily="34" charset="0"/>
              </a:rPr>
              <a:t>Сколтех</a:t>
            </a:r>
            <a:r>
              <a:rPr lang="ru-RU" sz="1700" b="1" dirty="0" smtClean="0">
                <a:latin typeface="Arial Narrow" pitchFamily="34" charset="0"/>
              </a:rPr>
              <a:t>, ТПУ, </a:t>
            </a:r>
            <a:r>
              <a:rPr lang="ru-RU" sz="1700" b="1" dirty="0" err="1" smtClean="0">
                <a:latin typeface="Arial Narrow" pitchFamily="34" charset="0"/>
              </a:rPr>
              <a:t>МИСиС</a:t>
            </a:r>
            <a:r>
              <a:rPr lang="ru-RU" sz="1700" b="1" dirty="0" smtClean="0">
                <a:latin typeface="Arial Narrow" pitchFamily="34" charset="0"/>
              </a:rPr>
              <a:t>, ИФПМ СО РАН, </a:t>
            </a:r>
            <a:r>
              <a:rPr lang="ru-RU" sz="1700" b="1" dirty="0" err="1" smtClean="0">
                <a:latin typeface="Arial Narrow" pitchFamily="34" charset="0"/>
              </a:rPr>
              <a:t>ИПМаш</a:t>
            </a:r>
            <a:r>
              <a:rPr lang="ru-RU" sz="1700" b="1" dirty="0" smtClean="0">
                <a:latin typeface="Arial Narrow" pitchFamily="34" charset="0"/>
              </a:rPr>
              <a:t> РАН</a:t>
            </a:r>
            <a:endParaRPr lang="ru-RU" sz="1700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20" y="1817529"/>
            <a:ext cx="8978493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ЦЕЛЬ: Разработка </a:t>
            </a:r>
            <a:r>
              <a:rPr lang="ru-RU" sz="1600" b="1" dirty="0">
                <a:solidFill>
                  <a:srgbClr val="000099"/>
                </a:solidFill>
                <a:latin typeface="Arial Narrow" panose="020B0606020202030204" pitchFamily="34" charset="0"/>
              </a:rPr>
              <a:t>интегрированной технологии проектирования, аддитивного производства и </a:t>
            </a:r>
            <a:r>
              <a:rPr lang="ru-RU" sz="16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многомасштабного моделирования</a:t>
            </a:r>
            <a:r>
              <a:rPr lang="ru-RU" sz="1600" b="1" dirty="0">
                <a:solidFill>
                  <a:srgbClr val="000099"/>
                </a:solidFill>
                <a:latin typeface="Arial Narrow" panose="020B0606020202030204" pitchFamily="34" charset="0"/>
              </a:rPr>
              <a:t>, компьютерного инжиниринга и оптимизации </a:t>
            </a:r>
            <a:r>
              <a:rPr lang="ru-RU" sz="16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композитных </a:t>
            </a:r>
            <a:r>
              <a:rPr lang="ru-RU" sz="1600" b="1" dirty="0">
                <a:solidFill>
                  <a:srgbClr val="000099"/>
                </a:solidFill>
                <a:latin typeface="Arial Narrow" panose="020B0606020202030204" pitchFamily="34" charset="0"/>
              </a:rPr>
              <a:t>конструкций </a:t>
            </a:r>
            <a:r>
              <a:rPr lang="ru-RU" sz="16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из армированных </a:t>
            </a:r>
            <a:r>
              <a:rPr lang="ru-RU" sz="1600" b="1" dirty="0">
                <a:solidFill>
                  <a:srgbClr val="000099"/>
                </a:solidFill>
                <a:latin typeface="Arial Narrow" panose="020B0606020202030204" pitchFamily="34" charset="0"/>
              </a:rPr>
              <a:t>непрерывными углеродными </a:t>
            </a:r>
            <a:r>
              <a:rPr lang="ru-RU" sz="1600" b="1" dirty="0" err="1">
                <a:solidFill>
                  <a:srgbClr val="000099"/>
                </a:solidFill>
                <a:latin typeface="Arial Narrow" panose="020B0606020202030204" pitchFamily="34" charset="0"/>
              </a:rPr>
              <a:t>микроволокнами</a:t>
            </a:r>
            <a:r>
              <a:rPr lang="ru-RU" sz="1600" b="1" dirty="0">
                <a:solidFill>
                  <a:srgbClr val="000099"/>
                </a:solidFill>
                <a:latin typeface="Arial Narrow" panose="020B0606020202030204" pitchFamily="34" charset="0"/>
              </a:rPr>
              <a:t> полимерных материалов для </a:t>
            </a:r>
            <a:r>
              <a:rPr lang="ru-RU" sz="16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создания перспективных </a:t>
            </a:r>
            <a:r>
              <a:rPr lang="ru-RU" sz="1600" b="1" dirty="0">
                <a:solidFill>
                  <a:srgbClr val="000099"/>
                </a:solidFill>
                <a:latin typeface="Arial Narrow" panose="020B0606020202030204" pitchFamily="34" charset="0"/>
              </a:rPr>
              <a:t>космических аппаратов и обеспечения мирового уровня </a:t>
            </a:r>
            <a:r>
              <a:rPr lang="ru-RU" sz="16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эксплуатационно-технических характеристик </a:t>
            </a:r>
            <a:r>
              <a:rPr lang="ru-RU" sz="1600" b="1" dirty="0">
                <a:solidFill>
                  <a:srgbClr val="000099"/>
                </a:solidFill>
                <a:latin typeface="Arial Narrow" panose="020B0606020202030204" pitchFamily="34" charset="0"/>
              </a:rPr>
              <a:t>отечественных космических средств.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31" y="4034202"/>
            <a:ext cx="240522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</a:t>
            </a:r>
            <a:endParaRPr lang="ru-RU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http://federalspace.ru/media/mini/news/logo/logo_or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115" y="4168989"/>
            <a:ext cx="729638" cy="5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30337" y="4394242"/>
            <a:ext cx="50802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Индустриальный партнер</a:t>
            </a:r>
          </a:p>
          <a:p>
            <a:r>
              <a:rPr lang="en-US" b="1" dirty="0" err="1" smtClean="0">
                <a:latin typeface="Arial Narrow" panose="020B0606020202030204" pitchFamily="34" charset="0"/>
              </a:rPr>
              <a:t>Объединенная</a:t>
            </a:r>
            <a:r>
              <a:rPr lang="en-US" b="1" dirty="0" smtClean="0"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latin typeface="Arial Narrow" panose="020B0606020202030204" pitchFamily="34" charset="0"/>
              </a:rPr>
              <a:t>ракетно-космическая</a:t>
            </a:r>
            <a:r>
              <a:rPr lang="en-US" b="1" dirty="0" smtClean="0"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latin typeface="Arial Narrow" panose="020B0606020202030204" pitchFamily="34" charset="0"/>
              </a:rPr>
              <a:t>корпорация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97" y="3140968"/>
            <a:ext cx="504336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Финансирование проекта (2014-2016 гг.)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Субсидия </a:t>
            </a:r>
            <a:r>
              <a:rPr lang="ru-RU" sz="1600" dirty="0" err="1" smtClean="0">
                <a:latin typeface="Arial Narrow" panose="020B0606020202030204" pitchFamily="34" charset="0"/>
              </a:rPr>
              <a:t>Минобрнауки</a:t>
            </a:r>
            <a:r>
              <a:rPr lang="ru-RU" sz="1600" dirty="0" smtClean="0">
                <a:latin typeface="Arial Narrow" panose="020B0606020202030204" pitchFamily="34" charset="0"/>
              </a:rPr>
              <a:t> России  </a:t>
            </a:r>
            <a:r>
              <a:rPr lang="ru-RU" sz="16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300 млн. руб.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Финансирование от Индустриального Партнера  </a:t>
            </a:r>
            <a:r>
              <a:rPr lang="ru-RU" sz="16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42 млн. руб.</a:t>
            </a:r>
            <a:endParaRPr lang="ru-RU" sz="1600" b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3173780"/>
            <a:ext cx="2771800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конкурсного отбора</a:t>
            </a:r>
          </a:p>
          <a:p>
            <a:r>
              <a:rPr lang="en-US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132 </a:t>
            </a:r>
            <a:r>
              <a:rPr lang="en-US" sz="15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заявки</a:t>
            </a:r>
            <a:r>
              <a:rPr lang="ru-RU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en-US" sz="15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</a:t>
            </a:r>
            <a:r>
              <a:rPr lang="en-US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победителей</a:t>
            </a:r>
            <a:endParaRPr lang="ru-RU" sz="15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0" descr="http://miptstream.ru/wp-content/uploads/2012/08/skolkovotech-logo-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04" y="4970306"/>
            <a:ext cx="1621529" cy="47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&amp;Ncy;&amp;acy;&amp;tscy;&amp;icy;&amp;ocy;&amp;ncy;&amp;acy;&amp;lcy;&amp;softcy;&amp;ncy;&amp;ycy;&amp;jcy; &amp;icy;&amp;scy;&amp;scy;&amp;lcy;&amp;iecy;&amp;dcy;&amp;ocy;&amp;vcy;&amp;acy;&amp;tcy;&amp;iecy;&amp;lcy;&amp;softcy;&amp;scy;&amp;kcy;&amp;icy;&amp;jcy; &amp;Tcy;&amp;ocy;&amp;mcy;&amp;scy;&amp;kcy;&amp;icy;&amp;jcy; &amp;pcy;&amp;ocy;&amp;lcy;&amp;icy;&amp;tcy;&amp;iecy;&amp;khcy;&amp;ncy;&amp;icy;&amp;chcy;&amp;iecy;&amp;scy;&amp;kcy;&amp;icy;&amp;jcy; &amp;ucy;&amp;ncy;&amp;icy;&amp;vcy;&amp;iecy;&amp;rcy;&amp;scy;&amp;icy;&amp;tcy;&amp;iecy;&amp;tcy;(&amp;Tcy;&amp;Pcy;&amp;Ucy;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98" y="5474362"/>
            <a:ext cx="757433" cy="5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I:\_Шаблоны презентаций\2013_СПбГПУ_НИУ_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07" y="4178034"/>
            <a:ext cx="738989" cy="5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http://upload.wikimedia.org/wikipedia/commons/1/10/%D0%9B%D0%BE%D0%B3%D0%BE%D1%82%D0%B8%D0%BF_%D0%9D%D0%98%D0%A2%D0%A3_%D0%9C%D0%98%D0%A1%D0%B8%D0%A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86" y="5491902"/>
            <a:ext cx="930590" cy="5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IPM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15" y="6266020"/>
            <a:ext cx="458623" cy="50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www.ispms.r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85" y="6289983"/>
            <a:ext cx="930591" cy="4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7"/>
          <p:cNvGrpSpPr>
            <a:grpSpLocks noChangeAspect="1"/>
          </p:cNvGrpSpPr>
          <p:nvPr/>
        </p:nvGrpSpPr>
        <p:grpSpPr>
          <a:xfrm>
            <a:off x="5940152" y="692696"/>
            <a:ext cx="3168353" cy="3365408"/>
            <a:chOff x="2751565" y="46017"/>
            <a:chExt cx="6392435" cy="6790012"/>
          </a:xfrm>
        </p:grpSpPr>
        <p:pic>
          <p:nvPicPr>
            <p:cNvPr id="39" name="Picture 1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74"/>
            <a:stretch/>
          </p:blipFill>
          <p:spPr bwMode="auto">
            <a:xfrm>
              <a:off x="2751565" y="3155776"/>
              <a:ext cx="6392435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0"/>
            <a:stretch/>
          </p:blipFill>
          <p:spPr bwMode="auto">
            <a:xfrm>
              <a:off x="2922105" y="2054356"/>
              <a:ext cx="6186399" cy="1158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554"/>
            <a:stretch/>
          </p:blipFill>
          <p:spPr bwMode="auto">
            <a:xfrm>
              <a:off x="3137416" y="46017"/>
              <a:ext cx="5971088" cy="1353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55"/>
            <a:stretch/>
          </p:blipFill>
          <p:spPr bwMode="auto">
            <a:xfrm>
              <a:off x="2778089" y="1340768"/>
              <a:ext cx="6256812" cy="809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2889312" y="4509120"/>
              <a:ext cx="6219192" cy="232690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56"/>
          <a:stretch/>
        </p:blipFill>
        <p:spPr bwMode="auto">
          <a:xfrm>
            <a:off x="0" y="4011587"/>
            <a:ext cx="9144000" cy="4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5"/>
          <a:stretch/>
        </p:blipFill>
        <p:spPr bwMode="auto">
          <a:xfrm>
            <a:off x="0" y="4436072"/>
            <a:ext cx="9144000" cy="24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E:\2013_1225_ИЦ\2014_0212_ПТЯ (ИЦ ЦКИ)\Лого ЦКИ, ЛВМ, ПИ\Firmenny-znak_tri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85" y="1251239"/>
            <a:ext cx="1368012" cy="81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43"/>
          <p:cNvGrpSpPr/>
          <p:nvPr/>
        </p:nvGrpSpPr>
        <p:grpSpPr>
          <a:xfrm>
            <a:off x="51658" y="673178"/>
            <a:ext cx="2144078" cy="3187870"/>
            <a:chOff x="51658" y="673178"/>
            <a:chExt cx="2144078" cy="318787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8" y="673178"/>
              <a:ext cx="1298445" cy="686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476" y="2513028"/>
              <a:ext cx="344260" cy="402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6" descr="http://www.datazenengineering.com/wp-content/uploads/2014/01/88696_00049_01_Powertrain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552" y="1777838"/>
              <a:ext cx="902009" cy="317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www.gartentips.com/wp-content/uploads/2011/05/Bosch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727" y="1549550"/>
              <a:ext cx="843756" cy="17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://www.innovationspreis.com/innovation/nominierung2011/logos/Continental_logo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56" y="2682645"/>
              <a:ext cx="1141071" cy="175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3" descr="http://www.fea.ru/spaw2/uploads/images/logo/EDAG_Logo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107" y="1261907"/>
              <a:ext cx="926454" cy="215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33" y="2197581"/>
              <a:ext cx="1700932" cy="270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6" descr="http://www.kolodki-43.ru/images/brembo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02" y="2407879"/>
              <a:ext cx="931625" cy="212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7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946" y="2961478"/>
              <a:ext cx="626530" cy="292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8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99" y="2881050"/>
              <a:ext cx="871306" cy="453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9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95" b="36725"/>
            <a:stretch/>
          </p:blipFill>
          <p:spPr bwMode="auto">
            <a:xfrm>
              <a:off x="138291" y="3372314"/>
              <a:ext cx="769316" cy="171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1" descr="http://race-ing.com/wp/wp-content/uploads/AVL_280px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07" y="2940926"/>
              <a:ext cx="732882" cy="307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3" descr="http://www.omskdizel.ru/fck_editor_files/image/logo_yaz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727" y="2607949"/>
              <a:ext cx="557749" cy="240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4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052" y="3372314"/>
              <a:ext cx="1007153" cy="232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6" descr="http://www.4wheelsnews.com/images/news/12077/valeo_logo__medium.jpg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0" t="25460" r="15176" b="24135"/>
            <a:stretch/>
          </p:blipFill>
          <p:spPr bwMode="auto">
            <a:xfrm>
              <a:off x="182310" y="3605291"/>
              <a:ext cx="596300" cy="255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8" descr="http://storage.cinemaware.eu/178/50/brose/logo_brose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650" y="3612340"/>
              <a:ext cx="655974" cy="21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9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727" y="773107"/>
              <a:ext cx="843756" cy="478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9700" y="2492896"/>
            <a:ext cx="2537154" cy="1565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98" y="3296269"/>
            <a:ext cx="2786335" cy="183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3989377" cy="11521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339752" y="1858388"/>
            <a:ext cx="3958097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ПРОЕКТ "КОРТЕЖ"</a:t>
            </a:r>
            <a:endParaRPr lang="ru-RU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342297" y="2660223"/>
            <a:ext cx="3346350" cy="5847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Всего</a:t>
            </a:r>
            <a:r>
              <a:rPr lang="ru-RU" b="1" dirty="0" smtClean="0">
                <a:solidFill>
                  <a:srgbClr val="C00000"/>
                </a:solidFill>
              </a:rPr>
              <a:t> 60</a:t>
            </a:r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соисполнителей,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и</a:t>
            </a:r>
            <a:r>
              <a:rPr lang="ru-RU" sz="1400" b="1" dirty="0" smtClean="0">
                <a:solidFill>
                  <a:srgbClr val="002060"/>
                </a:solidFill>
              </a:rPr>
              <a:t>з них - </a:t>
            </a:r>
            <a:r>
              <a:rPr lang="ru-RU" sz="1400" b="1" dirty="0">
                <a:solidFill>
                  <a:srgbClr val="C00000"/>
                </a:solidFill>
              </a:rPr>
              <a:t>18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российских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39752" y="3286476"/>
            <a:ext cx="310192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1 </a:t>
            </a:r>
            <a:r>
              <a:rPr lang="ru-RU" sz="1600" b="1" dirty="0" smtClean="0">
                <a:solidFill>
                  <a:srgbClr val="000099"/>
                </a:solidFill>
              </a:rPr>
              <a:t>вуз – СПбГПУ, ИЦ «ЦКИ»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39752" y="2314723"/>
            <a:ext cx="3720138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Исполнитель – ФГУП "НАМИ"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3697287"/>
            <a:ext cx="1977336" cy="30777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95</a:t>
            </a:r>
            <a:r>
              <a:rPr lang="ru-RU" sz="1400" b="1" dirty="0" smtClean="0">
                <a:solidFill>
                  <a:srgbClr val="000099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млн. руб. (2014 г.)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380558" y="67112"/>
            <a:ext cx="70457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Кадровый состав ИПММ (2015 г.)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76124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5</a:t>
            </a:fld>
            <a:endParaRPr lang="ru-RU" dirty="0" smtClean="0"/>
          </a:p>
        </p:txBody>
      </p:sp>
      <p:sp>
        <p:nvSpPr>
          <p:cNvPr id="8" name="TextBox 1"/>
          <p:cNvSpPr txBox="1"/>
          <p:nvPr/>
        </p:nvSpPr>
        <p:spPr>
          <a:xfrm>
            <a:off x="2218445" y="4036125"/>
            <a:ext cx="7369935" cy="70886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ru-RU" sz="2000" dirty="0" smtClean="0">
                <a:latin typeface="+mj-lt"/>
                <a:cs typeface="Times New Roman" pitchFamily="18" charset="0"/>
              </a:rPr>
              <a:t>Средний возраст сотрудников ИПММ: ППС – 54 г. 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994131"/>
              </p:ext>
            </p:extLst>
          </p:nvPr>
        </p:nvGraphicFramePr>
        <p:xfrm>
          <a:off x="1517082" y="4358728"/>
          <a:ext cx="3929562" cy="221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577118"/>
              </p:ext>
            </p:extLst>
          </p:nvPr>
        </p:nvGraphicFramePr>
        <p:xfrm>
          <a:off x="5555974" y="4405940"/>
          <a:ext cx="3588026" cy="258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59000" y="765464"/>
            <a:ext cx="6845851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dirty="0">
                <a:cs typeface="Times New Roman" pitchFamily="18" charset="0"/>
              </a:rPr>
              <a:t>Средний возраст сотрудников подразделений учебного комплекса </a:t>
            </a:r>
            <a:r>
              <a:rPr lang="ru-RU" dirty="0" smtClean="0">
                <a:cs typeface="Times New Roman" pitchFamily="18" charset="0"/>
              </a:rPr>
              <a:t>ВУЗа </a:t>
            </a:r>
            <a:r>
              <a:rPr lang="ru-RU" dirty="0">
                <a:cs typeface="Times New Roman" pitchFamily="18" charset="0"/>
              </a:rPr>
              <a:t>– 51 год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884016"/>
              </p:ext>
            </p:extLst>
          </p:nvPr>
        </p:nvGraphicFramePr>
        <p:xfrm>
          <a:off x="3140767" y="1372438"/>
          <a:ext cx="4442790" cy="266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362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380558" y="67112"/>
            <a:ext cx="68180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Кадровый состав ИПММ (2015 г.)</a:t>
            </a:r>
            <a:endParaRPr lang="ru-RU" sz="32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761244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6</a:t>
            </a:fld>
            <a:endParaRPr lang="ru-RU" dirty="0" smtClean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124278"/>
              </p:ext>
            </p:extLst>
          </p:nvPr>
        </p:nvGraphicFramePr>
        <p:xfrm>
          <a:off x="2922103" y="894521"/>
          <a:ext cx="4760845" cy="259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129183"/>
              </p:ext>
            </p:extLst>
          </p:nvPr>
        </p:nvGraphicFramePr>
        <p:xfrm>
          <a:off x="3110947" y="3528391"/>
          <a:ext cx="5148469" cy="320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402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925677" y="0"/>
            <a:ext cx="35168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Молодые учёные</a:t>
            </a:r>
            <a:endParaRPr lang="ru-RU" sz="30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ru-RU" sz="30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38613" y="656863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7</a:t>
            </a:fld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277702"/>
              </p:ext>
            </p:extLst>
          </p:nvPr>
        </p:nvGraphicFramePr>
        <p:xfrm>
          <a:off x="1689168" y="2178879"/>
          <a:ext cx="70369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130"/>
                <a:gridCol w="1431235"/>
                <a:gridCol w="176253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К.Н.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Без степ.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Высшая 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Гидроаэроднамика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Механика и процессы управления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Прикладная 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Теоретическая механика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Телематика</a:t>
                      </a:r>
                      <a:r>
                        <a:rPr lang="ru-RU" dirty="0" smtClean="0"/>
                        <a:t> (при ЦНИИРТК)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8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380558" y="67112"/>
            <a:ext cx="71003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Образовательные программы ИПММ</a:t>
            </a:r>
            <a:endParaRPr lang="ru-RU" sz="28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303463" y="665547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8</a:t>
            </a:fld>
            <a:endParaRPr lang="ru-RU" dirty="0" smtClean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87575" y="706613"/>
            <a:ext cx="6921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Направления подготовки </a:t>
            </a:r>
            <a:r>
              <a:rPr lang="ru-RU" altLang="ru-RU" sz="2400" b="1" u="sng" dirty="0" smtClean="0"/>
              <a:t>бакалавров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(выпускающие кафедры) – </a:t>
            </a:r>
            <a:r>
              <a:rPr lang="ru-RU" altLang="ru-RU" sz="2400" dirty="0" smtClean="0">
                <a:solidFill>
                  <a:srgbClr val="FF0000"/>
                </a:solidFill>
              </a:rPr>
              <a:t>принято на 1 курс</a:t>
            </a:r>
            <a:endParaRPr lang="ru-RU" alt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192696" y="1653891"/>
            <a:ext cx="7916379" cy="3970318"/>
          </a:xfrm>
          <a:prstGeom prst="rect">
            <a:avLst/>
          </a:prstGeom>
          <a:gradFill>
            <a:gsLst>
              <a:gs pos="0">
                <a:srgbClr val="CEEEE4">
                  <a:alpha val="80000"/>
                </a:srgbClr>
              </a:gs>
              <a:gs pos="50000">
                <a:schemeClr val="bg1"/>
              </a:gs>
              <a:gs pos="100000">
                <a:srgbClr val="CEEEE4">
                  <a:alpha val="80000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25000"/>
              </a:spcBef>
              <a:buClr>
                <a:srgbClr val="167272"/>
              </a:buClr>
              <a:buFont typeface="Wingdings" pitchFamily="2" charset="2"/>
              <a:buChar char="§"/>
              <a:defRPr/>
            </a:pPr>
            <a:r>
              <a:rPr lang="ru-RU" sz="2100" dirty="0" smtClean="0">
                <a:cs typeface="Arial" charset="0"/>
              </a:rPr>
              <a:t>01.03.02 </a:t>
            </a:r>
            <a:r>
              <a:rPr lang="ru-RU" sz="2100" dirty="0">
                <a:cs typeface="Arial" charset="0"/>
              </a:rPr>
              <a:t>– </a:t>
            </a:r>
            <a:r>
              <a:rPr lang="ru-RU" sz="2100" b="1" dirty="0">
                <a:cs typeface="Arial" charset="0"/>
              </a:rPr>
              <a:t>Прикладная математика и информатика</a:t>
            </a:r>
            <a:r>
              <a:rPr lang="ru-RU" sz="2100" dirty="0">
                <a:cs typeface="Arial" charset="0"/>
              </a:rPr>
              <a:t> </a:t>
            </a:r>
            <a:r>
              <a:rPr lang="ru-RU" sz="2100" dirty="0" smtClean="0">
                <a:cs typeface="Arial" charset="0"/>
              </a:rPr>
              <a:t>(</a:t>
            </a:r>
            <a:r>
              <a:rPr lang="ru-RU" sz="2100" dirty="0">
                <a:cs typeface="Arial" charset="0"/>
              </a:rPr>
              <a:t>каф. «Прикладная математика</a:t>
            </a:r>
            <a:r>
              <a:rPr lang="ru-RU" sz="2100" dirty="0" smtClean="0">
                <a:cs typeface="Arial" charset="0"/>
              </a:rPr>
              <a:t>») – </a:t>
            </a:r>
            <a:r>
              <a:rPr lang="ru-RU" sz="2100" b="1" dirty="0" smtClean="0">
                <a:solidFill>
                  <a:srgbClr val="FF0000"/>
                </a:solidFill>
                <a:cs typeface="Arial" charset="0"/>
              </a:rPr>
              <a:t>48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(конкурс 8,92) </a:t>
            </a:r>
            <a:endParaRPr lang="ru-RU" sz="2100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marL="285750" indent="-285750">
              <a:spcBef>
                <a:spcPct val="25000"/>
              </a:spcBef>
              <a:buClr>
                <a:srgbClr val="167272"/>
              </a:buClr>
              <a:buFont typeface="Wingdings" pitchFamily="2" charset="2"/>
              <a:buChar char="§"/>
              <a:defRPr/>
            </a:pPr>
            <a:r>
              <a:rPr lang="ru-RU" sz="2100" dirty="0" smtClean="0">
                <a:cs typeface="Arial" charset="0"/>
              </a:rPr>
              <a:t>01.03.03 </a:t>
            </a:r>
            <a:r>
              <a:rPr lang="ru-RU" sz="2100" dirty="0">
                <a:cs typeface="Arial" charset="0"/>
              </a:rPr>
              <a:t>– </a:t>
            </a:r>
            <a:r>
              <a:rPr lang="ru-RU" sz="2100" b="1" dirty="0">
                <a:cs typeface="Arial" charset="0"/>
              </a:rPr>
              <a:t>Механика и математическое моделирование</a:t>
            </a:r>
            <a:r>
              <a:rPr lang="ru-RU" sz="2100" dirty="0">
                <a:cs typeface="Arial" charset="0"/>
              </a:rPr>
              <a:t> </a:t>
            </a:r>
            <a:r>
              <a:rPr lang="ru-RU" sz="2100" dirty="0" smtClean="0">
                <a:cs typeface="Arial" charset="0"/>
              </a:rPr>
              <a:t>(</a:t>
            </a:r>
            <a:r>
              <a:rPr lang="ru-RU" sz="2100" dirty="0">
                <a:cs typeface="Arial" charset="0"/>
              </a:rPr>
              <a:t>каф. «Теоретическая механика</a:t>
            </a:r>
            <a:r>
              <a:rPr lang="ru-RU" sz="2100" dirty="0" smtClean="0">
                <a:cs typeface="Arial" charset="0"/>
              </a:rPr>
              <a:t>») – </a:t>
            </a:r>
            <a:r>
              <a:rPr lang="ru-RU" sz="2100" b="1" dirty="0" smtClean="0">
                <a:solidFill>
                  <a:srgbClr val="FF0000"/>
                </a:solidFill>
                <a:cs typeface="Arial" charset="0"/>
              </a:rPr>
              <a:t>19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(</a:t>
            </a: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конкурс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9,53)  </a:t>
            </a:r>
            <a:endParaRPr lang="ru-RU" sz="2100" dirty="0" smtClean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marL="285750" indent="-285750">
              <a:spcBef>
                <a:spcPct val="25000"/>
              </a:spcBef>
              <a:buClr>
                <a:srgbClr val="167272"/>
              </a:buClr>
              <a:buFont typeface="Wingdings" pitchFamily="2" charset="2"/>
              <a:buChar char="§"/>
              <a:defRPr/>
            </a:pPr>
            <a:r>
              <a:rPr lang="ru-RU" sz="2100" dirty="0" smtClean="0">
                <a:cs typeface="Arial" charset="0"/>
              </a:rPr>
              <a:t>02.03.01 </a:t>
            </a:r>
            <a:r>
              <a:rPr lang="ru-RU" sz="2100" dirty="0">
                <a:cs typeface="Arial" charset="0"/>
              </a:rPr>
              <a:t>– </a:t>
            </a:r>
            <a:r>
              <a:rPr lang="ru-RU" sz="2100" b="1" dirty="0" smtClean="0">
                <a:cs typeface="Arial" charset="0"/>
              </a:rPr>
              <a:t>Математика и компьютерные науки </a:t>
            </a:r>
            <a:r>
              <a:rPr lang="ru-RU" sz="2100" dirty="0" smtClean="0">
                <a:cs typeface="Arial" charset="0"/>
              </a:rPr>
              <a:t>(</a:t>
            </a:r>
            <a:r>
              <a:rPr lang="ru-RU" sz="2100" dirty="0">
                <a:cs typeface="Arial" charset="0"/>
              </a:rPr>
              <a:t>каф. </a:t>
            </a:r>
            <a:r>
              <a:rPr lang="ru-RU" sz="2100" dirty="0" smtClean="0">
                <a:cs typeface="Arial" charset="0"/>
              </a:rPr>
              <a:t>«</a:t>
            </a:r>
            <a:r>
              <a:rPr lang="ru-RU" sz="2100" dirty="0" err="1" smtClean="0">
                <a:cs typeface="Arial" charset="0"/>
              </a:rPr>
              <a:t>Телематика</a:t>
            </a:r>
            <a:r>
              <a:rPr lang="ru-RU" sz="2100" dirty="0" smtClean="0">
                <a:cs typeface="Arial" charset="0"/>
              </a:rPr>
              <a:t>») – </a:t>
            </a:r>
            <a:r>
              <a:rPr lang="ru-RU" sz="2100" b="1" dirty="0" smtClean="0">
                <a:solidFill>
                  <a:srgbClr val="FF0000"/>
                </a:solidFill>
                <a:cs typeface="Arial" charset="0"/>
              </a:rPr>
              <a:t>20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(</a:t>
            </a: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конкурс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17,2) </a:t>
            </a:r>
            <a:r>
              <a:rPr lang="ru-RU" sz="2100" b="1" dirty="0" smtClean="0">
                <a:solidFill>
                  <a:srgbClr val="FF0000"/>
                </a:solidFill>
                <a:cs typeface="Arial" charset="0"/>
              </a:rPr>
              <a:t>+ 5(</a:t>
            </a:r>
            <a:r>
              <a:rPr lang="ru-RU" sz="2100" b="1" dirty="0" err="1" smtClean="0">
                <a:solidFill>
                  <a:srgbClr val="FF0000"/>
                </a:solidFill>
                <a:cs typeface="Arial" charset="0"/>
              </a:rPr>
              <a:t>Крымчане</a:t>
            </a:r>
            <a:r>
              <a:rPr lang="ru-RU" sz="2100" b="1" dirty="0" smtClean="0">
                <a:solidFill>
                  <a:srgbClr val="FF0000"/>
                </a:solidFill>
                <a:cs typeface="Arial" charset="0"/>
              </a:rPr>
              <a:t>)  </a:t>
            </a:r>
            <a:endParaRPr lang="ru-RU" sz="2100" dirty="0">
              <a:cs typeface="Arial" charset="0"/>
            </a:endParaRPr>
          </a:p>
          <a:p>
            <a:pPr marL="285750" indent="-285750">
              <a:spcBef>
                <a:spcPct val="25000"/>
              </a:spcBef>
              <a:buClr>
                <a:srgbClr val="167272"/>
              </a:buClr>
              <a:buFont typeface="Wingdings" pitchFamily="2" charset="2"/>
              <a:buChar char="§"/>
              <a:defRPr/>
            </a:pPr>
            <a:r>
              <a:rPr lang="ru-RU" sz="2100" dirty="0" smtClean="0">
                <a:cs typeface="Arial" charset="0"/>
              </a:rPr>
              <a:t>03.03.01 </a:t>
            </a:r>
            <a:r>
              <a:rPr lang="ru-RU" sz="2100" dirty="0">
                <a:cs typeface="Arial" charset="0"/>
              </a:rPr>
              <a:t>– </a:t>
            </a:r>
            <a:r>
              <a:rPr lang="ru-RU" sz="2100" b="1" dirty="0">
                <a:cs typeface="Arial" charset="0"/>
              </a:rPr>
              <a:t>Прикладные математика и </a:t>
            </a:r>
            <a:r>
              <a:rPr lang="ru-RU" sz="2100" b="1" dirty="0" smtClean="0">
                <a:cs typeface="Arial" charset="0"/>
              </a:rPr>
              <a:t>физика</a:t>
            </a:r>
            <a:r>
              <a:rPr lang="ru-RU" sz="2100" dirty="0" smtClean="0">
                <a:cs typeface="Arial" charset="0"/>
              </a:rPr>
              <a:t> (</a:t>
            </a:r>
            <a:r>
              <a:rPr lang="ru-RU" sz="2100" dirty="0">
                <a:cs typeface="Arial" charset="0"/>
              </a:rPr>
              <a:t>каф. «</a:t>
            </a:r>
            <a:r>
              <a:rPr lang="ru-RU" sz="2100" dirty="0" err="1">
                <a:cs typeface="Arial" charset="0"/>
              </a:rPr>
              <a:t>Гидроаэродинамика</a:t>
            </a:r>
            <a:r>
              <a:rPr lang="ru-RU" sz="2100" dirty="0" smtClean="0">
                <a:cs typeface="Arial" charset="0"/>
              </a:rPr>
              <a:t>») – </a:t>
            </a:r>
            <a:r>
              <a:rPr lang="ru-RU" sz="2100" b="1" dirty="0" smtClean="0">
                <a:solidFill>
                  <a:srgbClr val="FF0000"/>
                </a:solidFill>
                <a:cs typeface="Arial" charset="0"/>
              </a:rPr>
              <a:t>24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(</a:t>
            </a: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конкурс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11,67) </a:t>
            </a:r>
            <a:endParaRPr lang="ru-RU" sz="2100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marL="285750" indent="-285750">
              <a:spcBef>
                <a:spcPct val="25000"/>
              </a:spcBef>
              <a:buClr>
                <a:srgbClr val="167272"/>
              </a:buClr>
              <a:buFont typeface="Wingdings" pitchFamily="2" charset="2"/>
              <a:buChar char="§"/>
              <a:defRPr/>
            </a:pPr>
            <a:r>
              <a:rPr lang="ru-RU" sz="2100" dirty="0" smtClean="0">
                <a:cs typeface="Arial" charset="0"/>
              </a:rPr>
              <a:t>15.03.03 </a:t>
            </a:r>
            <a:r>
              <a:rPr lang="ru-RU" sz="2100" dirty="0">
                <a:cs typeface="Arial" charset="0"/>
              </a:rPr>
              <a:t>– </a:t>
            </a:r>
            <a:r>
              <a:rPr lang="ru-RU" sz="2100" b="1" dirty="0">
                <a:cs typeface="Arial" charset="0"/>
              </a:rPr>
              <a:t>Прикладная механика</a:t>
            </a:r>
            <a:r>
              <a:rPr lang="ru-RU" sz="2100" dirty="0">
                <a:cs typeface="Arial" charset="0"/>
              </a:rPr>
              <a:t/>
            </a:r>
            <a:br>
              <a:rPr lang="ru-RU" sz="2100" dirty="0">
                <a:cs typeface="Arial" charset="0"/>
              </a:rPr>
            </a:br>
            <a:r>
              <a:rPr lang="ru-RU" sz="2100" dirty="0">
                <a:cs typeface="Arial" charset="0"/>
              </a:rPr>
              <a:t>(каф. «Механика и процессы управления</a:t>
            </a:r>
            <a:r>
              <a:rPr lang="ru-RU" sz="2100" dirty="0" smtClean="0">
                <a:cs typeface="Arial" charset="0"/>
              </a:rPr>
              <a:t>») – </a:t>
            </a:r>
            <a:r>
              <a:rPr lang="ru-RU" sz="2100" b="1" dirty="0" smtClean="0">
                <a:solidFill>
                  <a:srgbClr val="FF0000"/>
                </a:solidFill>
                <a:cs typeface="Arial" charset="0"/>
              </a:rPr>
              <a:t>54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(</a:t>
            </a: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конкурс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4,52) </a:t>
            </a:r>
            <a:endParaRPr lang="ru-RU" sz="2100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152901" y="5607428"/>
            <a:ext cx="4605070" cy="830997"/>
          </a:xfrm>
          <a:prstGeom prst="rect">
            <a:avLst/>
          </a:prstGeom>
          <a:gradFill>
            <a:gsLst>
              <a:gs pos="0">
                <a:srgbClr val="BFEEF3">
                  <a:alpha val="55000"/>
                </a:srgbClr>
              </a:gs>
              <a:gs pos="50000">
                <a:schemeClr val="bg1"/>
              </a:gs>
              <a:gs pos="100000">
                <a:srgbClr val="BFEEF3">
                  <a:alpha val="50196"/>
                </a:srgbClr>
              </a:gs>
            </a:gsLst>
            <a:lin ang="54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367196"/>
              </a:buClr>
              <a:defRPr/>
            </a:pPr>
            <a:r>
              <a:rPr lang="ru-RU" sz="2400" b="1" dirty="0" smtClean="0"/>
              <a:t>Прием по ИПММ на 1 курс в 2014 г. – </a:t>
            </a:r>
            <a:r>
              <a:rPr lang="ru-RU" sz="2400" b="1" u="sng" dirty="0" smtClean="0">
                <a:solidFill>
                  <a:srgbClr val="FF0000"/>
                </a:solidFill>
              </a:rPr>
              <a:t>165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+5 (</a:t>
            </a:r>
            <a:r>
              <a:rPr lang="ru-RU" sz="2400" b="1" dirty="0" err="1" smtClean="0">
                <a:solidFill>
                  <a:srgbClr val="FF0000"/>
                </a:solidFill>
              </a:rPr>
              <a:t>Крымчане</a:t>
            </a:r>
            <a:r>
              <a:rPr lang="ru-RU" sz="2400" b="1" dirty="0" smtClean="0">
                <a:solidFill>
                  <a:srgbClr val="FF0000"/>
                </a:solidFill>
              </a:rPr>
              <a:t>)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bok3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975982" y="67112"/>
            <a:ext cx="46827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1672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Приемная кампания 2014</a:t>
            </a:r>
            <a:endParaRPr lang="ru-RU" sz="2800" b="1" dirty="0">
              <a:solidFill>
                <a:srgbClr val="1672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159000" y="590332"/>
            <a:ext cx="6608762" cy="0"/>
          </a:xfrm>
          <a:prstGeom prst="line">
            <a:avLst/>
          </a:prstGeom>
          <a:noFill/>
          <a:ln w="38100" cmpd="dbl">
            <a:solidFill>
              <a:srgbClr val="0D60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50211" y="6406889"/>
            <a:ext cx="675861" cy="324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1C7257-CD8A-4213-BFCB-FF15EE25DC2D}" type="slidenum">
              <a:rPr lang="ru-RU" smtClean="0"/>
              <a:pPr eaLnBrk="1" hangingPunct="1"/>
              <a:t>9</a:t>
            </a:fld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600475" y="3429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</a:rPr>
              <a:t>Конкурс</a:t>
            </a:r>
            <a:endParaRPr lang="ru-RU" sz="3200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80130"/>
              </p:ext>
            </p:extLst>
          </p:nvPr>
        </p:nvGraphicFramePr>
        <p:xfrm>
          <a:off x="3949149" y="3644334"/>
          <a:ext cx="3133630" cy="111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785"/>
                <a:gridCol w="869617"/>
                <a:gridCol w="1173228"/>
              </a:tblGrid>
              <a:tr h="26440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2013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2014</a:t>
                      </a:r>
                      <a:endParaRPr lang="ru-RU" dirty="0"/>
                    </a:p>
                  </a:txBody>
                  <a:tcPr/>
                </a:tc>
              </a:tr>
              <a:tr h="373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ИПММ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8,95</a:t>
                      </a:r>
                      <a:endParaRPr lang="ru-RU" dirty="0"/>
                    </a:p>
                  </a:txBody>
                  <a:tcPr/>
                </a:tc>
              </a:tr>
              <a:tr h="373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ВУЗу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13,6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34607" y="5013511"/>
            <a:ext cx="7503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</a:rPr>
              <a:t>Иногородних студентов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69449"/>
              </p:ext>
            </p:extLst>
          </p:nvPr>
        </p:nvGraphicFramePr>
        <p:xfrm>
          <a:off x="3365908" y="5827479"/>
          <a:ext cx="39029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516"/>
                <a:gridCol w="1303194"/>
                <a:gridCol w="13031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2013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По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ВУЗу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99686"/>
              </p:ext>
            </p:extLst>
          </p:nvPr>
        </p:nvGraphicFramePr>
        <p:xfrm>
          <a:off x="2726560" y="728264"/>
          <a:ext cx="5181600" cy="2578321"/>
        </p:xfrm>
        <a:graphic>
          <a:graphicData uri="http://schemas.openxmlformats.org/drawingml/2006/table">
            <a:tbl>
              <a:tblPr/>
              <a:tblGrid>
                <a:gridCol w="1295400"/>
                <a:gridCol w="990600"/>
                <a:gridCol w="1447800"/>
                <a:gridCol w="1447800"/>
              </a:tblGrid>
              <a:tr h="8261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Институт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E7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Конкурс 2014 г.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E7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Средний балл  ЕГЭ, 2013 г.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E7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Средний балл ЕГЭ, 2014 г.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E7D"/>
                    </a:solidFill>
                  </a:tcPr>
                </a:tc>
              </a:tr>
              <a:tr h="444087">
                <a:tc>
                  <a:txBody>
                    <a:bodyPr/>
                    <a:lstStyle>
                      <a:lvl1pPr marL="138113" indent="-31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38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D4E2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7.80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467E7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74,54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D4E2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79.90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467E7D"/>
                        </a:gs>
                      </a:gsLst>
                      <a:lin ang="5400000" scaled="1"/>
                    </a:gradFill>
                  </a:tcPr>
                </a:tc>
              </a:tr>
              <a:tr h="347175">
                <a:tc>
                  <a:txBody>
                    <a:bodyPr/>
                    <a:lstStyle>
                      <a:lvl1pPr marL="138113" indent="-31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381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ИИТУ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D4E2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5.89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467E7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80,60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D4E2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78.25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467E7D"/>
                        </a:gs>
                      </a:gsLst>
                      <a:lin ang="5400000" scaled="1"/>
                    </a:gradFill>
                  </a:tcPr>
                </a:tc>
              </a:tr>
              <a:tr h="444994">
                <a:tc>
                  <a:txBody>
                    <a:bodyPr/>
                    <a:lstStyle>
                      <a:lvl1pPr marL="138113" indent="-31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ИПММ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D4E2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2.98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467E7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74,59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D4E2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78.13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467E7D"/>
                        </a:gs>
                      </a:gsLst>
                      <a:lin ang="5400000" scaled="1"/>
                    </a:gradFill>
                  </a:tcPr>
                </a:tc>
              </a:tr>
              <a:tr h="515938">
                <a:tc>
                  <a:txBody>
                    <a:bodyPr/>
                    <a:lstStyle>
                      <a:lvl1pPr marL="3175" indent="-31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СПбПУ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D4E2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5,55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467E7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75,80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D4E2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75,22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467E7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1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5592</TotalTime>
  <Words>4636</Words>
  <Application>Microsoft Office PowerPoint</Application>
  <PresentationFormat>Экран (4:3)</PresentationFormat>
  <Paragraphs>827</Paragraphs>
  <Slides>43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FST SPbSPU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Беляев АК</cp:lastModifiedBy>
  <cp:revision>327</cp:revision>
  <cp:lastPrinted>2013-01-17T10:04:47Z</cp:lastPrinted>
  <dcterms:created xsi:type="dcterms:W3CDTF">2013-01-17T05:22:46Z</dcterms:created>
  <dcterms:modified xsi:type="dcterms:W3CDTF">2015-04-20T09:18:22Z</dcterms:modified>
</cp:coreProperties>
</file>