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351" r:id="rId3"/>
    <p:sldId id="353" r:id="rId4"/>
    <p:sldId id="336" r:id="rId5"/>
    <p:sldId id="341" r:id="rId6"/>
    <p:sldId id="340" r:id="rId7"/>
    <p:sldId id="345" r:id="rId8"/>
    <p:sldId id="346" r:id="rId9"/>
    <p:sldId id="30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BBA"/>
    <a:srgbClr val="09BBAB"/>
    <a:srgbClr val="05BB98"/>
    <a:srgbClr val="009999"/>
    <a:srgbClr val="0080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67" autoAdjust="0"/>
  </p:normalViewPr>
  <p:slideViewPr>
    <p:cSldViewPr>
      <p:cViewPr>
        <p:scale>
          <a:sx n="103" d="100"/>
          <a:sy n="103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2C82E-277B-4CA3-864F-55F6F499DD7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91ADED-3B39-45D8-A2CF-2EAAA0059C76}">
      <dgm:prSet phldrT="[Текст]" custT="1"/>
      <dgm:spPr/>
      <dgm:t>
        <a:bodyPr/>
        <a:lstStyle/>
        <a:p>
          <a:r>
            <a:rPr lang="ru-RU" sz="1400" dirty="0" smtClean="0"/>
            <a:t>Передовые технологии </a:t>
          </a:r>
          <a:r>
            <a:rPr lang="ru-RU" sz="1400" dirty="0" err="1" smtClean="0"/>
            <a:t>наноэлектроники</a:t>
          </a:r>
          <a:r>
            <a:rPr lang="ru-RU" sz="1400" dirty="0" smtClean="0"/>
            <a:t> и </a:t>
          </a:r>
          <a:r>
            <a:rPr lang="ru-RU" sz="1400" dirty="0" err="1" smtClean="0"/>
            <a:t>фотоники</a:t>
          </a:r>
          <a:r>
            <a:rPr lang="ru-RU" sz="1400" dirty="0" smtClean="0"/>
            <a:t> </a:t>
          </a:r>
          <a:endParaRPr lang="en-US" sz="1400" dirty="0"/>
        </a:p>
      </dgm:t>
    </dgm:pt>
    <dgm:pt modelId="{F9D76307-38FB-4BC6-BE84-AAD1D4361D7F}" type="parTrans" cxnId="{67A1B95D-E656-4E8E-84D5-8DB250433F42}">
      <dgm:prSet/>
      <dgm:spPr/>
      <dgm:t>
        <a:bodyPr/>
        <a:lstStyle/>
        <a:p>
          <a:endParaRPr lang="en-US"/>
        </a:p>
      </dgm:t>
    </dgm:pt>
    <dgm:pt modelId="{CFD058ED-CCB6-4022-B200-2316A57A702C}" type="sibTrans" cxnId="{67A1B95D-E656-4E8E-84D5-8DB250433F42}">
      <dgm:prSet/>
      <dgm:spPr/>
      <dgm:t>
        <a:bodyPr/>
        <a:lstStyle/>
        <a:p>
          <a:endParaRPr lang="en-US"/>
        </a:p>
      </dgm:t>
    </dgm:pt>
    <dgm:pt modelId="{21E87B14-ECCE-4D8A-9A19-3D01B6637107}">
      <dgm:prSet phldrT="[Текст]" custT="1"/>
      <dgm:spPr/>
      <dgm:t>
        <a:bodyPr/>
        <a:lstStyle/>
        <a:p>
          <a:r>
            <a:rPr lang="ru-RU" sz="1200" dirty="0" smtClean="0"/>
            <a:t>Радиосвязь</a:t>
          </a:r>
          <a:endParaRPr lang="en-US" sz="1200" dirty="0"/>
        </a:p>
      </dgm:t>
    </dgm:pt>
    <dgm:pt modelId="{7CFA1AE5-9989-46DF-8103-3BB75B46837D}" type="parTrans" cxnId="{0BF08A2E-6D5B-4476-9C6F-9DDDCBF7AEEB}">
      <dgm:prSet/>
      <dgm:spPr/>
      <dgm:t>
        <a:bodyPr/>
        <a:lstStyle/>
        <a:p>
          <a:endParaRPr lang="en-US"/>
        </a:p>
      </dgm:t>
    </dgm:pt>
    <dgm:pt modelId="{6607BA68-6869-4162-A49D-90492944541B}" type="sibTrans" cxnId="{0BF08A2E-6D5B-4476-9C6F-9DDDCBF7AEEB}">
      <dgm:prSet/>
      <dgm:spPr/>
      <dgm:t>
        <a:bodyPr/>
        <a:lstStyle/>
        <a:p>
          <a:endParaRPr lang="en-US"/>
        </a:p>
      </dgm:t>
    </dgm:pt>
    <dgm:pt modelId="{D937BAAD-8B7F-41B2-B8A2-31B85996335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Радары</a:t>
          </a:r>
        </a:p>
      </dgm:t>
    </dgm:pt>
    <dgm:pt modelId="{E6B46DC1-A930-4D5D-88E8-6C9AB64728A1}" type="parTrans" cxnId="{F2678855-C149-416C-AC63-C764742C1C6B}">
      <dgm:prSet/>
      <dgm:spPr/>
      <dgm:t>
        <a:bodyPr/>
        <a:lstStyle/>
        <a:p>
          <a:endParaRPr lang="en-US"/>
        </a:p>
      </dgm:t>
    </dgm:pt>
    <dgm:pt modelId="{CB0EC2A1-C2E3-41B3-BCCC-9B7234C6FB39}" type="sibTrans" cxnId="{F2678855-C149-416C-AC63-C764742C1C6B}">
      <dgm:prSet/>
      <dgm:spPr/>
      <dgm:t>
        <a:bodyPr/>
        <a:lstStyle/>
        <a:p>
          <a:endParaRPr lang="en-US"/>
        </a:p>
      </dgm:t>
    </dgm:pt>
    <dgm:pt modelId="{0C3E08A2-9767-495F-8C25-07629D6E87E9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dirty="0" smtClean="0"/>
            <a:t>Сотовая связь/Телеком</a:t>
          </a:r>
          <a:endParaRPr lang="en-US" sz="1200" dirty="0"/>
        </a:p>
      </dgm:t>
    </dgm:pt>
    <dgm:pt modelId="{B5D9A2B9-CD3C-449C-A7FC-D6BED7D937C5}" type="parTrans" cxnId="{02DB29AC-7FFA-4850-A8DB-F5A738BCEEC3}">
      <dgm:prSet/>
      <dgm:spPr/>
      <dgm:t>
        <a:bodyPr/>
        <a:lstStyle/>
        <a:p>
          <a:endParaRPr lang="en-US"/>
        </a:p>
      </dgm:t>
    </dgm:pt>
    <dgm:pt modelId="{E0DD42B4-FAFB-40FE-91BF-559B56868652}" type="sibTrans" cxnId="{02DB29AC-7FFA-4850-A8DB-F5A738BCEEC3}">
      <dgm:prSet/>
      <dgm:spPr/>
      <dgm:t>
        <a:bodyPr/>
        <a:lstStyle/>
        <a:p>
          <a:endParaRPr lang="en-US"/>
        </a:p>
      </dgm:t>
    </dgm:pt>
    <dgm:pt modelId="{34039D7F-23F6-4D75-9574-052DFE5BAEC5}">
      <dgm:prSet phldrT="[Текст]" custT="1"/>
      <dgm:spPr/>
      <dgm:t>
        <a:bodyPr/>
        <a:lstStyle/>
        <a:p>
          <a:r>
            <a:rPr lang="ru-RU" sz="1200" dirty="0" smtClean="0"/>
            <a:t>Средства</a:t>
          </a:r>
        </a:p>
        <a:p>
          <a:r>
            <a:rPr lang="ru-RU" sz="1200" dirty="0" smtClean="0"/>
            <a:t>РЭБ</a:t>
          </a:r>
          <a:endParaRPr lang="en-US" sz="1200" dirty="0"/>
        </a:p>
      </dgm:t>
    </dgm:pt>
    <dgm:pt modelId="{47246273-7DA2-4D79-9555-472555AFE5E4}" type="parTrans" cxnId="{7F6B6DE8-D201-4EA7-B3D8-D85C3F23DFAE}">
      <dgm:prSet/>
      <dgm:spPr/>
      <dgm:t>
        <a:bodyPr/>
        <a:lstStyle/>
        <a:p>
          <a:endParaRPr lang="en-US"/>
        </a:p>
      </dgm:t>
    </dgm:pt>
    <dgm:pt modelId="{5DC42BC2-F653-46DB-B5EC-CAB95BE60381}" type="sibTrans" cxnId="{7F6B6DE8-D201-4EA7-B3D8-D85C3F23DFAE}">
      <dgm:prSet/>
      <dgm:spPr/>
      <dgm:t>
        <a:bodyPr/>
        <a:lstStyle/>
        <a:p>
          <a:endParaRPr lang="en-US"/>
        </a:p>
      </dgm:t>
    </dgm:pt>
    <dgm:pt modelId="{073A8DD1-08AC-4A0B-B98E-FA962455B40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dirty="0" smtClean="0"/>
            <a:t>Космос</a:t>
          </a:r>
          <a:endParaRPr lang="en-US" sz="1200" dirty="0"/>
        </a:p>
      </dgm:t>
    </dgm:pt>
    <dgm:pt modelId="{530E8C86-B3E1-4A1A-A0F2-2B2AAF5B6063}" type="parTrans" cxnId="{B6272790-B183-4A23-9D0B-6A3161B1BD3B}">
      <dgm:prSet/>
      <dgm:spPr/>
      <dgm:t>
        <a:bodyPr/>
        <a:lstStyle/>
        <a:p>
          <a:endParaRPr lang="en-US"/>
        </a:p>
      </dgm:t>
    </dgm:pt>
    <dgm:pt modelId="{54D77552-8808-4883-A146-721990AAF486}" type="sibTrans" cxnId="{B6272790-B183-4A23-9D0B-6A3161B1BD3B}">
      <dgm:prSet/>
      <dgm:spPr/>
      <dgm:t>
        <a:bodyPr/>
        <a:lstStyle/>
        <a:p>
          <a:endParaRPr lang="en-US"/>
        </a:p>
      </dgm:t>
    </dgm:pt>
    <dgm:pt modelId="{BA32D673-A5CA-48D9-8ACC-23F86D1431F3}">
      <dgm:prSet phldrT="[Текст]" custT="1"/>
      <dgm:spPr/>
      <dgm:t>
        <a:bodyPr/>
        <a:lstStyle/>
        <a:p>
          <a:r>
            <a:rPr lang="ru-RU" sz="1200" dirty="0" smtClean="0"/>
            <a:t>Высоковольтная электроника</a:t>
          </a:r>
          <a:endParaRPr lang="en-US" sz="1200" dirty="0"/>
        </a:p>
      </dgm:t>
    </dgm:pt>
    <dgm:pt modelId="{CD6A3AE2-E234-4F44-AC6D-CC362D9658DE}" type="parTrans" cxnId="{0B4750EB-5B46-433C-A815-D9AD354B6A6D}">
      <dgm:prSet/>
      <dgm:spPr/>
      <dgm:t>
        <a:bodyPr/>
        <a:lstStyle/>
        <a:p>
          <a:endParaRPr lang="en-US"/>
        </a:p>
      </dgm:t>
    </dgm:pt>
    <dgm:pt modelId="{A43CF4C3-BFA8-4CFC-B629-BDD98F7ADDFF}" type="sibTrans" cxnId="{0B4750EB-5B46-433C-A815-D9AD354B6A6D}">
      <dgm:prSet/>
      <dgm:spPr/>
      <dgm:t>
        <a:bodyPr/>
        <a:lstStyle/>
        <a:p>
          <a:endParaRPr lang="en-US"/>
        </a:p>
      </dgm:t>
    </dgm:pt>
    <dgm:pt modelId="{8B34877C-F50B-4C74-B458-8880622BB105}">
      <dgm:prSet phldrT="[Текст]" custT="1"/>
      <dgm:spPr/>
      <dgm:t>
        <a:bodyPr/>
        <a:lstStyle/>
        <a:p>
          <a:r>
            <a:rPr lang="ru-RU" sz="1200" dirty="0" smtClean="0"/>
            <a:t>Преобразователи энергии </a:t>
          </a:r>
          <a:endParaRPr lang="en-US" sz="1200" dirty="0"/>
        </a:p>
      </dgm:t>
    </dgm:pt>
    <dgm:pt modelId="{B698C3E9-5153-4CF0-8517-119F81E4508B}" type="parTrans" cxnId="{B048E0BA-9DCD-40F1-A3DC-BEA5AEC92295}">
      <dgm:prSet/>
      <dgm:spPr/>
      <dgm:t>
        <a:bodyPr/>
        <a:lstStyle/>
        <a:p>
          <a:endParaRPr lang="en-US"/>
        </a:p>
      </dgm:t>
    </dgm:pt>
    <dgm:pt modelId="{777D77DA-D450-48B2-8609-BEA15CB18E4D}" type="sibTrans" cxnId="{B048E0BA-9DCD-40F1-A3DC-BEA5AEC92295}">
      <dgm:prSet/>
      <dgm:spPr/>
      <dgm:t>
        <a:bodyPr/>
        <a:lstStyle/>
        <a:p>
          <a:endParaRPr lang="en-US"/>
        </a:p>
      </dgm:t>
    </dgm:pt>
    <dgm:pt modelId="{2B3B9EBC-98FE-4C28-9373-DCBB50D3DDF6}" type="pres">
      <dgm:prSet presAssocID="{1DE2C82E-277B-4CA3-864F-55F6F499DD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0E03FD-D237-41E4-BAEC-890A51F89BAB}" type="pres">
      <dgm:prSet presAssocID="{A191ADED-3B39-45D8-A2CF-2EAAA0059C76}" presName="singleCycle" presStyleCnt="0"/>
      <dgm:spPr/>
    </dgm:pt>
    <dgm:pt modelId="{337EEC93-A8AA-47E8-99CA-40620DB5C39E}" type="pres">
      <dgm:prSet presAssocID="{A191ADED-3B39-45D8-A2CF-2EAAA0059C76}" presName="singleCenter" presStyleLbl="node1" presStyleIdx="0" presStyleCnt="8" custScaleX="12032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801539A-49FC-40B4-9CB3-90FA1F59D329}" type="pres">
      <dgm:prSet presAssocID="{7CFA1AE5-9989-46DF-8103-3BB75B46837D}" presName="Name56" presStyleLbl="parChTrans1D2" presStyleIdx="0" presStyleCnt="7"/>
      <dgm:spPr/>
      <dgm:t>
        <a:bodyPr/>
        <a:lstStyle/>
        <a:p>
          <a:endParaRPr lang="ru-RU"/>
        </a:p>
      </dgm:t>
    </dgm:pt>
    <dgm:pt modelId="{07CCDB4D-7606-4354-A1BC-4391E4668EAA}" type="pres">
      <dgm:prSet presAssocID="{21E87B14-ECCE-4D8A-9A19-3D01B6637107}" presName="text0" presStyleLbl="node1" presStyleIdx="1" presStyleCnt="8" custRadScaleRad="104079" custRadScaleInc="-2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02CB-0664-4BF5-86B7-F48EDC0BBED4}" type="pres">
      <dgm:prSet presAssocID="{E6B46DC1-A930-4D5D-88E8-6C9AB64728A1}" presName="Name56" presStyleLbl="parChTrans1D2" presStyleIdx="1" presStyleCnt="7"/>
      <dgm:spPr/>
      <dgm:t>
        <a:bodyPr/>
        <a:lstStyle/>
        <a:p>
          <a:endParaRPr lang="ru-RU"/>
        </a:p>
      </dgm:t>
    </dgm:pt>
    <dgm:pt modelId="{96AACE58-F1C3-45D7-95DA-1940A14AE210}" type="pres">
      <dgm:prSet presAssocID="{D937BAAD-8B7F-41B2-B8A2-31B859963357}" presName="text0" presStyleLbl="node1" presStyleIdx="2" presStyleCnt="8" custRadScaleRad="91146" custRadScaleInc="81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38DFA-89F7-4120-8B33-99C692AFC711}" type="pres">
      <dgm:prSet presAssocID="{B5D9A2B9-CD3C-449C-A7FC-D6BED7D937C5}" presName="Name56" presStyleLbl="parChTrans1D2" presStyleIdx="2" presStyleCnt="7"/>
      <dgm:spPr/>
      <dgm:t>
        <a:bodyPr/>
        <a:lstStyle/>
        <a:p>
          <a:endParaRPr lang="ru-RU"/>
        </a:p>
      </dgm:t>
    </dgm:pt>
    <dgm:pt modelId="{0152BB86-79A3-4E66-BA2D-786347E1C5B9}" type="pres">
      <dgm:prSet presAssocID="{0C3E08A2-9767-495F-8C25-07629D6E87E9}" presName="text0" presStyleLbl="node1" presStyleIdx="3" presStyleCnt="8" custScaleX="120837" custScaleY="98072" custRadScaleRad="91800" custRadScaleInc="23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3069A-E89C-43FE-807C-6F69BBDA542A}" type="pres">
      <dgm:prSet presAssocID="{47246273-7DA2-4D79-9555-472555AFE5E4}" presName="Name56" presStyleLbl="parChTrans1D2" presStyleIdx="3" presStyleCnt="7"/>
      <dgm:spPr/>
      <dgm:t>
        <a:bodyPr/>
        <a:lstStyle/>
        <a:p>
          <a:endParaRPr lang="ru-RU"/>
        </a:p>
      </dgm:t>
    </dgm:pt>
    <dgm:pt modelId="{09EA657E-EC30-486C-8420-72D928B12B16}" type="pres">
      <dgm:prSet presAssocID="{34039D7F-23F6-4D75-9574-052DFE5BAEC5}" presName="text0" presStyleLbl="node1" presStyleIdx="4" presStyleCnt="8" custScaleX="120919" custRadScaleRad="96726" custRadScaleInc="10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49520-CC71-4458-832E-63080E83A8E9}" type="pres">
      <dgm:prSet presAssocID="{530E8C86-B3E1-4A1A-A0F2-2B2AAF5B6063}" presName="Name56" presStyleLbl="parChTrans1D2" presStyleIdx="4" presStyleCnt="7"/>
      <dgm:spPr/>
      <dgm:t>
        <a:bodyPr/>
        <a:lstStyle/>
        <a:p>
          <a:endParaRPr lang="ru-RU"/>
        </a:p>
      </dgm:t>
    </dgm:pt>
    <dgm:pt modelId="{835F3B71-AFE2-4F31-9611-3C18070598F9}" type="pres">
      <dgm:prSet presAssocID="{073A8DD1-08AC-4A0B-B98E-FA962455B40C}" presName="text0" presStyleLbl="node1" presStyleIdx="5" presStyleCnt="8" custScaleX="122545" custRadScaleRad="98725" custRadScaleInc="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05F65-89AE-4A13-9C3F-712FBA47FC97}" type="pres">
      <dgm:prSet presAssocID="{CD6A3AE2-E234-4F44-AC6D-CC362D9658DE}" presName="Name56" presStyleLbl="parChTrans1D2" presStyleIdx="5" presStyleCnt="7"/>
      <dgm:spPr/>
      <dgm:t>
        <a:bodyPr/>
        <a:lstStyle/>
        <a:p>
          <a:endParaRPr lang="ru-RU"/>
        </a:p>
      </dgm:t>
    </dgm:pt>
    <dgm:pt modelId="{13A2D25B-D1F2-4834-96D0-93FEA0F09F84}" type="pres">
      <dgm:prSet presAssocID="{BA32D673-A5CA-48D9-8ACC-23F86D1431F3}" presName="text0" presStyleLbl="node1" presStyleIdx="6" presStyleCnt="8" custScaleX="138229" custRadScaleRad="97018" custRadScaleInc="-17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5AA09-430A-4CE4-8618-F2592319832D}" type="pres">
      <dgm:prSet presAssocID="{B698C3E9-5153-4CF0-8517-119F81E4508B}" presName="Name56" presStyleLbl="parChTrans1D2" presStyleIdx="6" presStyleCnt="7"/>
      <dgm:spPr/>
      <dgm:t>
        <a:bodyPr/>
        <a:lstStyle/>
        <a:p>
          <a:endParaRPr lang="ru-RU"/>
        </a:p>
      </dgm:t>
    </dgm:pt>
    <dgm:pt modelId="{3896D19E-4CCF-4DAC-A7E9-ADC8722C09D2}" type="pres">
      <dgm:prSet presAssocID="{8B34877C-F50B-4C74-B458-8880622BB105}" presName="text0" presStyleLbl="node1" presStyleIdx="7" presStyleCnt="8" custScaleX="147353" custRadScaleRad="96063" custRadScaleInc="-88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B8A37-E7A2-A748-BBDD-60756D481D98}" type="presOf" srcId="{D937BAAD-8B7F-41B2-B8A2-31B859963357}" destId="{96AACE58-F1C3-45D7-95DA-1940A14AE210}" srcOrd="0" destOrd="0" presId="urn:microsoft.com/office/officeart/2008/layout/RadialCluster"/>
    <dgm:cxn modelId="{CC244A07-B59B-AF4B-B239-EE32F11820A9}" type="presOf" srcId="{B698C3E9-5153-4CF0-8517-119F81E4508B}" destId="{0365AA09-430A-4CE4-8618-F2592319832D}" srcOrd="0" destOrd="0" presId="urn:microsoft.com/office/officeart/2008/layout/RadialCluster"/>
    <dgm:cxn modelId="{032FFF9E-387B-EB4F-A87F-D11576D0218C}" type="presOf" srcId="{E6B46DC1-A930-4D5D-88E8-6C9AB64728A1}" destId="{216D02CB-0664-4BF5-86B7-F48EDC0BBED4}" srcOrd="0" destOrd="0" presId="urn:microsoft.com/office/officeart/2008/layout/RadialCluster"/>
    <dgm:cxn modelId="{B048E0BA-9DCD-40F1-A3DC-BEA5AEC92295}" srcId="{A191ADED-3B39-45D8-A2CF-2EAAA0059C76}" destId="{8B34877C-F50B-4C74-B458-8880622BB105}" srcOrd="6" destOrd="0" parTransId="{B698C3E9-5153-4CF0-8517-119F81E4508B}" sibTransId="{777D77DA-D450-48B2-8609-BEA15CB18E4D}"/>
    <dgm:cxn modelId="{7B6D7627-227E-614D-B3C5-4BF4FE5D51D9}" type="presOf" srcId="{073A8DD1-08AC-4A0B-B98E-FA962455B40C}" destId="{835F3B71-AFE2-4F31-9611-3C18070598F9}" srcOrd="0" destOrd="0" presId="urn:microsoft.com/office/officeart/2008/layout/RadialCluster"/>
    <dgm:cxn modelId="{02DB29AC-7FFA-4850-A8DB-F5A738BCEEC3}" srcId="{A191ADED-3B39-45D8-A2CF-2EAAA0059C76}" destId="{0C3E08A2-9767-495F-8C25-07629D6E87E9}" srcOrd="2" destOrd="0" parTransId="{B5D9A2B9-CD3C-449C-A7FC-D6BED7D937C5}" sibTransId="{E0DD42B4-FAFB-40FE-91BF-559B56868652}"/>
    <dgm:cxn modelId="{67A1B95D-E656-4E8E-84D5-8DB250433F42}" srcId="{1DE2C82E-277B-4CA3-864F-55F6F499DD76}" destId="{A191ADED-3B39-45D8-A2CF-2EAAA0059C76}" srcOrd="0" destOrd="0" parTransId="{F9D76307-38FB-4BC6-BE84-AAD1D4361D7F}" sibTransId="{CFD058ED-CCB6-4022-B200-2316A57A702C}"/>
    <dgm:cxn modelId="{B4470702-6DF1-084F-A6FF-360CD2F3DA8F}" type="presOf" srcId="{1DE2C82E-277B-4CA3-864F-55F6F499DD76}" destId="{2B3B9EBC-98FE-4C28-9373-DCBB50D3DDF6}" srcOrd="0" destOrd="0" presId="urn:microsoft.com/office/officeart/2008/layout/RadialCluster"/>
    <dgm:cxn modelId="{0BF08A2E-6D5B-4476-9C6F-9DDDCBF7AEEB}" srcId="{A191ADED-3B39-45D8-A2CF-2EAAA0059C76}" destId="{21E87B14-ECCE-4D8A-9A19-3D01B6637107}" srcOrd="0" destOrd="0" parTransId="{7CFA1AE5-9989-46DF-8103-3BB75B46837D}" sibTransId="{6607BA68-6869-4162-A49D-90492944541B}"/>
    <dgm:cxn modelId="{48E0A934-AF85-8345-960F-C4C0F264C2D3}" type="presOf" srcId="{A191ADED-3B39-45D8-A2CF-2EAAA0059C76}" destId="{337EEC93-A8AA-47E8-99CA-40620DB5C39E}" srcOrd="0" destOrd="0" presId="urn:microsoft.com/office/officeart/2008/layout/RadialCluster"/>
    <dgm:cxn modelId="{2FAE0766-C06B-4240-B554-0BB81663D2C1}" type="presOf" srcId="{0C3E08A2-9767-495F-8C25-07629D6E87E9}" destId="{0152BB86-79A3-4E66-BA2D-786347E1C5B9}" srcOrd="0" destOrd="0" presId="urn:microsoft.com/office/officeart/2008/layout/RadialCluster"/>
    <dgm:cxn modelId="{7F6B6DE8-D201-4EA7-B3D8-D85C3F23DFAE}" srcId="{A191ADED-3B39-45D8-A2CF-2EAAA0059C76}" destId="{34039D7F-23F6-4D75-9574-052DFE5BAEC5}" srcOrd="3" destOrd="0" parTransId="{47246273-7DA2-4D79-9555-472555AFE5E4}" sibTransId="{5DC42BC2-F653-46DB-B5EC-CAB95BE60381}"/>
    <dgm:cxn modelId="{16076789-8E3A-8341-8DE3-6F5E88FD23A4}" type="presOf" srcId="{530E8C86-B3E1-4A1A-A0F2-2B2AAF5B6063}" destId="{D5B49520-CC71-4458-832E-63080E83A8E9}" srcOrd="0" destOrd="0" presId="urn:microsoft.com/office/officeart/2008/layout/RadialCluster"/>
    <dgm:cxn modelId="{D27618B2-7DD7-4442-BC92-35E85DEE7A85}" type="presOf" srcId="{B5D9A2B9-CD3C-449C-A7FC-D6BED7D937C5}" destId="{71C38DFA-89F7-4120-8B33-99C692AFC711}" srcOrd="0" destOrd="0" presId="urn:microsoft.com/office/officeart/2008/layout/RadialCluster"/>
    <dgm:cxn modelId="{F2678855-C149-416C-AC63-C764742C1C6B}" srcId="{A191ADED-3B39-45D8-A2CF-2EAAA0059C76}" destId="{D937BAAD-8B7F-41B2-B8A2-31B859963357}" srcOrd="1" destOrd="0" parTransId="{E6B46DC1-A930-4D5D-88E8-6C9AB64728A1}" sibTransId="{CB0EC2A1-C2E3-41B3-BCCC-9B7234C6FB39}"/>
    <dgm:cxn modelId="{2A46553E-0CA8-A942-8D69-5008361AC0ED}" type="presOf" srcId="{21E87B14-ECCE-4D8A-9A19-3D01B6637107}" destId="{07CCDB4D-7606-4354-A1BC-4391E4668EAA}" srcOrd="0" destOrd="0" presId="urn:microsoft.com/office/officeart/2008/layout/RadialCluster"/>
    <dgm:cxn modelId="{0B4750EB-5B46-433C-A815-D9AD354B6A6D}" srcId="{A191ADED-3B39-45D8-A2CF-2EAAA0059C76}" destId="{BA32D673-A5CA-48D9-8ACC-23F86D1431F3}" srcOrd="5" destOrd="0" parTransId="{CD6A3AE2-E234-4F44-AC6D-CC362D9658DE}" sibTransId="{A43CF4C3-BFA8-4CFC-B629-BDD98F7ADDFF}"/>
    <dgm:cxn modelId="{4720C50A-F23D-9841-8392-EB502F4DCBF8}" type="presOf" srcId="{47246273-7DA2-4D79-9555-472555AFE5E4}" destId="{6AC3069A-E89C-43FE-807C-6F69BBDA542A}" srcOrd="0" destOrd="0" presId="urn:microsoft.com/office/officeart/2008/layout/RadialCluster"/>
    <dgm:cxn modelId="{9B6D2D1B-AE0B-3042-B5C1-68FC59AA3A4C}" type="presOf" srcId="{34039D7F-23F6-4D75-9574-052DFE5BAEC5}" destId="{09EA657E-EC30-486C-8420-72D928B12B16}" srcOrd="0" destOrd="0" presId="urn:microsoft.com/office/officeart/2008/layout/RadialCluster"/>
    <dgm:cxn modelId="{CBDC7426-D112-F34D-8C0C-C9D32B96DC0A}" type="presOf" srcId="{7CFA1AE5-9989-46DF-8103-3BB75B46837D}" destId="{1801539A-49FC-40B4-9CB3-90FA1F59D329}" srcOrd="0" destOrd="0" presId="urn:microsoft.com/office/officeart/2008/layout/RadialCluster"/>
    <dgm:cxn modelId="{BBD0F61B-0DDE-9147-923F-AEBB4ACACBA9}" type="presOf" srcId="{8B34877C-F50B-4C74-B458-8880622BB105}" destId="{3896D19E-4CCF-4DAC-A7E9-ADC8722C09D2}" srcOrd="0" destOrd="0" presId="urn:microsoft.com/office/officeart/2008/layout/RadialCluster"/>
    <dgm:cxn modelId="{80DD011E-366F-2849-8845-26098DA6ADB5}" type="presOf" srcId="{BA32D673-A5CA-48D9-8ACC-23F86D1431F3}" destId="{13A2D25B-D1F2-4834-96D0-93FEA0F09F84}" srcOrd="0" destOrd="0" presId="urn:microsoft.com/office/officeart/2008/layout/RadialCluster"/>
    <dgm:cxn modelId="{B6272790-B183-4A23-9D0B-6A3161B1BD3B}" srcId="{A191ADED-3B39-45D8-A2CF-2EAAA0059C76}" destId="{073A8DD1-08AC-4A0B-B98E-FA962455B40C}" srcOrd="4" destOrd="0" parTransId="{530E8C86-B3E1-4A1A-A0F2-2B2AAF5B6063}" sibTransId="{54D77552-8808-4883-A146-721990AAF486}"/>
    <dgm:cxn modelId="{5F2B02A7-0382-3E44-A1F2-F8F782EF0A44}" type="presOf" srcId="{CD6A3AE2-E234-4F44-AC6D-CC362D9658DE}" destId="{C9205F65-89AE-4A13-9C3F-712FBA47FC97}" srcOrd="0" destOrd="0" presId="urn:microsoft.com/office/officeart/2008/layout/RadialCluster"/>
    <dgm:cxn modelId="{9FB0D471-DBE1-8B44-A3EC-EF08047E3FBD}" type="presParOf" srcId="{2B3B9EBC-98FE-4C28-9373-DCBB50D3DDF6}" destId="{5B0E03FD-D237-41E4-BAEC-890A51F89BAB}" srcOrd="0" destOrd="0" presId="urn:microsoft.com/office/officeart/2008/layout/RadialCluster"/>
    <dgm:cxn modelId="{77DEF1AC-1F94-854A-8C21-9F34ED880805}" type="presParOf" srcId="{5B0E03FD-D237-41E4-BAEC-890A51F89BAB}" destId="{337EEC93-A8AA-47E8-99CA-40620DB5C39E}" srcOrd="0" destOrd="0" presId="urn:microsoft.com/office/officeart/2008/layout/RadialCluster"/>
    <dgm:cxn modelId="{C82345B8-73E6-AF42-89B8-B4E14DCEA96F}" type="presParOf" srcId="{5B0E03FD-D237-41E4-BAEC-890A51F89BAB}" destId="{1801539A-49FC-40B4-9CB3-90FA1F59D329}" srcOrd="1" destOrd="0" presId="urn:microsoft.com/office/officeart/2008/layout/RadialCluster"/>
    <dgm:cxn modelId="{86863D69-8F56-654C-A1D8-1375FAF67C7C}" type="presParOf" srcId="{5B0E03FD-D237-41E4-BAEC-890A51F89BAB}" destId="{07CCDB4D-7606-4354-A1BC-4391E4668EAA}" srcOrd="2" destOrd="0" presId="urn:microsoft.com/office/officeart/2008/layout/RadialCluster"/>
    <dgm:cxn modelId="{666B3FA6-D3D8-5941-A9FE-530FD80D5676}" type="presParOf" srcId="{5B0E03FD-D237-41E4-BAEC-890A51F89BAB}" destId="{216D02CB-0664-4BF5-86B7-F48EDC0BBED4}" srcOrd="3" destOrd="0" presId="urn:microsoft.com/office/officeart/2008/layout/RadialCluster"/>
    <dgm:cxn modelId="{8CC9CA21-49D2-C243-9293-F40B3F070FF3}" type="presParOf" srcId="{5B0E03FD-D237-41E4-BAEC-890A51F89BAB}" destId="{96AACE58-F1C3-45D7-95DA-1940A14AE210}" srcOrd="4" destOrd="0" presId="urn:microsoft.com/office/officeart/2008/layout/RadialCluster"/>
    <dgm:cxn modelId="{E6CA900E-B077-9946-848C-B272B527CECB}" type="presParOf" srcId="{5B0E03FD-D237-41E4-BAEC-890A51F89BAB}" destId="{71C38DFA-89F7-4120-8B33-99C692AFC711}" srcOrd="5" destOrd="0" presId="urn:microsoft.com/office/officeart/2008/layout/RadialCluster"/>
    <dgm:cxn modelId="{57B9F127-8C0A-E548-9B16-B7084B941625}" type="presParOf" srcId="{5B0E03FD-D237-41E4-BAEC-890A51F89BAB}" destId="{0152BB86-79A3-4E66-BA2D-786347E1C5B9}" srcOrd="6" destOrd="0" presId="urn:microsoft.com/office/officeart/2008/layout/RadialCluster"/>
    <dgm:cxn modelId="{1697EBCD-9671-AA40-8BA9-239BF4E6339B}" type="presParOf" srcId="{5B0E03FD-D237-41E4-BAEC-890A51F89BAB}" destId="{6AC3069A-E89C-43FE-807C-6F69BBDA542A}" srcOrd="7" destOrd="0" presId="urn:microsoft.com/office/officeart/2008/layout/RadialCluster"/>
    <dgm:cxn modelId="{CE742450-1E11-4849-B7A4-9E8D911FAC97}" type="presParOf" srcId="{5B0E03FD-D237-41E4-BAEC-890A51F89BAB}" destId="{09EA657E-EC30-486C-8420-72D928B12B16}" srcOrd="8" destOrd="0" presId="urn:microsoft.com/office/officeart/2008/layout/RadialCluster"/>
    <dgm:cxn modelId="{BF2B042D-B5C6-D240-8B4E-491F40A02D95}" type="presParOf" srcId="{5B0E03FD-D237-41E4-BAEC-890A51F89BAB}" destId="{D5B49520-CC71-4458-832E-63080E83A8E9}" srcOrd="9" destOrd="0" presId="urn:microsoft.com/office/officeart/2008/layout/RadialCluster"/>
    <dgm:cxn modelId="{842274A9-D443-1340-BA79-0A076B114C09}" type="presParOf" srcId="{5B0E03FD-D237-41E4-BAEC-890A51F89BAB}" destId="{835F3B71-AFE2-4F31-9611-3C18070598F9}" srcOrd="10" destOrd="0" presId="urn:microsoft.com/office/officeart/2008/layout/RadialCluster"/>
    <dgm:cxn modelId="{9E32F523-0FFE-FC4D-9A0F-241F65FBE427}" type="presParOf" srcId="{5B0E03FD-D237-41E4-BAEC-890A51F89BAB}" destId="{C9205F65-89AE-4A13-9C3F-712FBA47FC97}" srcOrd="11" destOrd="0" presId="urn:microsoft.com/office/officeart/2008/layout/RadialCluster"/>
    <dgm:cxn modelId="{EA251435-FCA3-9141-A6D6-10AEFB750D18}" type="presParOf" srcId="{5B0E03FD-D237-41E4-BAEC-890A51F89BAB}" destId="{13A2D25B-D1F2-4834-96D0-93FEA0F09F84}" srcOrd="12" destOrd="0" presId="urn:microsoft.com/office/officeart/2008/layout/RadialCluster"/>
    <dgm:cxn modelId="{A5C51138-9FD8-4A42-ADFF-543495198093}" type="presParOf" srcId="{5B0E03FD-D237-41E4-BAEC-890A51F89BAB}" destId="{0365AA09-430A-4CE4-8618-F2592319832D}" srcOrd="13" destOrd="0" presId="urn:microsoft.com/office/officeart/2008/layout/RadialCluster"/>
    <dgm:cxn modelId="{1F17A722-AD6B-E04D-8554-3320134E165C}" type="presParOf" srcId="{5B0E03FD-D237-41E4-BAEC-890A51F89BAB}" destId="{3896D19E-4CCF-4DAC-A7E9-ADC8722C09D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EC93-A8AA-47E8-99CA-40620DB5C39E}">
      <dsp:nvSpPr>
        <dsp:cNvPr id="0" name=""/>
        <dsp:cNvSpPr/>
      </dsp:nvSpPr>
      <dsp:spPr>
        <a:xfrm>
          <a:off x="3318605" y="1716562"/>
          <a:ext cx="1673417" cy="1390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Передовые технологии </a:t>
          </a:r>
          <a:r>
            <a:rPr lang="ru-RU" sz="1400" kern="1200" dirty="0" err="1" smtClean="0"/>
            <a:t>наноэлектроники</a:t>
          </a:r>
          <a:r>
            <a:rPr lang="ru-RU" sz="1400" kern="1200" dirty="0" smtClean="0"/>
            <a:t> и </a:t>
          </a:r>
          <a:r>
            <a:rPr lang="ru-RU" sz="1400" kern="1200" dirty="0" err="1" smtClean="0"/>
            <a:t>фотоники</a:t>
          </a:r>
          <a:r>
            <a:rPr lang="ru-RU" sz="1400" kern="1200" dirty="0" smtClean="0"/>
            <a:t> </a:t>
          </a:r>
          <a:endParaRPr lang="en-US" sz="1400" kern="1200" dirty="0"/>
        </a:p>
      </dsp:txBody>
      <dsp:txXfrm>
        <a:off x="3386495" y="1784452"/>
        <a:ext cx="1537637" cy="1254956"/>
      </dsp:txXfrm>
    </dsp:sp>
    <dsp:sp modelId="{1801539A-49FC-40B4-9CB3-90FA1F59D329}">
      <dsp:nvSpPr>
        <dsp:cNvPr id="0" name=""/>
        <dsp:cNvSpPr/>
      </dsp:nvSpPr>
      <dsp:spPr>
        <a:xfrm rot="16155545">
          <a:off x="3748830" y="1324178"/>
          <a:ext cx="784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48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DB4D-7606-4354-A1BC-4391E4668EAA}">
      <dsp:nvSpPr>
        <dsp:cNvPr id="0" name=""/>
        <dsp:cNvSpPr/>
      </dsp:nvSpPr>
      <dsp:spPr>
        <a:xfrm>
          <a:off x="3664251" y="0"/>
          <a:ext cx="931793" cy="931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Радиосвязь</a:t>
          </a:r>
          <a:endParaRPr lang="en-US" sz="1200" kern="1200" dirty="0"/>
        </a:p>
      </dsp:txBody>
      <dsp:txXfrm>
        <a:off x="3709737" y="45486"/>
        <a:ext cx="840821" cy="840821"/>
      </dsp:txXfrm>
    </dsp:sp>
    <dsp:sp modelId="{216D02CB-0664-4BF5-86B7-F48EDC0BBED4}">
      <dsp:nvSpPr>
        <dsp:cNvPr id="0" name=""/>
        <dsp:cNvSpPr/>
      </dsp:nvSpPr>
      <dsp:spPr>
        <a:xfrm rot="20545935">
          <a:off x="4983519" y="2091997"/>
          <a:ext cx="3646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6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ACE58-F1C3-45D7-95DA-1940A14AE210}">
      <dsp:nvSpPr>
        <dsp:cNvPr id="0" name=""/>
        <dsp:cNvSpPr/>
      </dsp:nvSpPr>
      <dsp:spPr>
        <a:xfrm>
          <a:off x="5339670" y="1423565"/>
          <a:ext cx="931793" cy="93179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Радары</a:t>
          </a:r>
        </a:p>
      </dsp:txBody>
      <dsp:txXfrm>
        <a:off x="5385156" y="1469051"/>
        <a:ext cx="840821" cy="840821"/>
      </dsp:txXfrm>
    </dsp:sp>
    <dsp:sp modelId="{71C38DFA-89F7-4120-8B33-99C692AFC711}">
      <dsp:nvSpPr>
        <dsp:cNvPr id="0" name=""/>
        <dsp:cNvSpPr/>
      </dsp:nvSpPr>
      <dsp:spPr>
        <a:xfrm rot="1128924">
          <a:off x="4984950" y="2739707"/>
          <a:ext cx="264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7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2BB86-79A3-4E66-BA2D-786347E1C5B9}">
      <dsp:nvSpPr>
        <dsp:cNvPr id="0" name=""/>
        <dsp:cNvSpPr/>
      </dsp:nvSpPr>
      <dsp:spPr>
        <a:xfrm>
          <a:off x="5242580" y="2517300"/>
          <a:ext cx="1125951" cy="91382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Сотовая связь/Телеком</a:t>
          </a:r>
          <a:endParaRPr lang="en-US" sz="1200" kern="1200" dirty="0"/>
        </a:p>
      </dsp:txBody>
      <dsp:txXfrm>
        <a:off x="5287189" y="2561909"/>
        <a:ext cx="1036733" cy="824610"/>
      </dsp:txXfrm>
    </dsp:sp>
    <dsp:sp modelId="{6AC3069A-E89C-43FE-807C-6F69BBDA542A}">
      <dsp:nvSpPr>
        <dsp:cNvPr id="0" name=""/>
        <dsp:cNvSpPr/>
      </dsp:nvSpPr>
      <dsp:spPr>
        <a:xfrm rot="4024836">
          <a:off x="4273436" y="3372634"/>
          <a:ext cx="5761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1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A657E-EC30-486C-8420-72D928B12B16}">
      <dsp:nvSpPr>
        <dsp:cNvPr id="0" name=""/>
        <dsp:cNvSpPr/>
      </dsp:nvSpPr>
      <dsp:spPr>
        <a:xfrm>
          <a:off x="4307333" y="3637969"/>
          <a:ext cx="1126715" cy="931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Средства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РЭБ</a:t>
          </a:r>
          <a:endParaRPr lang="en-US" sz="1200" kern="1200" dirty="0"/>
        </a:p>
      </dsp:txBody>
      <dsp:txXfrm>
        <a:off x="4352819" y="3683455"/>
        <a:ext cx="1035743" cy="840821"/>
      </dsp:txXfrm>
    </dsp:sp>
    <dsp:sp modelId="{D5B49520-CC71-4458-832E-63080E83A8E9}">
      <dsp:nvSpPr>
        <dsp:cNvPr id="0" name=""/>
        <dsp:cNvSpPr/>
      </dsp:nvSpPr>
      <dsp:spPr>
        <a:xfrm rot="6944585">
          <a:off x="3399965" y="3371084"/>
          <a:ext cx="585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57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F3B71-AFE2-4F31-9611-3C18070598F9}">
      <dsp:nvSpPr>
        <dsp:cNvPr id="0" name=""/>
        <dsp:cNvSpPr/>
      </dsp:nvSpPr>
      <dsp:spPr>
        <a:xfrm>
          <a:off x="2770034" y="3634870"/>
          <a:ext cx="1141866" cy="9317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Космос</a:t>
          </a:r>
          <a:endParaRPr lang="en-US" sz="1200" kern="1200" dirty="0"/>
        </a:p>
      </dsp:txBody>
      <dsp:txXfrm>
        <a:off x="2815520" y="3680356"/>
        <a:ext cx="1050894" cy="840821"/>
      </dsp:txXfrm>
    </dsp:sp>
    <dsp:sp modelId="{C9205F65-89AE-4A13-9C3F-712FBA47FC97}">
      <dsp:nvSpPr>
        <dsp:cNvPr id="0" name=""/>
        <dsp:cNvSpPr/>
      </dsp:nvSpPr>
      <dsp:spPr>
        <a:xfrm rot="9765175">
          <a:off x="3033098" y="2714988"/>
          <a:ext cx="2920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0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2D25B-D1F2-4834-96D0-93FEA0F09F84}">
      <dsp:nvSpPr>
        <dsp:cNvPr id="0" name=""/>
        <dsp:cNvSpPr/>
      </dsp:nvSpPr>
      <dsp:spPr>
        <a:xfrm>
          <a:off x="1751655" y="2492323"/>
          <a:ext cx="1288008" cy="931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Высоковольтная электроника</a:t>
          </a:r>
          <a:endParaRPr lang="en-US" sz="1200" kern="1200" dirty="0"/>
        </a:p>
      </dsp:txBody>
      <dsp:txXfrm>
        <a:off x="1797141" y="2537809"/>
        <a:ext cx="1197036" cy="840821"/>
      </dsp:txXfrm>
    </dsp:sp>
    <dsp:sp modelId="{0365AA09-430A-4CE4-8618-F2592319832D}">
      <dsp:nvSpPr>
        <dsp:cNvPr id="0" name=""/>
        <dsp:cNvSpPr/>
      </dsp:nvSpPr>
      <dsp:spPr>
        <a:xfrm rot="11743920">
          <a:off x="3081271" y="2143449"/>
          <a:ext cx="241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6D19E-4CCF-4DAC-A7E9-ADC8722C09D2}">
      <dsp:nvSpPr>
        <dsp:cNvPr id="0" name=""/>
        <dsp:cNvSpPr/>
      </dsp:nvSpPr>
      <dsp:spPr>
        <a:xfrm>
          <a:off x="1712776" y="1451379"/>
          <a:ext cx="1373025" cy="931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Преобразователи энергии </a:t>
          </a:r>
          <a:endParaRPr lang="en-US" sz="1200" kern="1200" dirty="0"/>
        </a:p>
      </dsp:txBody>
      <dsp:txXfrm>
        <a:off x="1758262" y="1496865"/>
        <a:ext cx="1282053" cy="84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A9D99-89A0-4148-9F79-4DF76A8BCF2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0A5E6-8E6C-419F-8822-942D2BCED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9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1E1-DBEC-420B-8380-3A2BF0D5B5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2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1E1-DBEC-420B-8380-3A2BF0D5B5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2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1E1-DBEC-420B-8380-3A2BF0D5B5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2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1E1-DBEC-420B-8380-3A2BF0D5B5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2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1E1-DBEC-420B-8380-3A2BF0D5B5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2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88B6-A898-4553-85CD-C40A0C94957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F36F-BE86-4DCC-A80E-E0466BE8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7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11.jpeg"/><Relationship Id="rId10" Type="http://schemas.microsoft.com/office/2007/relationships/diagramDrawing" Target="../diagrams/drawing1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6033"/>
            <a:ext cx="9144000" cy="7167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				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		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			Директор ОНТИ  М.А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Одноблюдов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628652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www.onti.spbstu.ru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Мария\Рабочий стол\презентация ОНТИ\кубики для обложки.png"/>
          <p:cNvPicPr>
            <a:picLocks noChangeAspect="1" noChangeArrowheads="1"/>
          </p:cNvPicPr>
          <p:nvPr/>
        </p:nvPicPr>
        <p:blipFill>
          <a:blip r:embed="rId2" cstate="print"/>
          <a:srcRect l="31580"/>
          <a:stretch>
            <a:fillRect/>
          </a:stretch>
        </p:blipFill>
        <p:spPr bwMode="auto">
          <a:xfrm>
            <a:off x="0" y="-171400"/>
            <a:ext cx="3714744" cy="7416824"/>
          </a:xfrm>
          <a:prstGeom prst="rect">
            <a:avLst/>
          </a:prstGeom>
          <a:noFill/>
        </p:spPr>
      </p:pic>
      <p:pic>
        <p:nvPicPr>
          <p:cNvPr id="4099" name="Picture 3" descr="C:\Documents and Settings\Мария\Рабочий стол\презентация ОНТИ\надпись ОН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95350"/>
            <a:ext cx="4357718" cy="1892980"/>
          </a:xfrm>
          <a:prstGeom prst="rect">
            <a:avLst/>
          </a:prstGeom>
          <a:noFill/>
        </p:spPr>
      </p:pic>
      <p:pic>
        <p:nvPicPr>
          <p:cNvPr id="4100" name="Picture 4" descr="C:\Documents and Settings\Мария\Рабочий стол\презентация ОНТИ\надпись СПбГП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157682" cy="3571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3808" y="3356992"/>
            <a:ext cx="6159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ОНТИ: план развития на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2015-2016 годы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93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843808" y="1052736"/>
            <a:ext cx="6072230" cy="0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5455" y="652626"/>
            <a:ext cx="849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tx2"/>
                </a:solidFill>
                <a:latin typeface="Myriad Pro" pitchFamily="34" charset="0"/>
              </a:rPr>
              <a:t>Основные </a:t>
            </a:r>
            <a:r>
              <a:rPr lang="ru-RU" sz="2000" b="1" dirty="0" smtClean="0">
                <a:solidFill>
                  <a:schemeClr val="tx2"/>
                </a:solidFill>
                <a:latin typeface="Myriad Pro" pitchFamily="34" charset="0"/>
              </a:rPr>
              <a:t>задачи </a:t>
            </a:r>
            <a:r>
              <a:rPr lang="ru-RU" sz="2000" b="1" dirty="0">
                <a:solidFill>
                  <a:schemeClr val="tx2"/>
                </a:solidFill>
                <a:latin typeface="Myriad Pro" pitchFamily="34" charset="0"/>
              </a:rPr>
              <a:t>на сегодняшний </a:t>
            </a:r>
            <a:r>
              <a:rPr lang="ru-RU" sz="2000" b="1" dirty="0" smtClean="0">
                <a:solidFill>
                  <a:schemeClr val="tx2"/>
                </a:solidFill>
                <a:latin typeface="Myriad Pro" pitchFamily="34" charset="0"/>
              </a:rPr>
              <a:t>день</a:t>
            </a:r>
            <a:endParaRPr lang="ru-RU" sz="2000" b="1" dirty="0">
              <a:solidFill>
                <a:schemeClr val="tx2"/>
              </a:solidFill>
              <a:latin typeface="Myriad Pro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0166" y="6356272"/>
            <a:ext cx="8369486" cy="4320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604" y="6356272"/>
              <a:ext cx="2714644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40000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8794" y="6402995"/>
              <a:ext cx="207170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www.onti.spbstu.ru</a:t>
              </a:r>
              <a:endParaRPr lang="ru-RU" sz="17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86" y="6356272"/>
              <a:ext cx="4071966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786" y="71414"/>
            <a:ext cx="3286148" cy="57150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71414"/>
            <a:ext cx="4929222" cy="571504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3" cstate="print"/>
          <a:srcRect l="8820" t="80584" r="10152" b="7498"/>
          <a:stretch>
            <a:fillRect/>
          </a:stretch>
        </p:blipFill>
        <p:spPr bwMode="auto">
          <a:xfrm>
            <a:off x="928662" y="142852"/>
            <a:ext cx="3000396" cy="428628"/>
          </a:xfrm>
          <a:prstGeom prst="rect">
            <a:avLst/>
          </a:prstGeom>
          <a:noFill/>
        </p:spPr>
      </p:pic>
      <p:pic>
        <p:nvPicPr>
          <p:cNvPr id="2050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0" y="45773"/>
            <a:ext cx="571472" cy="597145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000" y="6336000"/>
            <a:ext cx="450359" cy="468000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4143372" y="187889"/>
            <a:ext cx="4869282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  <a:ea typeface="+mn-ea"/>
              </a:rPr>
              <a:t>Объединенный научно-технологический институт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5478323"/>
            <a:ext cx="842493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70000"/>
                </a:schemeClr>
              </a:gs>
            </a:gsLst>
            <a:lin ang="5400000" scaled="0"/>
          </a:gradFill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Э</a:t>
            </a:r>
            <a:r>
              <a:rPr lang="ru-RU" sz="1600" b="1" dirty="0" smtClean="0"/>
              <a:t>ти </a:t>
            </a:r>
            <a:r>
              <a:rPr lang="ru-RU" sz="1600" b="1" dirty="0"/>
              <a:t>задачи имеют </a:t>
            </a:r>
            <a:r>
              <a:rPr lang="ru-RU" sz="1600" b="1" dirty="0" smtClean="0"/>
              <a:t>конечной </a:t>
            </a:r>
            <a:r>
              <a:rPr lang="ru-RU" sz="1600" b="1" dirty="0"/>
              <a:t>целью содействие </a:t>
            </a:r>
            <a:r>
              <a:rPr lang="ru-RU" sz="1600" b="1" dirty="0" smtClean="0"/>
              <a:t>кратному увеличению </a:t>
            </a:r>
            <a:r>
              <a:rPr lang="ru-RU" sz="1600" b="1" dirty="0"/>
              <a:t>объема НИОКР и хоздоговорной деятельности, </a:t>
            </a:r>
            <a:r>
              <a:rPr lang="ru-RU" sz="1600" b="1" dirty="0" smtClean="0"/>
              <a:t>выполняемой Университетом, а также объему инновационной деятельности, – важных показателей программы 5-100-2020</a:t>
            </a:r>
            <a:endParaRPr lang="ru-RU" sz="16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454" y="1268760"/>
            <a:ext cx="8135872" cy="421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Создание в </a:t>
            </a:r>
            <a:r>
              <a:rPr lang="ru-RU" dirty="0" err="1" smtClean="0"/>
              <a:t>СПбПУ</a:t>
            </a:r>
            <a:r>
              <a:rPr lang="ru-RU" dirty="0" smtClean="0"/>
              <a:t> научно</a:t>
            </a:r>
            <a:r>
              <a:rPr lang="ru-RU" dirty="0"/>
              <a:t>-технологического центра, качественно решающего широкий диапазон актуальных для промышленности </a:t>
            </a:r>
            <a:r>
              <a:rPr lang="ru-RU" dirty="0" smtClean="0"/>
              <a:t>задач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Поэтапная реализация полноценного </a:t>
            </a:r>
            <a:r>
              <a:rPr lang="ru-RU" dirty="0"/>
              <a:t>инжиниринга для промышленных </a:t>
            </a:r>
            <a:r>
              <a:rPr lang="ru-RU" dirty="0" smtClean="0"/>
              <a:t>заказчиков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lvl="0" algn="just"/>
            <a:endParaRPr lang="ru-RU" sz="8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Опираясь на спрос промышленности и имеющихся в университете компетенций, </a:t>
            </a:r>
            <a:r>
              <a:rPr lang="ru-RU" dirty="0"/>
              <a:t>с</a:t>
            </a:r>
            <a:r>
              <a:rPr lang="ru-RU" dirty="0" smtClean="0"/>
              <a:t>оздание новых междисциплинарных </a:t>
            </a:r>
            <a:r>
              <a:rPr lang="ru-RU" dirty="0"/>
              <a:t>научно-технологических направлений с существенным практическим </a:t>
            </a:r>
            <a:r>
              <a:rPr lang="ru-RU" dirty="0" smtClean="0"/>
              <a:t>потенциалом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Выявление результатов,  готовых для коммерциализации, и содействие в привлечении финансирования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04048" y="2636912"/>
            <a:ext cx="122413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Конструкторская/технологическая/нормативная </a:t>
            </a:r>
          </a:p>
          <a:p>
            <a:pPr algn="ctr"/>
            <a:r>
              <a:rPr lang="ru-RU" sz="1000" dirty="0" smtClean="0"/>
              <a:t>документация</a:t>
            </a:r>
            <a:endParaRPr lang="ru-RU" sz="1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636912"/>
            <a:ext cx="93610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Материалы</a:t>
            </a:r>
            <a:endParaRPr lang="ru-RU" sz="1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31640" y="2636912"/>
            <a:ext cx="93610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Технологии</a:t>
            </a:r>
            <a:endParaRPr lang="ru-RU" sz="10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83768" y="2636912"/>
            <a:ext cx="122413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Проектирование</a:t>
            </a:r>
            <a:endParaRPr lang="ru-RU" sz="10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3928" y="2636912"/>
            <a:ext cx="86409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Испытания</a:t>
            </a:r>
            <a:endParaRPr lang="ru-RU" sz="10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83999" y="2636912"/>
            <a:ext cx="1152128" cy="93610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Комплексный продукт</a:t>
            </a:r>
            <a:endParaRPr lang="ru-RU" sz="1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4208" y="2636912"/>
            <a:ext cx="115212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Технико-экономическое </a:t>
            </a:r>
            <a:r>
              <a:rPr lang="ru-RU" sz="1000" dirty="0" err="1" smtClean="0"/>
              <a:t>обосновнание</a:t>
            </a:r>
            <a:endParaRPr lang="ru-RU" sz="1000" dirty="0"/>
          </a:p>
        </p:txBody>
      </p:sp>
      <p:cxnSp>
        <p:nvCxnSpPr>
          <p:cNvPr id="5" name="Прямая со стрелкой 4"/>
          <p:cNvCxnSpPr>
            <a:stCxn id="19" idx="3"/>
            <a:endCxn id="20" idx="1"/>
          </p:cNvCxnSpPr>
          <p:nvPr/>
        </p:nvCxnSpPr>
        <p:spPr>
          <a:xfrm>
            <a:off x="1115616" y="31049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267744" y="31409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07904" y="31409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788024" y="31409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28184" y="31409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24328" y="31409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843808" y="1052736"/>
            <a:ext cx="6072230" cy="0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5455" y="652626"/>
            <a:ext cx="849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latin typeface="Myriad Pro" pitchFamily="34" charset="0"/>
              </a:rPr>
              <a:t>Направления деятельности</a:t>
            </a:r>
            <a:endParaRPr lang="ru-RU" sz="2000" b="1" dirty="0">
              <a:solidFill>
                <a:schemeClr val="tx2"/>
              </a:solidFill>
              <a:latin typeface="Myriad Pro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0166" y="6356272"/>
            <a:ext cx="8369486" cy="4320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604" y="6356272"/>
              <a:ext cx="2714644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40000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8794" y="6402995"/>
              <a:ext cx="207170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www.onti.spbstu.ru</a:t>
              </a:r>
              <a:endParaRPr lang="ru-RU" sz="17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86" y="6356272"/>
              <a:ext cx="4071966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786" y="71414"/>
            <a:ext cx="3286148" cy="57150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71414"/>
            <a:ext cx="4929222" cy="571504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3" cstate="print"/>
          <a:srcRect l="8820" t="80584" r="10152" b="7498"/>
          <a:stretch>
            <a:fillRect/>
          </a:stretch>
        </p:blipFill>
        <p:spPr bwMode="auto">
          <a:xfrm>
            <a:off x="928662" y="142852"/>
            <a:ext cx="3000396" cy="428628"/>
          </a:xfrm>
          <a:prstGeom prst="rect">
            <a:avLst/>
          </a:prstGeom>
          <a:noFill/>
        </p:spPr>
      </p:pic>
      <p:pic>
        <p:nvPicPr>
          <p:cNvPr id="2050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0" y="45773"/>
            <a:ext cx="571472" cy="597145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000" y="6336000"/>
            <a:ext cx="450359" cy="468000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4143372" y="187889"/>
            <a:ext cx="4869282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  <a:ea typeface="+mn-ea"/>
              </a:rPr>
              <a:t>Объединенный научно-технологический институт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99592" y="3140968"/>
            <a:ext cx="7488832" cy="720080"/>
          </a:xfrm>
          <a:prstGeom prst="roundRect">
            <a:avLst/>
          </a:prstGeom>
          <a:solidFill>
            <a:srgbClr val="55B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ОНТИ</a:t>
            </a:r>
            <a:endParaRPr lang="ru-RU" sz="28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9992" y="4869160"/>
            <a:ext cx="1872208" cy="13681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инфраструктуры и привлечение компетенций для выполнения междисциплинарных НИР и ОКР</a:t>
            </a:r>
            <a:endParaRPr lang="ru-RU" sz="1200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5148064" y="3933056"/>
            <a:ext cx="536532" cy="8669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88224" y="4869160"/>
            <a:ext cx="2016224" cy="13681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Запуск новых, востребованных промышленностью научно-технологических направлений совместно с профильными институтами</a:t>
            </a:r>
            <a:endParaRPr lang="ru-RU" sz="1200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7380312" y="3933056"/>
            <a:ext cx="536532" cy="8669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95536" y="4869160"/>
            <a:ext cx="1872208" cy="13681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Поддержка формирования заявок и реализации проектов МОН</a:t>
            </a:r>
            <a:endParaRPr lang="ru-RU" sz="1200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1187624" y="3933056"/>
            <a:ext cx="536532" cy="8669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83768" y="4869160"/>
            <a:ext cx="1872208" cy="13681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сервисов для подразделений университета и внешних заказчиков</a:t>
            </a:r>
            <a:endParaRPr lang="ru-RU" sz="1200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3131840" y="3933056"/>
            <a:ext cx="536532" cy="8669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499992" y="1124744"/>
            <a:ext cx="187220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Инновационная и образовательная деятельность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83768" y="1124744"/>
            <a:ext cx="187220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Информационно-рекламная, выставочная и экспертная деятельность</a:t>
            </a:r>
          </a:p>
        </p:txBody>
      </p:sp>
      <p:sp>
        <p:nvSpPr>
          <p:cNvPr id="44" name="Стрелка вниз 43"/>
          <p:cNvSpPr/>
          <p:nvPr/>
        </p:nvSpPr>
        <p:spPr>
          <a:xfrm rot="10800000">
            <a:off x="3131840" y="2201961"/>
            <a:ext cx="536532" cy="8669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5148064" y="2204864"/>
            <a:ext cx="536532" cy="8669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843808" y="1052736"/>
            <a:ext cx="6072230" cy="0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5455" y="652626"/>
            <a:ext cx="849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latin typeface="Myriad Pro" pitchFamily="34" charset="0"/>
              </a:rPr>
              <a:t>Направления работы</a:t>
            </a:r>
            <a:endParaRPr lang="ru-RU" sz="2000" b="1" dirty="0">
              <a:solidFill>
                <a:schemeClr val="tx2"/>
              </a:solidFill>
              <a:latin typeface="Myriad Pro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0166" y="6356272"/>
            <a:ext cx="8369486" cy="4320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604" y="6356272"/>
              <a:ext cx="2714644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40000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8794" y="6402995"/>
              <a:ext cx="207170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www.onti.spbstu.ru</a:t>
              </a:r>
              <a:endParaRPr lang="ru-RU" sz="17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86" y="6356272"/>
              <a:ext cx="4071966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786" y="71414"/>
            <a:ext cx="3286148" cy="57150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71414"/>
            <a:ext cx="4929222" cy="571504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3" cstate="print"/>
          <a:srcRect l="8820" t="80584" r="10152" b="7498"/>
          <a:stretch>
            <a:fillRect/>
          </a:stretch>
        </p:blipFill>
        <p:spPr bwMode="auto">
          <a:xfrm>
            <a:off x="928662" y="142852"/>
            <a:ext cx="3000396" cy="428628"/>
          </a:xfrm>
          <a:prstGeom prst="rect">
            <a:avLst/>
          </a:prstGeom>
          <a:noFill/>
        </p:spPr>
      </p:pic>
      <p:pic>
        <p:nvPicPr>
          <p:cNvPr id="2050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0" y="45773"/>
            <a:ext cx="571472" cy="597145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000" y="6336000"/>
            <a:ext cx="450359" cy="468000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4143372" y="187889"/>
            <a:ext cx="4869282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  <a:ea typeface="+mn-ea"/>
              </a:rPr>
              <a:t>Объединенный научно-технологический институт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196752"/>
            <a:ext cx="165618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Интеграция научных ресурсов </a:t>
            </a:r>
            <a:r>
              <a:rPr lang="ru-RU" sz="1400" dirty="0" err="1" smtClean="0"/>
              <a:t>СПбПУ</a:t>
            </a:r>
            <a:r>
              <a:rPr lang="ru-RU" sz="1400" dirty="0" smtClean="0"/>
              <a:t> и управление проектами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39752" y="1196752"/>
            <a:ext cx="1800200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Запуск новых научно-технологических направлений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6016" y="1196752"/>
            <a:ext cx="172819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Информационно-рекламная, выставочная и экспертная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2420888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Опора на ресурсы институтов, кафедр и научных групп университета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Привлечение новых игроков и партнеров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Привлечение индустриальных партнеров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Поиск источников финансирования и других ресурсов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6" y="2420888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Организация подготовки заявок и сопровождение выигранных проектов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Привлечение индустриальных партнеров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Поиск источников финансирования 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2420888"/>
            <a:ext cx="1944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Организация участия </a:t>
            </a:r>
            <a:r>
              <a:rPr lang="ru-RU" sz="1600" dirty="0" err="1" smtClean="0"/>
              <a:t>СПбПУ</a:t>
            </a:r>
            <a:r>
              <a:rPr lang="ru-RU" sz="1600" dirty="0" smtClean="0"/>
              <a:t> в </a:t>
            </a:r>
            <a:r>
              <a:rPr lang="ru-RU" sz="1600" dirty="0"/>
              <a:t>выставках, симпозиумах, круглых столах прикладной и отраслевой направленности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Подготовка информационно-рекламного материала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20272" y="1196752"/>
            <a:ext cx="172819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Инновационная и образовательная деятельность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804248" y="2348880"/>
            <a:ext cx="23042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Выявление тематик и результатов, готовых к коммерциализации</a:t>
            </a:r>
            <a:br>
              <a:rPr lang="ru-RU" sz="1600" dirty="0" smtClean="0"/>
            </a:br>
            <a:r>
              <a:rPr lang="ru-RU" sz="1600" dirty="0" smtClean="0"/>
              <a:t>совместно с ТП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Мероприятия по привлечения финансирования: ФИОП, </a:t>
            </a:r>
            <a:r>
              <a:rPr lang="ru-RU" sz="1600" dirty="0" err="1" smtClean="0"/>
              <a:t>Наноцентры</a:t>
            </a:r>
            <a:r>
              <a:rPr lang="ru-RU" sz="1600" dirty="0" smtClean="0"/>
              <a:t>, фонд Бортника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Работа по привлечению финансирования образовательных программ на базе институтов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46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195736" y="1052736"/>
            <a:ext cx="6720302" cy="0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9551" y="652626"/>
            <a:ext cx="849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Myriad Pro" pitchFamily="34" charset="0"/>
              </a:rPr>
              <a:t>Запуск новых научно-технологических направлений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0166" y="6356272"/>
            <a:ext cx="8369486" cy="4320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604" y="6356272"/>
              <a:ext cx="2714644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40000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8794" y="6402995"/>
              <a:ext cx="207170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www.onti.spbstu.ru</a:t>
              </a:r>
              <a:endParaRPr lang="ru-RU" sz="17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86" y="6356272"/>
              <a:ext cx="4071966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786" y="71414"/>
            <a:ext cx="3286148" cy="57150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71414"/>
            <a:ext cx="4929222" cy="571504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3" cstate="print"/>
          <a:srcRect l="8820" t="80584" r="10152" b="7498"/>
          <a:stretch>
            <a:fillRect/>
          </a:stretch>
        </p:blipFill>
        <p:spPr bwMode="auto">
          <a:xfrm>
            <a:off x="928662" y="142852"/>
            <a:ext cx="3000396" cy="428628"/>
          </a:xfrm>
          <a:prstGeom prst="rect">
            <a:avLst/>
          </a:prstGeom>
          <a:noFill/>
        </p:spPr>
      </p:pic>
      <p:pic>
        <p:nvPicPr>
          <p:cNvPr id="2050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0" y="45773"/>
            <a:ext cx="571472" cy="597145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000" y="6336000"/>
            <a:ext cx="450359" cy="468000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4143372" y="187889"/>
            <a:ext cx="4869282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  <a:ea typeface="+mn-ea"/>
              </a:rPr>
              <a:t>Объединенный научно-технологический институт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55679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Ведется работа по расширению</a:t>
            </a:r>
            <a:r>
              <a:rPr lang="ru-RU" dirty="0"/>
              <a:t>/</a:t>
            </a:r>
            <a:r>
              <a:rPr lang="ru-RU" dirty="0" smtClean="0"/>
              <a:t>созданию компетенций </a:t>
            </a:r>
            <a:r>
              <a:rPr lang="ru-RU" dirty="0" err="1" smtClean="0"/>
              <a:t>СПбПУ</a:t>
            </a:r>
            <a:r>
              <a:rPr lang="ru-RU" dirty="0" smtClean="0"/>
              <a:t> в следующих научно-технологических </a:t>
            </a:r>
            <a:r>
              <a:rPr lang="ru-RU" dirty="0" smtClean="0"/>
              <a:t>направлений: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аддитивные технологии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олимерные композиционные материалы и изделия на их основе</a:t>
            </a:r>
          </a:p>
          <a:p>
            <a:pPr marL="285750" indent="-285750">
              <a:buFontTx/>
              <a:buChar char="-"/>
            </a:pPr>
            <a:r>
              <a:rPr lang="ru-RU" dirty="0"/>
              <a:t>т</a:t>
            </a:r>
            <a:r>
              <a:rPr lang="ru-RU" dirty="0" smtClean="0"/>
              <a:t>ехнологии изделий на основе конструкционной и </a:t>
            </a:r>
            <a:r>
              <a:rPr lang="ru-RU" dirty="0" err="1" smtClean="0"/>
              <a:t>бронекерамики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едицинская техника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ф</a:t>
            </a:r>
            <a:r>
              <a:rPr lang="ru-RU" dirty="0" err="1" smtClean="0"/>
              <a:t>отоника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наноэлектроника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21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195736" y="1052736"/>
            <a:ext cx="6720302" cy="0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80527" y="652626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latin typeface="Myriad Pro" pitchFamily="34" charset="0"/>
              </a:rPr>
              <a:t>Работа по госпрограммам и ФЦП Минпрома</a:t>
            </a:r>
            <a:endParaRPr lang="ru-RU" sz="2000" b="1" dirty="0">
              <a:solidFill>
                <a:schemeClr val="tx2"/>
              </a:solidFill>
              <a:latin typeface="Myriad Pro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0166" y="6356272"/>
            <a:ext cx="8369486" cy="4320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604" y="6356272"/>
              <a:ext cx="2714644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40000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8794" y="6402995"/>
              <a:ext cx="207170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www.onti.spbstu.ru</a:t>
              </a:r>
              <a:endParaRPr lang="ru-RU" sz="17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86" y="6356272"/>
              <a:ext cx="4071966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786" y="71414"/>
            <a:ext cx="3286148" cy="57150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71414"/>
            <a:ext cx="4929222" cy="571504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3" cstate="print"/>
          <a:srcRect l="8820" t="80584" r="10152" b="7498"/>
          <a:stretch>
            <a:fillRect/>
          </a:stretch>
        </p:blipFill>
        <p:spPr bwMode="auto">
          <a:xfrm>
            <a:off x="928662" y="142852"/>
            <a:ext cx="3000396" cy="428628"/>
          </a:xfrm>
          <a:prstGeom prst="rect">
            <a:avLst/>
          </a:prstGeom>
          <a:noFill/>
        </p:spPr>
      </p:pic>
      <p:pic>
        <p:nvPicPr>
          <p:cNvPr id="2050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0" y="45773"/>
            <a:ext cx="571472" cy="597145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000" y="6336000"/>
            <a:ext cx="450359" cy="468000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4143372" y="187889"/>
            <a:ext cx="4869282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  <a:ea typeface="+mn-ea"/>
              </a:rPr>
              <a:t>Объединенный научно-технологический институт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1358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100" b="1" dirty="0" smtClean="0"/>
          </a:p>
          <a:p>
            <a:pPr marL="285750" indent="-285750" algn="just">
              <a:buFont typeface="Arial"/>
              <a:buChar char="•"/>
            </a:pPr>
            <a:r>
              <a:rPr lang="ru-RU" b="1" dirty="0" smtClean="0"/>
              <a:t>Проекты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подпрограмму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«Аддитивные технологии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 2015-2018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рамках программы «Повышения конкурентоспособности промышленности» </a:t>
            </a:r>
          </a:p>
          <a:p>
            <a:pPr lvl="0" algn="just"/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размер программы – 5 млрд. </a:t>
            </a:r>
            <a:r>
              <a:rPr lang="ru-RU" dirty="0"/>
              <a:t>р</a:t>
            </a:r>
            <a:r>
              <a:rPr lang="ru-RU" dirty="0" smtClean="0"/>
              <a:t>ублей. Координатор программы ОАО «</a:t>
            </a:r>
            <a:r>
              <a:rPr lang="ru-RU" dirty="0" err="1" smtClean="0"/>
              <a:t>Станкопром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85293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/>
              <a:buChar char="•"/>
            </a:pPr>
            <a:r>
              <a:rPr lang="ru-RU" b="1" dirty="0"/>
              <a:t>Проекты в программу «Стратегические материалы – 2016-2025</a:t>
            </a:r>
            <a:r>
              <a:rPr lang="ru-RU" b="1" dirty="0" smtClean="0"/>
              <a:t>»</a:t>
            </a:r>
          </a:p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- композитные технологии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конструкционная керамика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37170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объем заявок – 1195 млн. </a:t>
            </a:r>
            <a:r>
              <a:rPr lang="ru-RU" dirty="0"/>
              <a:t>р</a:t>
            </a:r>
            <a:r>
              <a:rPr lang="ru-RU" dirty="0" smtClean="0"/>
              <a:t>ублей. Координатор программы - ВИАМ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338969"/>
            <a:ext cx="81369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Программа «Развитие электронной компонентной базы 2016-2025»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Фарма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Стратегия развития фармацевтической промышленности Российской Федерации на период до 2020 года»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Программа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Радиофотоника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2016 - 2025» (бюджет около 35 млрд.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руб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олнечные батаре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5" y="1412776"/>
            <a:ext cx="1312060" cy="8725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5786" y="71414"/>
            <a:ext cx="3286148" cy="57150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71414"/>
            <a:ext cx="4929222" cy="571504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3" cstate="print"/>
          <a:srcRect l="8820" t="80584" r="10152" b="7498"/>
          <a:stretch>
            <a:fillRect/>
          </a:stretch>
        </p:blipFill>
        <p:spPr bwMode="auto">
          <a:xfrm>
            <a:off x="928662" y="142852"/>
            <a:ext cx="3000396" cy="42862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143372" y="187889"/>
            <a:ext cx="4869282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spc="-8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  <a:endParaRPr lang="ru-RU" sz="1700" b="1" spc="-8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yriad Pro" pitchFamily="34" charset="0"/>
            </a:endParaRPr>
          </a:p>
        </p:txBody>
      </p:sp>
      <p:pic>
        <p:nvPicPr>
          <p:cNvPr id="2050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0" y="45773"/>
            <a:ext cx="571472" cy="597145"/>
          </a:xfrm>
          <a:prstGeom prst="rect">
            <a:avLst/>
          </a:prstGeom>
          <a:noFill/>
        </p:spPr>
      </p:pic>
      <p:grpSp>
        <p:nvGrpSpPr>
          <p:cNvPr id="29" name="Группа 20"/>
          <p:cNvGrpSpPr>
            <a:grpSpLocks/>
          </p:cNvGrpSpPr>
          <p:nvPr/>
        </p:nvGrpSpPr>
        <p:grpSpPr bwMode="auto">
          <a:xfrm>
            <a:off x="60325" y="6356350"/>
            <a:ext cx="8369300" cy="431800"/>
            <a:chOff x="60166" y="6356272"/>
            <a:chExt cx="8369486" cy="432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28696" y="6402331"/>
              <a:ext cx="2071733" cy="354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" b="1" dirty="0">
                  <a:latin typeface="+mj-lt"/>
                </a:rPr>
                <a:t>www.onti.spbstu.ru</a:t>
              </a:r>
              <a:endParaRPr lang="ru-RU" sz="1700" b="1" dirty="0"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4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738" y="6335713"/>
            <a:ext cx="4508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791888"/>
              </p:ext>
            </p:extLst>
          </p:nvPr>
        </p:nvGraphicFramePr>
        <p:xfrm>
          <a:off x="-201216" y="1584748"/>
          <a:ext cx="8229600" cy="463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00"/>
          <a:stretch/>
        </p:blipFill>
        <p:spPr bwMode="auto">
          <a:xfrm>
            <a:off x="6226681" y="3068960"/>
            <a:ext cx="1535456" cy="8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://pushtotalkbykodiak.com/assets/images/ptt/push-to-talk-coverage-networks-4g-lte-3g-cell-towe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97" y="4221088"/>
            <a:ext cx="14287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67" b="97667" l="3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52" y="5183772"/>
            <a:ext cx="1016479" cy="101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http://img.salamnews.org/11c57dfff8cf59ebc5c75ef9951355f6/1261738256_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61" y="5251926"/>
            <a:ext cx="1080120" cy="8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1" y="2625507"/>
            <a:ext cx="1124798" cy="4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4" y="3154566"/>
            <a:ext cx="1218452" cy="7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4" y="4102039"/>
            <a:ext cx="1218451" cy="9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81" y="1412776"/>
            <a:ext cx="1148244" cy="77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94837" y="633462"/>
            <a:ext cx="8541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Myriad Pro" pitchFamily="34" charset="0"/>
              </a:rPr>
              <a:t>Создание комплекса прорывных и импортозамещающих технологий нано электроники и </a:t>
            </a:r>
            <a:r>
              <a:rPr lang="ru-RU" sz="1600" b="1" dirty="0" err="1" smtClean="0">
                <a:solidFill>
                  <a:schemeClr val="tx2"/>
                </a:solidFill>
                <a:latin typeface="Myriad Pro" pitchFamily="34" charset="0"/>
              </a:rPr>
              <a:t>фотоники</a:t>
            </a:r>
            <a:r>
              <a:rPr lang="ru-RU" sz="1600" b="1" dirty="0" smtClean="0">
                <a:solidFill>
                  <a:schemeClr val="tx2"/>
                </a:solidFill>
                <a:latin typeface="Myriad Pro" pitchFamily="34" charset="0"/>
              </a:rPr>
              <a:t> для ключевых отраслей промышленности</a:t>
            </a:r>
            <a:endParaRPr lang="ru-RU" sz="1600" b="1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8209" y="2060848"/>
            <a:ext cx="1368152" cy="79208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Возобновляемая энергетика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74353" y="2924944"/>
            <a:ext cx="14401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002545" y="2276872"/>
            <a:ext cx="1224136" cy="57606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Сенсорика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70497" y="2852936"/>
            <a:ext cx="432048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54273" y="3471391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4273" y="450912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66441" y="206084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2625" y="3471391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0537" y="566124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6361" y="558924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8329" y="234888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38649" y="2391271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27903" y="4640700"/>
            <a:ext cx="12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915816" y="1124744"/>
            <a:ext cx="6072230" cy="0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692696"/>
            <a:ext cx="8496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tx2"/>
                </a:solidFill>
                <a:latin typeface="Myriad Pro" pitchFamily="34" charset="0"/>
              </a:rPr>
              <a:t>Фотоника</a:t>
            </a:r>
            <a:r>
              <a:rPr lang="ru-RU" sz="1600" b="1" dirty="0" smtClean="0">
                <a:solidFill>
                  <a:schemeClr val="tx2"/>
                </a:solidFill>
                <a:latin typeface="Myriad Pro" pitchFamily="34" charset="0"/>
              </a:rPr>
              <a:t> – как комплексное междисциплинарное направление</a:t>
            </a:r>
            <a:endParaRPr lang="ru-RU" sz="1600" b="1" dirty="0">
              <a:solidFill>
                <a:schemeClr val="tx2"/>
              </a:solidFill>
              <a:latin typeface="Myriad Pro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0166" y="6356272"/>
            <a:ext cx="8369486" cy="4320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604" y="6356272"/>
              <a:ext cx="2714644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40000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8794" y="6402995"/>
              <a:ext cx="207170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www.onti.spbstu.ru</a:t>
              </a:r>
              <a:endParaRPr lang="ru-RU" sz="17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86" y="6356272"/>
              <a:ext cx="4071966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786" y="71414"/>
            <a:ext cx="3286148" cy="57150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71414"/>
            <a:ext cx="4929222" cy="571504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2" cstate="print"/>
          <a:srcRect l="8820" t="80584" r="10152" b="7498"/>
          <a:stretch>
            <a:fillRect/>
          </a:stretch>
        </p:blipFill>
        <p:spPr bwMode="auto">
          <a:xfrm>
            <a:off x="928662" y="142852"/>
            <a:ext cx="3000396" cy="42862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143372" y="187889"/>
            <a:ext cx="4869282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spc="-8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  <a:endParaRPr lang="ru-RU" sz="1700" b="1" spc="-8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yriad Pro" pitchFamily="34" charset="0"/>
            </a:endParaRPr>
          </a:p>
        </p:txBody>
      </p:sp>
      <p:pic>
        <p:nvPicPr>
          <p:cNvPr id="2050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" y="45773"/>
            <a:ext cx="571472" cy="597145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000" y="6336000"/>
            <a:ext cx="450359" cy="46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3016"/>
            <a:ext cx="41764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Партнеры: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Университет «ИТМО»</a:t>
            </a:r>
          </a:p>
          <a:p>
            <a:r>
              <a:rPr lang="ru-RU" dirty="0"/>
              <a:t> </a:t>
            </a:r>
            <a:r>
              <a:rPr lang="ru-RU" dirty="0" smtClean="0"/>
              <a:t>    ФТИ им. А.Ф. Иоффе РАН</a:t>
            </a:r>
          </a:p>
          <a:p>
            <a:r>
              <a:rPr lang="ru-RU" dirty="0"/>
              <a:t> </a:t>
            </a:r>
            <a:r>
              <a:rPr lang="ru-RU" dirty="0" smtClean="0"/>
              <a:t>    Университет </a:t>
            </a:r>
            <a:r>
              <a:rPr lang="ru-RU" dirty="0" err="1" smtClean="0"/>
              <a:t>Сколково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Академический Университет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2348880"/>
            <a:ext cx="1584176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Фотоника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07704" y="1340768"/>
            <a:ext cx="1944216" cy="16561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Физические принципы и дизайн компонентной базы</a:t>
            </a:r>
          </a:p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ИФНиТ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092280" y="1340768"/>
            <a:ext cx="1872208" cy="16561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Технологии приборов </a:t>
            </a:r>
            <a:r>
              <a:rPr lang="ru-RU" sz="1600" dirty="0" err="1" smtClean="0"/>
              <a:t>фотоники</a:t>
            </a:r>
            <a:endParaRPr lang="ru-RU" sz="1600" dirty="0" smtClean="0"/>
          </a:p>
          <a:p>
            <a:pPr algn="ctr"/>
            <a:r>
              <a:rPr lang="ru-RU" sz="1400" dirty="0" err="1" smtClean="0"/>
              <a:t>ИММиТ</a:t>
            </a:r>
            <a:endParaRPr lang="ru-RU" sz="1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72000" y="4365104"/>
            <a:ext cx="1872208" cy="17281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Системы на основе приборов </a:t>
            </a:r>
            <a:r>
              <a:rPr lang="ru-RU" sz="1600" dirty="0" err="1" smtClean="0"/>
              <a:t>фотоники</a:t>
            </a:r>
            <a:endParaRPr lang="ru-RU" sz="1600" dirty="0" smtClean="0"/>
          </a:p>
          <a:p>
            <a:pPr algn="ctr"/>
            <a:r>
              <a:rPr lang="ru-RU" sz="1400" dirty="0" err="1" smtClean="0"/>
              <a:t>ИФНиТ</a:t>
            </a:r>
            <a:r>
              <a:rPr lang="ru-RU" sz="1400" dirty="0" smtClean="0"/>
              <a:t>, </a:t>
            </a:r>
            <a:r>
              <a:rPr lang="ru-RU" sz="1400" dirty="0" err="1" smtClean="0"/>
              <a:t>ИММиТ</a:t>
            </a:r>
            <a:r>
              <a:rPr lang="ru-RU" sz="1400" dirty="0" smtClean="0"/>
              <a:t>, </a:t>
            </a:r>
            <a:r>
              <a:rPr lang="ru-RU" sz="1400" dirty="0" err="1" smtClean="0"/>
              <a:t>ИЭиТС</a:t>
            </a:r>
            <a:endParaRPr lang="ru-RU" sz="1400" dirty="0"/>
          </a:p>
        </p:txBody>
      </p:sp>
      <p:cxnSp>
        <p:nvCxnSpPr>
          <p:cNvPr id="13" name="Прямая соединительная линия 12"/>
          <p:cNvCxnSpPr>
            <a:endCxn id="38" idx="1"/>
          </p:cNvCxnSpPr>
          <p:nvPr/>
        </p:nvCxnSpPr>
        <p:spPr>
          <a:xfrm flipV="1">
            <a:off x="6228184" y="2168860"/>
            <a:ext cx="864096" cy="252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851920" y="2096852"/>
            <a:ext cx="936104" cy="3240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2"/>
            <a:endCxn id="39" idx="0"/>
          </p:cNvCxnSpPr>
          <p:nvPr/>
        </p:nvCxnSpPr>
        <p:spPr>
          <a:xfrm>
            <a:off x="5508104" y="3501008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66033"/>
            <a:ext cx="9144000" cy="7167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Мария\Рабочий стол\презентация ОНТИ\кубики для обложки.png"/>
          <p:cNvPicPr>
            <a:picLocks noChangeAspect="1" noChangeArrowheads="1"/>
          </p:cNvPicPr>
          <p:nvPr/>
        </p:nvPicPr>
        <p:blipFill>
          <a:blip r:embed="rId2" cstate="print"/>
          <a:srcRect l="31580"/>
          <a:stretch>
            <a:fillRect/>
          </a:stretch>
        </p:blipFill>
        <p:spPr bwMode="auto">
          <a:xfrm>
            <a:off x="0" y="-171400"/>
            <a:ext cx="3714744" cy="74168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343895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latin typeface="Myriad Pro" pitchFamily="34" charset="0"/>
              </a:rPr>
              <a:t>КОНТАКТНАЯ  ИНФОРМАЦИЯ</a:t>
            </a:r>
            <a:endParaRPr lang="ru-RU" sz="2000" b="1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484784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b="1" dirty="0" smtClean="0">
              <a:latin typeface="Myriad Pro" pitchFamily="34" charset="0"/>
            </a:endParaRPr>
          </a:p>
          <a:p>
            <a:pPr algn="r"/>
            <a:r>
              <a:rPr lang="ru-RU" sz="2400" b="1" dirty="0" smtClean="0">
                <a:latin typeface="Myriad Pro" pitchFamily="34" charset="0"/>
              </a:rPr>
              <a:t>Объединенный Научно-Технологический Институт</a:t>
            </a:r>
          </a:p>
          <a:p>
            <a:pPr algn="r"/>
            <a:r>
              <a:rPr lang="ru-RU" sz="2000" dirty="0" smtClean="0">
                <a:latin typeface="Myriad Pro" pitchFamily="34" charset="0"/>
              </a:rPr>
              <a:t>195251, Санкт-Петербург, Политехническая, д. 29</a:t>
            </a:r>
          </a:p>
          <a:p>
            <a:pPr algn="r"/>
            <a:endParaRPr lang="ru-RU" sz="2400" b="1" dirty="0" smtClean="0">
              <a:latin typeface="Myriad Pro" pitchFamily="34" charset="0"/>
            </a:endParaRPr>
          </a:p>
          <a:p>
            <a:pPr algn="r"/>
            <a:r>
              <a:rPr lang="en-US" sz="2400" b="1" dirty="0" smtClean="0">
                <a:latin typeface="Myriad Pro" pitchFamily="34" charset="0"/>
              </a:rPr>
              <a:t>web: </a:t>
            </a:r>
            <a:r>
              <a:rPr lang="en-US" sz="2400" dirty="0" smtClean="0">
                <a:latin typeface="Myriad Pro" pitchFamily="34" charset="0"/>
              </a:rPr>
              <a:t>onti.spbstu.ru</a:t>
            </a:r>
            <a:endParaRPr lang="ru-RU" sz="2400" dirty="0" smtClean="0">
              <a:latin typeface="Myriad Pro" pitchFamily="34" charset="0"/>
            </a:endParaRPr>
          </a:p>
          <a:p>
            <a:pPr algn="r"/>
            <a:endParaRPr lang="ru-RU" sz="2400" dirty="0" smtClean="0">
              <a:latin typeface="Myriad Pro" pitchFamily="34" charset="0"/>
            </a:endParaRPr>
          </a:p>
          <a:p>
            <a:pPr algn="r"/>
            <a:endParaRPr lang="ru-RU" sz="2400" dirty="0" smtClean="0">
              <a:latin typeface="Myriad Pro" pitchFamily="34" charset="0"/>
            </a:endParaRPr>
          </a:p>
          <a:p>
            <a:pPr algn="r"/>
            <a:endParaRPr lang="ru-RU" sz="2400" b="1" dirty="0" smtClean="0"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373216"/>
            <a:ext cx="2122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onti@onti.spbstu.ru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6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10596</TotalTime>
  <Words>514</Words>
  <Application>Microsoft Office PowerPoint</Application>
  <PresentationFormat>Экран (4:3)</PresentationFormat>
  <Paragraphs>148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Reklama</dc:creator>
  <cp:lastModifiedBy>Марина</cp:lastModifiedBy>
  <cp:revision>693</cp:revision>
  <dcterms:created xsi:type="dcterms:W3CDTF">2012-11-07T13:07:26Z</dcterms:created>
  <dcterms:modified xsi:type="dcterms:W3CDTF">2015-04-20T10:25:59Z</dcterms:modified>
</cp:coreProperties>
</file>