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308" r:id="rId3"/>
    <p:sldId id="313" r:id="rId4"/>
    <p:sldId id="285" r:id="rId5"/>
    <p:sldId id="334" r:id="rId6"/>
    <p:sldId id="306" r:id="rId7"/>
    <p:sldId id="307" r:id="rId8"/>
    <p:sldId id="344" r:id="rId9"/>
    <p:sldId id="335" r:id="rId10"/>
    <p:sldId id="340" r:id="rId11"/>
    <p:sldId id="321" r:id="rId12"/>
    <p:sldId id="346" r:id="rId13"/>
    <p:sldId id="327" r:id="rId14"/>
    <p:sldId id="326" r:id="rId15"/>
    <p:sldId id="343" r:id="rId16"/>
    <p:sldId id="333" r:id="rId17"/>
    <p:sldId id="330" r:id="rId18"/>
    <p:sldId id="331" r:id="rId19"/>
    <p:sldId id="341" r:id="rId20"/>
    <p:sldId id="342" r:id="rId21"/>
    <p:sldId id="30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009900"/>
    <a:srgbClr val="33CC33"/>
    <a:srgbClr val="00CC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9" autoAdjust="0"/>
    <p:restoredTop sz="94595"/>
  </p:normalViewPr>
  <p:slideViewPr>
    <p:cSldViewPr>
      <p:cViewPr varScale="1">
        <p:scale>
          <a:sx n="109" d="100"/>
          <a:sy n="109" d="100"/>
        </p:scale>
        <p:origin x="17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16A78E-1897-4564-8281-C43207243073}" type="datetimeFigureOut">
              <a:rPr lang="ru-RU"/>
              <a:pPr>
                <a:defRPr/>
              </a:pPr>
              <a:t>30.06.16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96E388-5A53-40E1-8860-5D03628A1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88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96E388-5A53-40E1-8860-5D03628A112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9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Однако</a:t>
            </a:r>
            <a:r>
              <a:rPr lang="ru-RU" baseline="0" dirty="0" smtClean="0"/>
              <a:t> необходимо усиливать требования к показателям активности лабораторий, чтобы уровень результатов превысил </a:t>
            </a:r>
            <a:r>
              <a:rPr lang="ru-RU" baseline="0" dirty="0" err="1" smtClean="0"/>
              <a:t>среднеуниверситетский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96E388-5A53-40E1-8860-5D03628A112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3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30D9-FF88-45EF-A4B0-1C79F6C69DA0}" type="datetimeFigureOut">
              <a:rPr lang="ru-RU"/>
              <a:pPr>
                <a:defRPr/>
              </a:pPr>
              <a:t>30.06.16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5F9D-BB2B-4C90-8EE0-B0D845A5A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BA09-28F2-4F2B-B073-0BDFBB7161DE}" type="datetimeFigureOut">
              <a:rPr lang="ru-RU"/>
              <a:pPr>
                <a:defRPr/>
              </a:pPr>
              <a:t>30.06.16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DC8B9-7CB6-4F06-9347-9A8A0C081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DCF8-4772-4D8A-9FE2-35DC03C1D20B}" type="datetimeFigureOut">
              <a:rPr lang="ru-RU"/>
              <a:pPr>
                <a:defRPr/>
              </a:pPr>
              <a:t>30.06.16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BBAB-DDF0-4762-8E3A-5EA1E75ED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3D126-91A3-4C14-8B89-E5C846F1F3F5}" type="datetimeFigureOut">
              <a:rPr lang="ru-RU"/>
              <a:pPr>
                <a:defRPr/>
              </a:pPr>
              <a:t>30.06.16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B17F-F809-4EBC-A903-8BBB5EE3C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2CA1F-470D-43CE-9A68-966224784A7D}" type="datetimeFigureOut">
              <a:rPr lang="ru-RU"/>
              <a:pPr>
                <a:defRPr/>
              </a:pPr>
              <a:t>30.06.16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1780-D7C4-4860-9F5C-43B00F23F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065F-003A-4FA8-8DC9-5C6D83392CB9}" type="datetimeFigureOut">
              <a:rPr lang="ru-RU"/>
              <a:pPr>
                <a:defRPr/>
              </a:pPr>
              <a:t>30.06.16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14C5-B23B-4F6E-A73D-D696CCC0E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617E-6E6D-4147-8BBB-F0DD3CA05EF4}" type="datetimeFigureOut">
              <a:rPr lang="ru-RU"/>
              <a:pPr>
                <a:defRPr/>
              </a:pPr>
              <a:t>30.06.16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DED7-2FFF-4D07-A898-1D6A05161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AC4D-4052-45EB-8679-D75C1B7B1F34}" type="datetimeFigureOut">
              <a:rPr lang="ru-RU"/>
              <a:pPr>
                <a:defRPr/>
              </a:pPr>
              <a:t>30.06.16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A924-D570-4AF9-AFC1-4F061E967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5DE8-7F36-4C36-962B-D0B4B94FD951}" type="datetimeFigureOut">
              <a:rPr lang="ru-RU"/>
              <a:pPr>
                <a:defRPr/>
              </a:pPr>
              <a:t>30.06.16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B457-9855-4E9A-89F2-A5960692A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5D17-D66A-4DD3-AF2A-0348D0D5990E}" type="datetimeFigureOut">
              <a:rPr lang="ru-RU"/>
              <a:pPr>
                <a:defRPr/>
              </a:pPr>
              <a:t>30.06.16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1364-6694-4D54-8B9C-113F2E604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82C0-0AE8-4242-803A-3C1703C6B930}" type="datetimeFigureOut">
              <a:rPr lang="ru-RU"/>
              <a:pPr>
                <a:defRPr/>
              </a:pPr>
              <a:t>30.06.16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B187D-EE56-4B29-8553-208432C06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904E4B-6ED4-45AF-BCA9-7B6E383C0A83}" type="datetimeFigureOut">
              <a:rPr lang="ru-RU"/>
              <a:pPr>
                <a:defRPr/>
              </a:pPr>
              <a:t>30.06.16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A95EA-4867-4CBA-B0CE-75C2BF2BA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4357688" y="6286500"/>
            <a:ext cx="4500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</a:rPr>
              <a:t>www.onti.spbstu.ru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14339" name="Picture 2" descr="C:\Documents and Settings\Мария\Рабочий стол\презентация ОНТИ\кубики для обложки.png"/>
          <p:cNvPicPr>
            <a:picLocks noChangeAspect="1" noChangeArrowheads="1"/>
          </p:cNvPicPr>
          <p:nvPr/>
        </p:nvPicPr>
        <p:blipFill>
          <a:blip r:embed="rId2" cstate="print"/>
          <a:srcRect l="31580"/>
          <a:stretch>
            <a:fillRect/>
          </a:stretch>
        </p:blipFill>
        <p:spPr bwMode="auto">
          <a:xfrm>
            <a:off x="0" y="-66675"/>
            <a:ext cx="371475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Documents and Settings\Мария\Рабочий стол\презентация ОНТИ\надпись ОНТ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895350"/>
            <a:ext cx="44291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Documents and Settings\Мария\Рабочий стол\презентация ОНТИ\надпись СПбГП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214313"/>
            <a:ext cx="31575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Documents and Settings\Мария\Рабочий стол\презентация ОНТИ\надпись НИУ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3652838"/>
            <a:ext cx="3386137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2731339" y="3284984"/>
            <a:ext cx="61928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О </a:t>
            </a:r>
            <a:r>
              <a:rPr lang="ru-RU" sz="3200" b="1" dirty="0" smtClean="0">
                <a:solidFill>
                  <a:schemeClr val="tx2"/>
                </a:solidFill>
              </a:rPr>
              <a:t>совместной работе  с ассоциацией русскоговорящих ученых </a:t>
            </a:r>
            <a:r>
              <a:rPr lang="en-US" sz="3200" b="1" dirty="0" smtClean="0">
                <a:solidFill>
                  <a:schemeClr val="tx2"/>
                </a:solidFill>
              </a:rPr>
              <a:t>RASA</a:t>
            </a:r>
            <a:r>
              <a:rPr lang="ru-RU" sz="3200" b="1" dirty="0" smtClean="0">
                <a:solidFill>
                  <a:schemeClr val="tx2"/>
                </a:solidFill>
              </a:rPr>
              <a:t> научного Центра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</a:rPr>
              <a:t>«</a:t>
            </a:r>
            <a:r>
              <a:rPr lang="en-US" sz="3200" b="1" dirty="0" smtClean="0">
                <a:solidFill>
                  <a:schemeClr val="tx2"/>
                </a:solidFill>
              </a:rPr>
              <a:t>RASA</a:t>
            </a:r>
            <a:r>
              <a:rPr lang="ru-RU" sz="3200" b="1" dirty="0" smtClean="0">
                <a:solidFill>
                  <a:schemeClr val="tx2"/>
                </a:solidFill>
              </a:rPr>
              <a:t>-</a:t>
            </a:r>
            <a:r>
              <a:rPr lang="ru-RU" sz="3200" b="1" dirty="0" err="1" smtClean="0">
                <a:solidFill>
                  <a:schemeClr val="tx2"/>
                </a:solidFill>
              </a:rPr>
              <a:t>СПбПУ</a:t>
            </a:r>
            <a:r>
              <a:rPr lang="ru-RU" sz="3200" b="1" dirty="0" smtClean="0">
                <a:solidFill>
                  <a:schemeClr val="tx2"/>
                </a:solidFill>
              </a:rPr>
              <a:t>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992" y="5606227"/>
            <a:ext cx="2650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М.А. </a:t>
            </a:r>
            <a:r>
              <a:rPr lang="ru-RU" sz="1600" b="1" dirty="0" err="1">
                <a:solidFill>
                  <a:schemeClr val="tx2"/>
                </a:solidFill>
              </a:rPr>
              <a:t>Одноблюдов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84155" y="1289598"/>
            <a:ext cx="7887221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574949" y="766378"/>
            <a:ext cx="82457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Участие в образовательном процессе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5070" y="1484784"/>
            <a:ext cx="7727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Магистр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Д.Дронов   	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А.Пичугин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Аспиранты -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А. Васильева,	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руководитель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Д.Фришман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Попова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руководитель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.Сухоруков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Д.А.Перевозник. 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Б.Чичков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4155" y="3855779"/>
            <a:ext cx="76232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Кафедрa «Квантовая электроника»,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магистерская программа «Квантово-механические явления в микро- и нано-системах»,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 Б.Чичков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085" y="5209996"/>
            <a:ext cx="8289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«Конкурс индивидуальных исследовательских проектов в рамках Всероссийского инженерного конкурса студентов и аспирантов, обучающихся по инженерным специальностям и направлениям подготовки» (Исполнитель – А. Терентьев, руководители – Н. Васильев, И. </a:t>
            </a:r>
            <a:r>
              <a:rPr lang="ru-RU" dirty="0" err="1"/>
              <a:t>Штурц</a:t>
            </a:r>
            <a:r>
              <a:rPr lang="ru-RU" dirty="0"/>
              <a:t>; бюджет 700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12678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Стажировки в зарубежных лабораториях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5366" y="1772816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А. Неткачёв  (лаб.С.Михайлова) 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месяц,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Швейцария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С.Тарновская, А. Васильева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лаб.Д.Фришмана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недели Германия,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Мюнхен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Д.А.Перевозник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лаб.Б.Чичкова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Германия, Ганновер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337" y="5301208"/>
            <a:ext cx="7588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октябре запланирована стажировка сотрудников лаборатории </a:t>
            </a:r>
            <a:r>
              <a:rPr lang="ru-RU" sz="2000" dirty="0" err="1" smtClean="0"/>
              <a:t>Д.Фришмана</a:t>
            </a:r>
            <a:r>
              <a:rPr lang="ru-RU" sz="2000" dirty="0" smtClean="0"/>
              <a:t> в Мюнхене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17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Заявки на получение финансирования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824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конкурсах: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(из 11 поданных от университета заявок – 2 от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RASA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РНФ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выигран грант 18 млн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Сколково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(выигран грант 5 млн)</a:t>
            </a:r>
          </a:p>
          <a:p>
            <a:pPr marL="342900" indent="-342900">
              <a:buFont typeface="Wingdings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«Фонда развития малых форм 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предпринимательства»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72514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Расширение участия в конкурсах с международными партнерами – работа на </a:t>
            </a:r>
            <a:r>
              <a:rPr lang="ru-RU" dirty="0" err="1" smtClean="0"/>
              <a:t>репутационную</a:t>
            </a:r>
            <a:r>
              <a:rPr lang="ru-RU" dirty="0" smtClean="0"/>
              <a:t> составляющую рейтинга </a:t>
            </a:r>
            <a:r>
              <a:rPr lang="en-US" dirty="0" smtClean="0"/>
              <a:t>QS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2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Заявки на получение финансирования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125" y="2132856"/>
            <a:ext cx="8048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Изучение феномена низкого генетического разнообразия ВИЧ-1 и выявление лекарственной устойчивости у циркулирующих штаммов вируса в России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/>
              <a:t>Совместно с А.</a:t>
            </a:r>
            <a:r>
              <a:rPr lang="ru-RU" dirty="0"/>
              <a:t>П</a:t>
            </a:r>
            <a:r>
              <a:rPr lang="fr-FR" dirty="0"/>
              <a:t>.Козловым</a:t>
            </a:r>
            <a:endParaRPr lang="ru-RU" dirty="0"/>
          </a:p>
          <a:p>
            <a:pPr algn="just"/>
            <a:r>
              <a:rPr lang="ru-RU" dirty="0"/>
              <a:t>Грант РНФ </a:t>
            </a:r>
            <a:r>
              <a:rPr lang="fr-FR" dirty="0"/>
              <a:t>6 миллионов рублей в год, на три года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3889" y="1484784"/>
            <a:ext cx="370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Выигранные конкурсы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8077" y="3933056"/>
            <a:ext cx="79863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биаллельных мутаций, предрасполагающих к раку молочной железы, в славянской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популяции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/>
              <a:t>Конкурс  OMICS 2015 – «Большие данные в биомедицине</a:t>
            </a:r>
            <a:r>
              <a:rPr lang="fr-FR" sz="2000" dirty="0" smtClean="0"/>
              <a:t>»</a:t>
            </a:r>
            <a:r>
              <a:rPr lang="ru-RU" sz="2000" dirty="0" smtClean="0"/>
              <a:t> 5 млн </a:t>
            </a:r>
            <a:r>
              <a:rPr lang="ru-RU" sz="2000" dirty="0" err="1" smtClean="0"/>
              <a:t>руб</a:t>
            </a:r>
            <a:endParaRPr lang="ru-RU" sz="2000" dirty="0"/>
          </a:p>
          <a:p>
            <a:r>
              <a:rPr lang="fr-FR" sz="2000" dirty="0"/>
              <a:t>Сoвместно с НИИ Онкологии им </a:t>
            </a:r>
            <a:r>
              <a:rPr lang="fr-FR" sz="2000" dirty="0" smtClean="0"/>
              <a:t>Петрова</a:t>
            </a:r>
            <a:endParaRPr lang="ru-RU" sz="2000" dirty="0" smtClean="0"/>
          </a:p>
          <a:p>
            <a:r>
              <a:rPr lang="ru-RU" sz="2000" dirty="0"/>
              <a:t>5 млн </a:t>
            </a:r>
            <a:r>
              <a:rPr lang="ru-RU" sz="2000" dirty="0" err="1"/>
              <a:t>руб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Предполагается создание МИП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tx2"/>
                </a:solidFill>
              </a:rPr>
              <a:t>Заявки на получение финансирования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7011" y="2204864"/>
            <a:ext cx="82015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«Проведение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исследований по приоритетным направлениям развития науки, технологии и техники в Российской Федерации с участием научно-исследовательских организаций и университетов США и Канады»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алгоритма увеличения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темпорального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разрешения цветовой Доплер-эхокардиографии для диагностики внутрисердечных потоков крови при сердечной недостаточности»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работ: октябрь 2015-декабрь 2016,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15,2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внебюджетных средств (американский партнер).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978" y="1536305"/>
            <a:ext cx="3967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Заявки на рассмотрении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tx2"/>
                </a:solidFill>
              </a:rPr>
              <a:t>Заявки на получение финансирования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123" y="1772266"/>
            <a:ext cx="820156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«Проведение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исследований по приоритетным направлениям развития науки, технологии и техники в Российской Федерации с участием научно-исследовательских организаций и университетов США и Канады»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«Разработка нового поколения проводящих оксидов (TCO) для оптико-электронных приборов»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работ: октябрь 2015-декабрь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2016,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финансирования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13,0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внебюджетных средств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(швейцарский партнер).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978" y="1305473"/>
            <a:ext cx="3967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Заявки на рассмотрении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9326" y="4869160"/>
            <a:ext cx="8180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«Конкурс индивидуальных исследовательских проектов в рамках Всероссийского инженерного конкурса студентов и аспирантов, обучающихся по инженерным </a:t>
            </a:r>
            <a:r>
              <a:rPr lang="ru-RU" dirty="0" err="1" smtClean="0"/>
              <a:t>спеиальностям</a:t>
            </a:r>
            <a:r>
              <a:rPr lang="ru-RU" dirty="0" smtClean="0"/>
              <a:t> </a:t>
            </a:r>
            <a:r>
              <a:rPr lang="ru-RU" dirty="0"/>
              <a:t>и направлениям подготовки» (Исполнитель – А. Терентьев, руководители – Н. Васильев, И. </a:t>
            </a:r>
            <a:r>
              <a:rPr lang="ru-RU" dirty="0" err="1"/>
              <a:t>Штурц</a:t>
            </a:r>
            <a:r>
              <a:rPr lang="ru-RU" dirty="0"/>
              <a:t>; бюджет 700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27503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5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Ожидаемые результаты на горизонт 2020 г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757897"/>
              </p:ext>
            </p:extLst>
          </p:nvPr>
        </p:nvGraphicFramePr>
        <p:xfrm>
          <a:off x="560029" y="1409882"/>
          <a:ext cx="8297928" cy="4771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915628"/>
                <a:gridCol w="1080120"/>
                <a:gridCol w="1080120"/>
                <a:gridCol w="1008112"/>
                <a:gridCol w="1080120"/>
                <a:gridCol w="1028588"/>
                <a:gridCol w="809097"/>
              </a:tblGrid>
              <a:tr h="578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Чичков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Фришман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Сухоруков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Пичугин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Михайлов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Васильев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Статьи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150-16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Доклады на </a:t>
                      </a:r>
                      <a:r>
                        <a:rPr lang="fr-FR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конференцияx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38-48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Заявки на патенты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</a:t>
                      </a:r>
                      <a:r>
                        <a:rPr lang="fr-FR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11-16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Заявки на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Гранты</a:t>
                      </a:r>
                      <a:r>
                        <a:rPr lang="fr-FR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31-40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Магистр</a:t>
                      </a:r>
                      <a:r>
                        <a:rPr lang="fr-FR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ские</a:t>
                      </a: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fr-FR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диссертации</a:t>
                      </a:r>
                      <a:r>
                        <a:rPr lang="ru-RU" sz="1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0-2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19-21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Aспирантские диссертации</a:t>
                      </a: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</a:t>
                      </a:r>
                      <a:r>
                        <a:rPr lang="ru-RU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0-1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6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Бюджет Центра «</a:t>
            </a:r>
            <a:r>
              <a:rPr lang="en-US" sz="2800" b="1" dirty="0" smtClean="0">
                <a:solidFill>
                  <a:schemeClr val="tx2"/>
                </a:solidFill>
              </a:rPr>
              <a:t>RASA-</a:t>
            </a:r>
            <a:r>
              <a:rPr lang="ru-RU" sz="2800" b="1" dirty="0" err="1" smtClean="0">
                <a:solidFill>
                  <a:schemeClr val="tx2"/>
                </a:solidFill>
              </a:rPr>
              <a:t>СПбПУ</a:t>
            </a:r>
            <a:r>
              <a:rPr lang="ru-RU" sz="2800" b="1" dirty="0" smtClean="0">
                <a:solidFill>
                  <a:schemeClr val="tx2"/>
                </a:solidFill>
              </a:rPr>
              <a:t>» до конца 2015 года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79197"/>
              </p:ext>
            </p:extLst>
          </p:nvPr>
        </p:nvGraphicFramePr>
        <p:xfrm>
          <a:off x="467544" y="1700808"/>
          <a:ext cx="7560839" cy="423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871"/>
                <a:gridCol w="189696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525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 руководителей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</a:p>
                  </a:txBody>
                  <a:tcPr marL="0" marR="0" marT="0" marB="0" anchor="b"/>
                </a:tc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 сотрудников (в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командировки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17,95</a:t>
                      </a:r>
                    </a:p>
                  </a:txBody>
                  <a:tcPr marL="0" marR="0" marT="0" marB="0" anchor="b"/>
                </a:tc>
              </a:tr>
              <a:tr h="13681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Оснащение (Расходные, компьютеры, мебель, недорогое оборудование, контрагенты)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33,9</a:t>
                      </a:r>
                    </a:p>
                  </a:txBody>
                  <a:tcPr marL="0" marR="0" marT="0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Непредвиденные расходы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6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План-график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1340768"/>
            <a:ext cx="8152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размещения лабораторий Центра «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RASA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СПбПУ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 в здании на ул.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Хлопина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д.11, корп.1,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лит.А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81258"/>
              </p:ext>
            </p:extLst>
          </p:nvPr>
        </p:nvGraphicFramePr>
        <p:xfrm>
          <a:off x="393696" y="1925543"/>
          <a:ext cx="8426995" cy="442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344"/>
                <a:gridCol w="1661229"/>
                <a:gridCol w="1075075"/>
                <a:gridCol w="11523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Ответственный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3-й 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4-й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Подготовка заявки на закрепление помещений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В.И. Сафаров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03.06.15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03.06.15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Подготовка приказа о закреплении помещений за Центром «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RASA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СПбПУ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Г.И. Хорьков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08.06.15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08.06.15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Первичная планировка расстановки оборудования и рабочих мест сотрудников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В.И. Сафаров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08.06.15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30.06.15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Подготовка исходного задания на проектирование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А.И. Смирнов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11.06.15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07.07.15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Корректировка задания на проектирование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А.И. Смирнов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В.И. Сафаров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24.06.15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22.07.15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Передача задания на проектирование в ДСП и РИК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М.А. Одноблюдов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25.06.15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23.07.15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Согласование задания на проектирование со службами СПбПУ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Г.И. Хорьков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10.07.15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06.08.15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Проектирование </a:t>
                      </a:r>
                      <a:r>
                        <a:rPr lang="ru-RU" sz="1200" baseline="30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Г.И. Хорьков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10.08.15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06.09.15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Выполнение строительно-монтажных работ </a:t>
                      </a:r>
                      <a:r>
                        <a:rPr lang="ru-RU" sz="1200" baseline="300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Г.И. Хорьков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09.10.15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06.11.15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Установка и запуск оборудования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В.И. Сафаров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23.10.15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20.11.15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6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размещения 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Хлопина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д.11, корп.1,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лит.А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3-й этаж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158" name="Picture 20110" descr="C:\Users\Malinovskiy\Desktop\RASA планпровки Хлопина\РАСА на Хлопина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r="15510"/>
          <a:stretch/>
        </p:blipFill>
        <p:spPr bwMode="auto">
          <a:xfrm rot="5400000">
            <a:off x="2236062" y="1084106"/>
            <a:ext cx="4681938" cy="5483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2800" b="1" dirty="0">
                <a:solidFill>
                  <a:schemeClr val="tx2"/>
                </a:solidFill>
              </a:rPr>
              <a:t>Russian-speaking Academic Science </a:t>
            </a:r>
            <a:r>
              <a:rPr lang="fr-FR" sz="2800" b="1" dirty="0" smtClean="0">
                <a:solidFill>
                  <a:schemeClr val="tx2"/>
                </a:solidFill>
              </a:rPr>
              <a:t>Association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</a:rPr>
              <a:t>- RASA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6070" y="1331476"/>
            <a:ext cx="670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Действует с октября 2008. Официально зарегистрирована в 2009.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Насчитывает около 500 членов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980" y="2204864"/>
            <a:ext cx="79938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задачи Aссоциации входит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000" dirty="0"/>
              <a:t>Создание всемирной сети (network) русско-говорящих учёных, работающих внe РФ.</a:t>
            </a:r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000" dirty="0"/>
              <a:t>Обмен знаниями и опытом. Инициирование совместных проектов и координация исследовательских программ.</a:t>
            </a:r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000" dirty="0"/>
              <a:t>Организация конференций, cеминаров, научных школ.</a:t>
            </a:r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000" dirty="0"/>
              <a:t>Информирование об открывающихся постоянных и временных позициях, oб аспирантских и постдок стипендиях.</a:t>
            </a:r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sz="2000" dirty="0"/>
              <a:t>Обмен педагогическими программами и лекционными материалами</a:t>
            </a:r>
            <a:r>
              <a:rPr lang="fr-FR" sz="2000" dirty="0" smtClean="0"/>
              <a:t>.</a:t>
            </a:r>
            <a:endParaRPr lang="ru-RU" sz="2000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Участие в экспертизе научных проектов.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4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План размещения на ул.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Хлопина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д.11, корп.1,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лит.А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этаж</a:t>
            </a:r>
          </a:p>
        </p:txBody>
      </p:sp>
      <p:pic>
        <p:nvPicPr>
          <p:cNvPr id="22532" name="Picture 4" descr="C:\Users\Malinovskiy\Desktop\RASA планпровки Хлопина\РАСА на Хлопина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r="25290"/>
          <a:stretch/>
        </p:blipFill>
        <p:spPr bwMode="auto">
          <a:xfrm rot="5400000">
            <a:off x="2116242" y="101504"/>
            <a:ext cx="4479918" cy="7343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Мария\Рабочий стол\презентация ОНТИ\кубики для обложки.png"/>
          <p:cNvPicPr>
            <a:picLocks noChangeAspect="1" noChangeArrowheads="1"/>
          </p:cNvPicPr>
          <p:nvPr/>
        </p:nvPicPr>
        <p:blipFill>
          <a:blip r:embed="rId2" cstate="print"/>
          <a:srcRect l="31580"/>
          <a:stretch>
            <a:fillRect/>
          </a:stretch>
        </p:blipFill>
        <p:spPr bwMode="auto">
          <a:xfrm>
            <a:off x="0" y="-66675"/>
            <a:ext cx="371475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2732088" y="344488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chemeClr val="tx2"/>
                </a:solidFill>
                <a:latin typeface="Myriad Pro"/>
              </a:rPr>
              <a:t>КОНТАКТНАЯ  ИНФОРМАЦИЯ</a:t>
            </a:r>
          </a:p>
        </p:txBody>
      </p:sp>
      <p:sp>
        <p:nvSpPr>
          <p:cNvPr id="46084" name="TextBox 8"/>
          <p:cNvSpPr txBox="1">
            <a:spLocks noChangeArrowheads="1"/>
          </p:cNvSpPr>
          <p:nvPr/>
        </p:nvSpPr>
        <p:spPr bwMode="auto">
          <a:xfrm>
            <a:off x="2627784" y="1124744"/>
            <a:ext cx="590073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dirty="0">
                <a:latin typeface="Myriad Pro"/>
              </a:rPr>
              <a:t>Объединенный Научно-Технологический Институт</a:t>
            </a:r>
          </a:p>
          <a:p>
            <a:pPr algn="r"/>
            <a:r>
              <a:rPr lang="ru-RU" sz="2000" dirty="0">
                <a:latin typeface="Myriad Pro"/>
              </a:rPr>
              <a:t>195251, Санкт-Петербург, Политехническая, д. 29</a:t>
            </a:r>
          </a:p>
          <a:p>
            <a:pPr algn="r"/>
            <a:r>
              <a:rPr lang="en-US" sz="2400" b="1" dirty="0">
                <a:latin typeface="Myriad Pro"/>
              </a:rPr>
              <a:t>web: </a:t>
            </a:r>
            <a:r>
              <a:rPr lang="en-US" sz="2400" dirty="0" err="1">
                <a:latin typeface="Myriad Pro"/>
              </a:rPr>
              <a:t>onti.spbstu.ru</a:t>
            </a:r>
            <a:endParaRPr lang="ru-RU" sz="2400" dirty="0">
              <a:latin typeface="Myriad Pro"/>
            </a:endParaRPr>
          </a:p>
          <a:p>
            <a:pPr algn="r"/>
            <a:r>
              <a:rPr lang="ru-RU" sz="2400" b="1" dirty="0" smtClean="0">
                <a:latin typeface="Myriad Pro"/>
              </a:rPr>
              <a:t>Тел.: </a:t>
            </a:r>
            <a:r>
              <a:rPr lang="ru-RU" sz="2400" dirty="0" smtClean="0">
                <a:latin typeface="Myriad Pro"/>
              </a:rPr>
              <a:t>+7(812) </a:t>
            </a:r>
            <a:r>
              <a:rPr lang="en-US" sz="2400" dirty="0" smtClean="0">
                <a:latin typeface="Myriad Pro"/>
              </a:rPr>
              <a:t>552-86-43</a:t>
            </a:r>
          </a:p>
          <a:p>
            <a:pPr algn="r"/>
            <a:r>
              <a:rPr lang="en-US" sz="2400" b="1" dirty="0" smtClean="0">
                <a:latin typeface="Myriad Pro"/>
              </a:rPr>
              <a:t>e-mail: </a:t>
            </a:r>
            <a:r>
              <a:rPr lang="en-US" sz="2400" dirty="0" err="1" smtClean="0">
                <a:latin typeface="Myriad Pro"/>
              </a:rPr>
              <a:t>onti@onti.spbstu.ru</a:t>
            </a:r>
            <a:r>
              <a:rPr lang="en-US" sz="2400" dirty="0" smtClean="0">
                <a:latin typeface="Myriad Pro"/>
              </a:rPr>
              <a:t> </a:t>
            </a:r>
          </a:p>
          <a:p>
            <a:pPr algn="r"/>
            <a:r>
              <a:rPr lang="en-US" sz="2400" b="1" dirty="0" smtClean="0">
                <a:latin typeface="Myriad Pro"/>
              </a:rPr>
              <a:t> </a:t>
            </a:r>
            <a:endParaRPr lang="en-US" sz="2400" b="1" dirty="0">
              <a:latin typeface="Myriad Pro"/>
            </a:endParaRPr>
          </a:p>
          <a:p>
            <a:pPr algn="r"/>
            <a:endParaRPr lang="ru-RU" sz="2400" b="1" dirty="0">
              <a:latin typeface="Myriad Pro"/>
            </a:endParaRPr>
          </a:p>
          <a:p>
            <a:pPr algn="r"/>
            <a:endParaRPr lang="ru-RU" sz="2400" b="1" dirty="0">
              <a:latin typeface="Myriad Pro"/>
            </a:endParaRPr>
          </a:p>
          <a:p>
            <a:pPr algn="r"/>
            <a:r>
              <a:rPr lang="ru-RU" sz="2000" b="1" dirty="0">
                <a:latin typeface="Myriad Pro"/>
              </a:rPr>
              <a:t>Директор: </a:t>
            </a:r>
          </a:p>
          <a:p>
            <a:pPr algn="r"/>
            <a:r>
              <a:rPr lang="ru-RU" sz="2000" dirty="0">
                <a:latin typeface="Myriad Pro"/>
              </a:rPr>
              <a:t>Максим Анатольевич </a:t>
            </a:r>
            <a:r>
              <a:rPr lang="ru-RU" sz="2000" dirty="0" err="1">
                <a:latin typeface="Myriad Pro"/>
              </a:rPr>
              <a:t>Одноблюдов</a:t>
            </a:r>
            <a:r>
              <a:rPr lang="ru-RU" sz="2000" dirty="0">
                <a:latin typeface="Myriad Pro"/>
              </a:rPr>
              <a:t>, к.ф.-м.н. </a:t>
            </a:r>
          </a:p>
          <a:p>
            <a:pPr algn="r"/>
            <a:r>
              <a:rPr lang="en-US" sz="2400" b="1" dirty="0">
                <a:latin typeface="Myriad Pro"/>
              </a:rPr>
              <a:t>e-mail:</a:t>
            </a:r>
            <a:r>
              <a:rPr lang="en-US" sz="2400" dirty="0">
                <a:latin typeface="Myriad Pro"/>
              </a:rPr>
              <a:t> </a:t>
            </a:r>
            <a:r>
              <a:rPr lang="en-US" sz="2000" dirty="0" err="1">
                <a:latin typeface="Myriad Pro"/>
              </a:rPr>
              <a:t>maxim.odnoblyudov@spbstu.ru</a:t>
            </a:r>
            <a:endParaRPr lang="ru-RU" sz="2000" dirty="0"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Центры </a:t>
            </a:r>
            <a:r>
              <a:rPr lang="fr-FR" sz="2800" b="1" dirty="0" smtClean="0">
                <a:solidFill>
                  <a:schemeClr val="tx2"/>
                </a:solidFill>
              </a:rPr>
              <a:t>RASA</a:t>
            </a:r>
            <a:r>
              <a:rPr lang="ru-RU" sz="2800" b="1" dirty="0" smtClean="0">
                <a:solidFill>
                  <a:schemeClr val="tx2"/>
                </a:solidFill>
              </a:rPr>
              <a:t> в России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164" y="1468921"/>
            <a:ext cx="155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432" y="3558207"/>
            <a:ext cx="1863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Создаются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&amp;Ncy;&amp;acy;&amp;tscy;&amp;icy;&amp;ocy;&amp;ncy;&amp;acy;&amp;lcy;&amp;softcy;&amp;ncy;&amp;ycy;&amp;jcy; &amp;icy;&amp;scy;&amp;scy;&amp;lcy;&amp;iecy;&amp;dcy;&amp;ocy;&amp;vcy;&amp;acy;&amp;tcy;&amp;iecy;&amp;lcy;&amp;softcy;&amp;scy;&amp;kcy;&amp;icy;&amp;jcy; &amp;Tcy;&amp;ocy;&amp;mcy;&amp;scy;&amp;kcy;&amp;icy;&amp;jcy; &amp;pcy;&amp;ocy;&amp;lcy;&amp;icy;&amp;tcy;&amp;iecy;&amp;khcy;&amp;ncy;&amp;icy;&amp;chcy;&amp;iecy;&amp;scy;&amp;kcy;&amp;icy;&amp;jcy; &amp;ucy;&amp;ncy;&amp;icy;&amp;vcy;&amp;iecy;&amp;rcy;&amp;scy;&amp;icy;&amp;tcy;&amp;iecy;&amp;tcy;(&amp;Tcy;&amp;Pcy;&amp;Ucy;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46672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lh6.googleusercontent.com/-w1Q_8gB9sPg/AAAAAAAAAAI/AAAAAAAAAAA/KD9C-uUvQrk/s0-c-k-no-ns/phot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01" y="4221088"/>
            <a:ext cx="2083296" cy="194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www.infoco.ru/file.php/38/SamGU_logo_214x25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1639813" cy="178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congress.nsu.ru/images/logo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088232" cy="123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cs629230.vk.me/v629230118/a033/GFxuMEZ3iRg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0586"/>
            <a:ext cx="3168352" cy="162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Изображение 2" descr="images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25943"/>
            <a:ext cx="2880320" cy="19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84155" y="1289598"/>
            <a:ext cx="7887221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574949" y="766378"/>
            <a:ext cx="82457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Научный Центр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«</a:t>
            </a:r>
            <a:r>
              <a:rPr lang="en-US" sz="2800" b="1" dirty="0" smtClean="0">
                <a:solidFill>
                  <a:schemeClr val="tx2"/>
                </a:solidFill>
              </a:rPr>
              <a:t>RASA</a:t>
            </a:r>
            <a:r>
              <a:rPr lang="ru-RU" sz="2800" b="1" dirty="0">
                <a:solidFill>
                  <a:schemeClr val="tx2"/>
                </a:solidFill>
              </a:rPr>
              <a:t>-</a:t>
            </a:r>
            <a:r>
              <a:rPr lang="ru-RU" sz="2800" b="1" dirty="0" err="1">
                <a:solidFill>
                  <a:schemeClr val="tx2"/>
                </a:solidFill>
              </a:rPr>
              <a:t>СПбПУ</a:t>
            </a:r>
            <a:r>
              <a:rPr lang="ru-RU" sz="2800" b="1" dirty="0" smtClean="0">
                <a:solidFill>
                  <a:schemeClr val="tx2"/>
                </a:solidFill>
              </a:rPr>
              <a:t>» первый год работы 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pic>
        <p:nvPicPr>
          <p:cNvPr id="20" name="Picture 2" descr="F:\SPbPU\Center_SPbPU\Photo Center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9" y="1436063"/>
            <a:ext cx="8289917" cy="2036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59903" y="6048678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Конференция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MoST-2015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СПбПУ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Июль 2015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G:\НТС RASA\1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76" y="3933057"/>
            <a:ext cx="2709156" cy="1954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НТС RASA\1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5" y="3933057"/>
            <a:ext cx="2825061" cy="1954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НТС RASA\1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66" y="3930844"/>
            <a:ext cx="2718910" cy="1956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94512" y="3521447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Пресс-конференция Центра RASA-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СПбПУ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в доме журналистов. Ноябрь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Конференция </a:t>
            </a:r>
            <a:r>
              <a:rPr lang="en-US" sz="2800" b="1" dirty="0" smtClean="0">
                <a:solidFill>
                  <a:schemeClr val="tx2"/>
                </a:solidFill>
              </a:rPr>
              <a:t>RASA </a:t>
            </a:r>
            <a:r>
              <a:rPr lang="ru-RU" sz="2800" b="1" dirty="0" smtClean="0">
                <a:solidFill>
                  <a:schemeClr val="tx2"/>
                </a:solidFill>
              </a:rPr>
              <a:t>в Политехническом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92" y="4419024"/>
            <a:ext cx="8061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Конференция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MoST-2015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прошла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Санкт-Петербургском политехническом университете Петра Великого 17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июля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собрала представителей Международной ассоциации русскоговорящих ученых, работающих за пределами Российской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spbstu.ru/upload/medialibrary/f11/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81" y="1556728"/>
            <a:ext cx="7566295" cy="2807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2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84155" y="1289598"/>
            <a:ext cx="7887221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574949" y="766378"/>
            <a:ext cx="82457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Состав Центра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«</a:t>
            </a:r>
            <a:r>
              <a:rPr lang="en-US" sz="2800" b="1" dirty="0" smtClean="0">
                <a:solidFill>
                  <a:schemeClr val="tx2"/>
                </a:solidFill>
              </a:rPr>
              <a:t>RASA</a:t>
            </a:r>
            <a:r>
              <a:rPr lang="ru-RU" sz="2800" b="1" dirty="0">
                <a:solidFill>
                  <a:schemeClr val="tx2"/>
                </a:solidFill>
              </a:rPr>
              <a:t>-</a:t>
            </a:r>
            <a:r>
              <a:rPr lang="ru-RU" sz="2800" b="1" dirty="0" err="1">
                <a:solidFill>
                  <a:schemeClr val="tx2"/>
                </a:solidFill>
              </a:rPr>
              <a:t>СПбПУ</a:t>
            </a:r>
            <a:r>
              <a:rPr lang="ru-RU" sz="2800" b="1" dirty="0" smtClean="0">
                <a:solidFill>
                  <a:schemeClr val="tx2"/>
                </a:solidFill>
              </a:rPr>
              <a:t>»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4213" y="1305473"/>
            <a:ext cx="818065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м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едицински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Н.Васильев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Harvard Medical School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/>
              <a:t>h-index: </a:t>
            </a:r>
            <a:r>
              <a:rPr lang="en-US" b="1" dirty="0" smtClean="0"/>
              <a:t>2</a:t>
            </a:r>
            <a:r>
              <a:rPr lang="ru-RU" b="1" dirty="0" smtClean="0"/>
              <a:t>, </a:t>
            </a:r>
            <a:r>
              <a:rPr lang="en-US" b="1" dirty="0"/>
              <a:t>Citations </a:t>
            </a:r>
            <a:r>
              <a:rPr lang="en-US" b="1" dirty="0" smtClean="0"/>
              <a:t>2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н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анопроизводств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Б.Чичков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University and 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Laser Zentrum,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Hannover,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/>
              <a:t>h-index: </a:t>
            </a:r>
            <a:r>
              <a:rPr lang="en-US" b="1" dirty="0" smtClean="0"/>
              <a:t>47</a:t>
            </a:r>
            <a:r>
              <a:rPr lang="ru-RU" b="1" dirty="0"/>
              <a:t>, </a:t>
            </a:r>
            <a:r>
              <a:rPr lang="en-US" b="1" dirty="0"/>
              <a:t>Citations </a:t>
            </a:r>
            <a:r>
              <a:rPr lang="en-US" b="1" dirty="0" smtClean="0"/>
              <a:t>9097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микрокапсулирования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управляемой доставки биологически активных соединений</a:t>
            </a: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Г.Сухоруков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(Queen Mary University of London,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/>
              <a:t>h-index: </a:t>
            </a:r>
            <a:r>
              <a:rPr lang="en-US" b="1" dirty="0" smtClean="0"/>
              <a:t>77</a:t>
            </a:r>
            <a:r>
              <a:rPr lang="ru-RU" b="1" dirty="0" smtClean="0"/>
              <a:t>, </a:t>
            </a:r>
            <a:r>
              <a:rPr lang="en-US" b="1" dirty="0" smtClean="0"/>
              <a:t>Citations 8521 </a:t>
            </a:r>
            <a:r>
              <a:rPr lang="ru-RU" b="1" dirty="0" smtClean="0"/>
              <a:t>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с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интетическ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биологи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А.Пичугин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Institut Gustave Roussy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/>
              <a:t>h-index: </a:t>
            </a:r>
            <a:r>
              <a:rPr lang="en-US" b="1" dirty="0" smtClean="0"/>
              <a:t>4</a:t>
            </a:r>
            <a:r>
              <a:rPr lang="ru-RU" b="1" dirty="0" smtClean="0"/>
              <a:t>, </a:t>
            </a:r>
            <a:r>
              <a:rPr lang="en-US" b="1" dirty="0"/>
              <a:t>Citations </a:t>
            </a:r>
            <a:r>
              <a:rPr lang="en-US" b="1" dirty="0" smtClean="0"/>
              <a:t>68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б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нформатик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Д.Фришман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(Munich Technical University, </a:t>
            </a:r>
            <a:r>
              <a:rPr lang="fr-F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/>
              <a:t>h-index: </a:t>
            </a:r>
            <a:r>
              <a:rPr lang="en-US" b="1" dirty="0" smtClean="0"/>
              <a:t>41</a:t>
            </a:r>
            <a:r>
              <a:rPr lang="ru-RU" b="1" dirty="0" smtClean="0"/>
              <a:t>, </a:t>
            </a:r>
            <a:r>
              <a:rPr lang="en-US" b="1" dirty="0"/>
              <a:t>Citations </a:t>
            </a:r>
            <a:r>
              <a:rPr lang="en-US" b="1" dirty="0" smtClean="0"/>
              <a:t>14741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ф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ункциональны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покрыти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С.Михайлов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(Ecole d'Ingénierie de Suisse Occidentale, </a:t>
            </a:r>
            <a:r>
              <a:rPr lang="fr-F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Suisse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/>
              <a:t>h-index: </a:t>
            </a:r>
            <a:r>
              <a:rPr lang="en-US" b="1" dirty="0" smtClean="0"/>
              <a:t>15</a:t>
            </a:r>
            <a:r>
              <a:rPr lang="ru-RU" b="1" dirty="0" smtClean="0"/>
              <a:t>, </a:t>
            </a:r>
            <a:r>
              <a:rPr lang="en-US" b="1" dirty="0"/>
              <a:t>Citations </a:t>
            </a:r>
            <a:r>
              <a:rPr lang="en-US" b="1" dirty="0" smtClean="0"/>
              <a:t>891 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5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84155" y="1289598"/>
            <a:ext cx="7887221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574949" y="766378"/>
            <a:ext cx="82457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Формирование научного коллектива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498283"/>
              </p:ext>
            </p:extLst>
          </p:nvPr>
        </p:nvGraphicFramePr>
        <p:xfrm>
          <a:off x="619126" y="1340768"/>
          <a:ext cx="8245740" cy="42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890"/>
                <a:gridCol w="1656184"/>
                <a:gridCol w="1368152"/>
                <a:gridCol w="1296144"/>
                <a:gridCol w="13683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Лаборатория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Заведующий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Сотрудники лаборатории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Внешние совместители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Внутренние совместители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Медицинских технологий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Н.В. Васильев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Нанопроизводства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Б.Н. </a:t>
                      </a:r>
                      <a:r>
                        <a:rPr lang="ru-RU" dirty="0" err="1" smtClean="0"/>
                        <a:t>Чичков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Микрокапсулирования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Г.Б. Сухоруков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Синтетической биологии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А.М. Пичугин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Биоинформатики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Д.И. </a:t>
                      </a:r>
                      <a:r>
                        <a:rPr lang="ru-RU" dirty="0" err="1" smtClean="0"/>
                        <a:t>Фришман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Функциональных покрытий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С.Н. Михайлов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В.И. Сафаров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39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2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лабораторий Центра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научными структурами университета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сторонними организациями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2997" y="4653136"/>
            <a:ext cx="1760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афедрa 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Радиофизика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3059668"/>
            <a:ext cx="11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МашТех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4927" y="4797152"/>
            <a:ext cx="14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НТК ММИСУ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3573016"/>
            <a:ext cx="1965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НИЛ «Нано и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микросистемной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техники», 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8591" y="3284984"/>
            <a:ext cx="2221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афедрa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«Компрессорная, вакуумная, 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холодильная 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техника»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6867" y="4365104"/>
            <a:ext cx="15913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афедрa 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«Прикладная 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856" y="2708920"/>
            <a:ext cx="26410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афедрa 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И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нформационны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в дизайне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1172" y="5085184"/>
            <a:ext cx="1411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афедрa 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"Автоматы"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8" y="5301208"/>
            <a:ext cx="2045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НИИ Онкологии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Петрова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2699628"/>
            <a:ext cx="120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ИВС РАН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3690" y="5373216"/>
            <a:ext cx="1779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Алмазовский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Кардио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7386" y="2483604"/>
            <a:ext cx="15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МАГНЕТОН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51920" y="3645024"/>
            <a:ext cx="1576624" cy="1102186"/>
            <a:chOff x="3995936" y="3645024"/>
            <a:chExt cx="1224136" cy="1102186"/>
          </a:xfrm>
        </p:grpSpPr>
        <p:sp>
          <p:nvSpPr>
            <p:cNvPr id="5" name="TextBox 4"/>
            <p:cNvSpPr txBox="1"/>
            <p:nvPr/>
          </p:nvSpPr>
          <p:spPr>
            <a:xfrm>
              <a:off x="4026540" y="3789040"/>
              <a:ext cx="11935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</a:t>
              </a:r>
              <a:endPara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RASA</a:t>
              </a:r>
              <a:endParaRPr lang="ru-RU" sz="2400" dirty="0"/>
            </a:p>
          </p:txBody>
        </p:sp>
        <p:sp>
          <p:nvSpPr>
            <p:cNvPr id="3" name="Овал 2"/>
            <p:cNvSpPr/>
            <p:nvPr/>
          </p:nvSpPr>
          <p:spPr>
            <a:xfrm>
              <a:off x="3995936" y="3645024"/>
              <a:ext cx="1193532" cy="11021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Овал 17"/>
          <p:cNvSpPr/>
          <p:nvPr/>
        </p:nvSpPr>
        <p:spPr>
          <a:xfrm>
            <a:off x="1558591" y="2613894"/>
            <a:ext cx="6130562" cy="30374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67544" y="1988840"/>
            <a:ext cx="8208912" cy="446449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646199" y="2114272"/>
            <a:ext cx="192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СПб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Мед.Унив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03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20"/>
          <p:cNvGrpSpPr>
            <a:grpSpLocks/>
          </p:cNvGrpSpPr>
          <p:nvPr/>
        </p:nvGrpSpPr>
        <p:grpSpPr bwMode="auto">
          <a:xfrm>
            <a:off x="19050" y="6410325"/>
            <a:ext cx="8369300" cy="431800"/>
            <a:chOff x="60166" y="6356272"/>
            <a:chExt cx="8369486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71500" y="6356272"/>
              <a:ext cx="2714685" cy="43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166" y="6356272"/>
              <a:ext cx="1439895" cy="432000"/>
            </a:xfrm>
            <a:prstGeom prst="rect">
              <a:avLst/>
            </a:prstGeom>
            <a:solidFill>
              <a:srgbClr val="00999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5" name="TextBox 11"/>
            <p:cNvSpPr txBox="1">
              <a:spLocks noChangeArrowheads="1"/>
            </p:cNvSpPr>
            <p:nvPr/>
          </p:nvSpPr>
          <p:spPr bwMode="auto">
            <a:xfrm>
              <a:off x="1928695" y="6402331"/>
              <a:ext cx="2071734" cy="3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/>
                <a:t>www.onti.spbstu.ru</a:t>
              </a:r>
              <a:endParaRPr lang="ru-RU" sz="1700" b="1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25" y="6356272"/>
              <a:ext cx="4072027" cy="432000"/>
            </a:xfrm>
            <a:prstGeom prst="rect">
              <a:avLst/>
            </a:prstGeom>
            <a:solidFill>
              <a:srgbClr val="00808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4213" y="115888"/>
            <a:ext cx="3286125" cy="5715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8763" y="115888"/>
            <a:ext cx="5040312" cy="571500"/>
          </a:xfrm>
          <a:prstGeom prst="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80125" y="241864"/>
            <a:ext cx="4784741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-8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yriad Pro" pitchFamily="34" charset="0"/>
              </a:rPr>
              <a:t>Объединенный научно-технологический институт</a:t>
            </a:r>
          </a:p>
        </p:txBody>
      </p:sp>
      <p:pic>
        <p:nvPicPr>
          <p:cNvPr id="15367" name="Picture 2" descr="C:\Documents and Settings\Мария\Рабочий стол\презентация ОНТИ\3куб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0013"/>
            <a:ext cx="571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Documents and Settings\Мария\Рабочий стол\презентация ОНТИ\3куби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413" y="6381750"/>
            <a:ext cx="450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\\192.168.2.209\room207\room207 на Disk Station (192.168.2.209)\РЕКЛАМА\фирменный стиль Политеха\ПОЛИТЕХ логотипы и гербы\герб и лого картинки\gerb_SPbSPU_rus.jpg"/>
          <p:cNvPicPr>
            <a:picLocks noChangeAspect="1" noChangeArrowheads="1"/>
          </p:cNvPicPr>
          <p:nvPr/>
        </p:nvPicPr>
        <p:blipFill>
          <a:blip r:embed="rId4" cstate="print"/>
          <a:srcRect l="8820" t="80585" r="10152" b="7498"/>
          <a:stretch>
            <a:fillRect/>
          </a:stretch>
        </p:blipFill>
        <p:spPr bwMode="auto">
          <a:xfrm>
            <a:off x="827088" y="188913"/>
            <a:ext cx="3000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4213" y="1289598"/>
            <a:ext cx="8087163" cy="15875"/>
          </a:xfrm>
          <a:prstGeom prst="line">
            <a:avLst/>
          </a:prstGeom>
          <a:ln w="31750" cap="rnd" cmpd="sng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6"/>
          <p:cNvSpPr txBox="1">
            <a:spLocks noChangeArrowheads="1"/>
          </p:cNvSpPr>
          <p:nvPr/>
        </p:nvSpPr>
        <p:spPr bwMode="auto">
          <a:xfrm>
            <a:off x="333375" y="766378"/>
            <a:ext cx="8487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Научные публикации</a:t>
            </a:r>
            <a:endParaRPr lang="ru-RU" sz="2800" b="1" dirty="0">
              <a:solidFill>
                <a:schemeClr val="tx2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213" y="1441772"/>
            <a:ext cx="421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Опубликовано 8 работ</a:t>
            </a: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020" y="2060848"/>
            <a:ext cx="8201565" cy="147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них </a:t>
            </a:r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в изданиях с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импакт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-фактором выше </a:t>
            </a:r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СПбПУ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средний 0,8)</a:t>
            </a: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Одна в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Communications,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импакт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-фактор </a:t>
            </a:r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11,47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981" y="3717032"/>
            <a:ext cx="7404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Направлено для опубликования 5 работ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202" y="4509120"/>
            <a:ext cx="802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Готовятся к публикации в 2015 году </a:t>
            </a:r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981" y="5301208"/>
            <a:ext cx="7798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Предполагается опубликовать в 2016 году 50 работ</a:t>
            </a:r>
          </a:p>
        </p:txBody>
      </p:sp>
    </p:spTree>
    <p:extLst>
      <p:ext uri="{BB962C8B-B14F-4D97-AF65-F5344CB8AC3E}">
        <p14:creationId xmlns:p14="http://schemas.microsoft.com/office/powerpoint/2010/main" val="3758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1240</Words>
  <Application>Microsoft Macintosh PowerPoint</Application>
  <PresentationFormat>Экран (4:3)</PresentationFormat>
  <Paragraphs>343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Myriad Pro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лабораторий Центра  с научными структурами университета и  со сторонними организациями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Трехмерный принтер  для создания песчано-полимерных  литейных форм</dc:title>
  <dc:creator>Казмирчук Кирилл Николаевич</dc:creator>
  <cp:lastModifiedBy>Vladimir Tuchkevich</cp:lastModifiedBy>
  <cp:revision>181</cp:revision>
  <dcterms:created xsi:type="dcterms:W3CDTF">2014-06-05T11:44:48Z</dcterms:created>
  <dcterms:modified xsi:type="dcterms:W3CDTF">2016-06-30T11:31:17Z</dcterms:modified>
</cp:coreProperties>
</file>