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64" r:id="rId1"/>
  </p:sldMasterIdLst>
  <p:notesMasterIdLst>
    <p:notesMasterId r:id="rId15"/>
  </p:notesMasterIdLst>
  <p:sldIdLst>
    <p:sldId id="256" r:id="rId2"/>
    <p:sldId id="317" r:id="rId3"/>
    <p:sldId id="344" r:id="rId4"/>
    <p:sldId id="345" r:id="rId5"/>
    <p:sldId id="340" r:id="rId6"/>
    <p:sldId id="341" r:id="rId7"/>
    <p:sldId id="346" r:id="rId8"/>
    <p:sldId id="347" r:id="rId9"/>
    <p:sldId id="348" r:id="rId10"/>
    <p:sldId id="349" r:id="rId11"/>
    <p:sldId id="350" r:id="rId12"/>
    <p:sldId id="336" r:id="rId13"/>
    <p:sldId id="339" r:id="rId14"/>
  </p:sldIdLst>
  <p:sldSz cx="16257588" cy="9144000"/>
  <p:notesSz cx="6797675" cy="9928225"/>
  <p:custDataLst>
    <p:tags r:id="rId16"/>
  </p:custDataLst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5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5912"/>
    <a:srgbClr val="DBF7CD"/>
    <a:srgbClr val="AEFB84"/>
    <a:srgbClr val="FFFCB3"/>
    <a:srgbClr val="5800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C1B0D19-01A5-41CE-AF53-6B1E94C0B6E0}">
  <a:tblStyle styleId="{8C1B0D19-01A5-41CE-AF53-6B1E94C0B6E0}" styleName="Table_0"/>
  <a:tblStyle styleId="{362892BC-E114-4AB2-8197-4FF65A420CAB}" styleName="Table_1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1V>
      <a:tcStyle>
        <a:tcBdr>
          <a:top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chemeClr val="accent2">
              <a:alpha val="40000"/>
            </a:schemeClr>
          </a:solidFill>
        </a:fill>
      </a:tcStyle>
    </a:band1V>
    <a:lastCol>
      <a:tcTxStyle b="on" i="off"/>
      <a:tcStyle>
        <a:tcBdr>
          <a:left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lastCol>
    <a:firstCol>
      <a:tcTxStyle b="on" i="off"/>
      <a:tcStyle>
        <a:tcBdr>
          <a:left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firstCol>
    <a:lastRow>
      <a:tcTxStyle b="on" i="off"/>
      <a:tcStyle>
        <a:tcBdr>
          <a:left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FFFFFF">
              <a:alpha val="0"/>
            </a:srgbClr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left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chemeClr val="accent2"/>
          </a:solidFill>
        </a:fill>
      </a:tcStyle>
    </a:firstRow>
  </a:tblStyle>
  <a:tblStyle styleId="{E5DC856E-DA45-4C2F-AAB7-DAC28675835C}" styleName="Table_2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2540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2540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rgbClr val="EDEDED"/>
          </a:solidFill>
        </a:fill>
      </a:tcStyle>
    </a:band1H>
    <a:band1V>
      <a:tcStyle>
        <a:tcBdr/>
        <a:fill>
          <a:solidFill>
            <a:srgbClr val="EDEDED"/>
          </a:solidFill>
        </a:fill>
      </a:tcStyle>
    </a:band1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/>
      <a:tcStyle>
        <a:tcBdr>
          <a:top>
            <a:ln w="5080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chemeClr val="lt1"/>
          </a:solidFill>
        </a:fill>
      </a:tcStyle>
    </a:lastRow>
    <a:seCell>
      <a:tcTxStyle b="on" i="off">
        <a:font>
          <a:latin typeface="Arial"/>
          <a:ea typeface="Arial"/>
          <a:cs typeface="Arial"/>
        </a:font>
        <a:schemeClr val="dk1"/>
      </a:tcTxStyle>
      <a:tcStyle>
        <a:tcBdr/>
      </a:tcStyle>
    </a:seCell>
    <a:swCell>
      <a:tcTxStyle b="on" i="off">
        <a:font>
          <a:latin typeface="Arial"/>
          <a:ea typeface="Arial"/>
          <a:cs typeface="Arial"/>
        </a:font>
        <a:schemeClr val="dk1"/>
      </a:tcTxStyle>
      <a:tcStyle>
        <a:tcBdr/>
      </a:tcStyle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w="2540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chemeClr val="accent1"/>
          </a:solidFill>
        </a:fill>
      </a:tcStyle>
    </a:firstRow>
  </a:tblStyle>
  <a:tblStyle styleId="{0290E505-8BC9-4A2A-A6FB-898CAA30AFB7}" styleName="Table_3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127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rgbClr val="E9F7EE"/>
          </a:solidFill>
        </a:fill>
      </a:tcStyle>
    </a:band1H>
    <a:band1V>
      <a:tcStyle>
        <a:tcBdr/>
        <a:fill>
          <a:solidFill>
            <a:srgbClr val="E9F7EE"/>
          </a:solidFill>
        </a:fill>
      </a:tcStyle>
    </a:band1V>
    <a:lastCol>
      <a:tcTxStyle b="on" i="off"/>
      <a:tcStyle>
        <a:tcBdr/>
      </a:tcStyle>
    </a:lastCol>
    <a:firstCol>
      <a:tcTxStyle b="on" i="off"/>
      <a:tcStyle>
        <a:tcBdr/>
      </a:tcStyle>
    </a:firstCol>
    <a:lastRow>
      <a:tcTxStyle b="on" i="off"/>
      <a:tcStyle>
        <a:tcBdr>
          <a:top>
            <a:ln w="508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chemeClr val="lt1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86892-9EB4-4E21-8249-3E5AEC5E1A68}" styleName="Table_4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9525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1V>
      <a:tcStyle>
        <a:tcBdr>
          <a:top>
            <a:ln w="9525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chemeClr val="accent1">
              <a:alpha val="40000"/>
            </a:schemeClr>
          </a:solidFill>
        </a:fill>
      </a:tcStyle>
    </a:band1V>
    <a:lastCol>
      <a:tcTxStyle b="on" i="off"/>
      <a:tcStyle>
        <a:tcBdr>
          <a:left>
            <a:ln w="9525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lastCol>
    <a:firstCol>
      <a:tcTxStyle b="on" i="off"/>
      <a:tcStyle>
        <a:tcBdr>
          <a:left>
            <a:ln w="9525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firstCol>
    <a:lastRow>
      <a:tcTxStyle b="on" i="off"/>
      <a:tcStyle>
        <a:tcBdr>
          <a:left>
            <a:ln w="9525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FFFFFF">
              <a:alpha val="0"/>
            </a:srgbClr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left>
            <a:ln w="9525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chemeClr val="accent1"/>
          </a:solidFill>
        </a:fill>
      </a:tcStyle>
    </a:firstRow>
  </a:tblStyle>
  <a:tblStyle styleId="{66A71FD6-E65D-44C0-91D9-84FBE15382D1}" styleName="Table_5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E9F7EE"/>
          </a:solidFill>
        </a:fill>
      </a:tcStyle>
    </a:wholeTbl>
    <a:band1H>
      <a:tcStyle>
        <a:tcBdr/>
        <a:fill>
          <a:solidFill>
            <a:srgbClr val="CFEFDA"/>
          </a:solidFill>
        </a:fill>
      </a:tcStyle>
    </a:band1H>
    <a:band1V>
      <a:tcStyle>
        <a:tcBdr/>
        <a:fill>
          <a:solidFill>
            <a:srgbClr val="CFEFDA"/>
          </a:solidFill>
        </a:fill>
      </a:tcStyle>
    </a:band1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766"/>
    <p:restoredTop sz="94690"/>
  </p:normalViewPr>
  <p:slideViewPr>
    <p:cSldViewPr>
      <p:cViewPr>
        <p:scale>
          <a:sx n="47" d="100"/>
          <a:sy n="47" d="100"/>
        </p:scale>
        <p:origin x="-108" y="-468"/>
      </p:cViewPr>
      <p:guideLst>
        <p:guide orient="horz" pos="2880"/>
        <p:guide pos="5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OFALVI\Downloads\&#1052;&#1086;&#1085;&#1080;&#1090;&#1086;&#1088;&#1080;&#1085;&#1075;%202013,%202014,%202015_&#1044;&#1077;&#1085;&#1055;&#1086;&#1090;&#1086;&#1082;_&#1080;&#1090;&#1086;&#1075;2%20(3)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OFALVI\Downloads\&#1052;&#1086;&#1085;&#1080;&#1090;&#1086;&#1088;&#1080;&#1085;&#1075;%202013,%202014,%202015_&#1044;&#1077;&#1085;&#1055;&#1086;&#1090;&#1086;&#1082;_&#1080;&#1090;&#1086;&#1075;2%20(3)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OFALVI\Downloads\&#1052;&#1086;&#1085;&#1080;&#1090;&#1086;&#1088;&#1080;&#1085;&#1075;%202013,%202014,%202015_&#1044;&#1077;&#1085;&#1055;&#1086;&#1090;&#1086;&#1082;_&#1080;&#1090;&#1086;&#1075;2%20(3)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OFALVI\Downloads\&#1052;&#1086;&#1085;&#1080;&#1090;&#1086;&#1088;&#1080;&#1085;&#1075;%202013,%202014,%202015_&#1044;&#1077;&#1085;&#1055;&#1086;&#1090;&#1086;&#1082;_&#1080;&#1090;&#1086;&#1075;2%20(3)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OFALVI\Downloads\&#1052;&#1086;&#1085;&#1080;&#1090;&#1086;&#1088;&#1080;&#1085;&#1075;%202013,%202014,%202015_&#1044;&#1077;&#1085;&#1055;&#1086;&#1090;&#1086;&#1082;_&#1080;&#1090;&#1086;&#1075;2%20(3)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OFALVI\Desktop\&#1054;&#1057;&#1058;&#1040;&#1055;&#1045;&#1053;&#1050;&#1054;\&#1052;&#1086;&#1085;&#1080;&#1090;&#1086;&#1088;&#1080;&#1085;&#1075;%202013,%202014,%202015_&#1044;&#1077;&#1085;&#1055;&#1086;&#1090;&#1086;&#1082;_&#1080;&#1090;&#1086;&#1075;2%2023%20&#1084;&#1072;&#1103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ФЦП!$D$2</c:f>
              <c:strCache>
                <c:ptCount val="1"/>
                <c:pt idx="0">
                  <c:v>Объем 2013г. (руб.)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cat>
            <c:strRef>
              <c:f>ФЦП!$C$3:$C$14</c:f>
              <c:strCache>
                <c:ptCount val="12"/>
                <c:pt idx="0">
                  <c:v>НЧ</c:v>
                </c:pt>
                <c:pt idx="1">
                  <c:v>ИСИ</c:v>
                </c:pt>
                <c:pt idx="2">
                  <c:v>ИЭиТС</c:v>
                </c:pt>
                <c:pt idx="3">
                  <c:v>ИММиТ</c:v>
                </c:pt>
                <c:pt idx="4">
                  <c:v>ИФНиТ</c:v>
                </c:pt>
                <c:pt idx="5">
                  <c:v>ИКНТ</c:v>
                </c:pt>
                <c:pt idx="6">
                  <c:v>ИПМиМ</c:v>
                </c:pt>
                <c:pt idx="7">
                  <c:v>ИЭИ</c:v>
                </c:pt>
                <c:pt idx="8">
                  <c:v>ГИ</c:v>
                </c:pt>
                <c:pt idx="9">
                  <c:v>ИППТ</c:v>
                </c:pt>
                <c:pt idx="10">
                  <c:v>ОНТИ</c:v>
                </c:pt>
                <c:pt idx="11">
                  <c:v>ИТОГО</c:v>
                </c:pt>
              </c:strCache>
            </c:strRef>
          </c:cat>
          <c:val>
            <c:numRef>
              <c:f>ФЦП!$D$3:$D$13</c:f>
              <c:numCache>
                <c:formatCode>#,##0</c:formatCode>
                <c:ptCount val="11"/>
                <c:pt idx="0">
                  <c:v>9922796.6099999994</c:v>
                </c:pt>
                <c:pt idx="1">
                  <c:v>1884000</c:v>
                </c:pt>
                <c:pt idx="2">
                  <c:v>424000</c:v>
                </c:pt>
                <c:pt idx="3">
                  <c:v>5284994.87</c:v>
                </c:pt>
                <c:pt idx="4">
                  <c:v>20326710</c:v>
                </c:pt>
                <c:pt idx="5">
                  <c:v>14990000</c:v>
                </c:pt>
                <c:pt idx="6">
                  <c:v>1130000</c:v>
                </c:pt>
                <c:pt idx="7" formatCode="@">
                  <c:v>0</c:v>
                </c:pt>
                <c:pt idx="8">
                  <c:v>377000</c:v>
                </c:pt>
                <c:pt idx="9" formatCode="General">
                  <c:v>0</c:v>
                </c:pt>
                <c:pt idx="10">
                  <c:v>108476768</c:v>
                </c:pt>
              </c:numCache>
            </c:numRef>
          </c:val>
        </c:ser>
        <c:ser>
          <c:idx val="1"/>
          <c:order val="1"/>
          <c:tx>
            <c:strRef>
              <c:f>ФЦП!$E$2</c:f>
              <c:strCache>
                <c:ptCount val="1"/>
                <c:pt idx="0">
                  <c:v>Объем 2014г. (руб.)</c:v>
                </c:pt>
              </c:strCache>
            </c:strRef>
          </c:tx>
          <c:invertIfNegative val="0"/>
          <c:cat>
            <c:strRef>
              <c:f>ФЦП!$C$3:$C$11</c:f>
              <c:strCache>
                <c:ptCount val="9"/>
                <c:pt idx="0">
                  <c:v>НЧ</c:v>
                </c:pt>
                <c:pt idx="1">
                  <c:v>ИСИ</c:v>
                </c:pt>
                <c:pt idx="2">
                  <c:v>ИЭиТС</c:v>
                </c:pt>
                <c:pt idx="3">
                  <c:v>ИММиТ</c:v>
                </c:pt>
                <c:pt idx="4">
                  <c:v>ИФНиТ</c:v>
                </c:pt>
                <c:pt idx="5">
                  <c:v>ИКНТ</c:v>
                </c:pt>
                <c:pt idx="6">
                  <c:v>ИПМиМ</c:v>
                </c:pt>
                <c:pt idx="7">
                  <c:v>ИЭИ</c:v>
                </c:pt>
                <c:pt idx="8">
                  <c:v>ГИ</c:v>
                </c:pt>
              </c:strCache>
            </c:strRef>
          </c:cat>
          <c:val>
            <c:numRef>
              <c:f>ФЦП!$E$3:$E$13</c:f>
              <c:numCache>
                <c:formatCode>@</c:formatCode>
                <c:ptCount val="11"/>
                <c:pt idx="0" formatCode="#,##0">
                  <c:v>9025423.7300000004</c:v>
                </c:pt>
                <c:pt idx="1">
                  <c:v>0</c:v>
                </c:pt>
                <c:pt idx="2" formatCode="#,##0">
                  <c:v>4000000</c:v>
                </c:pt>
                <c:pt idx="3" formatCode="#,##0">
                  <c:v>56000000</c:v>
                </c:pt>
                <c:pt idx="4" formatCode="General">
                  <c:v>0</c:v>
                </c:pt>
                <c:pt idx="5" formatCode="#,##0">
                  <c:v>9500000</c:v>
                </c:pt>
                <c:pt idx="6" formatCode="#,##0">
                  <c:v>100000000</c:v>
                </c:pt>
                <c:pt idx="7" formatCode="General">
                  <c:v>0</c:v>
                </c:pt>
                <c:pt idx="8" formatCode="General">
                  <c:v>0</c:v>
                </c:pt>
                <c:pt idx="9" formatCode="#,##0">
                  <c:v>15000000</c:v>
                </c:pt>
                <c:pt idx="10" formatCode="#,##0">
                  <c:v>29700000</c:v>
                </c:pt>
              </c:numCache>
            </c:numRef>
          </c:val>
        </c:ser>
        <c:ser>
          <c:idx val="2"/>
          <c:order val="2"/>
          <c:tx>
            <c:strRef>
              <c:f>ФЦП!$F$2</c:f>
              <c:strCache>
                <c:ptCount val="1"/>
                <c:pt idx="0">
                  <c:v>Объем 2015г. (руб.)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ФЦП!$C$3:$C$13</c:f>
              <c:strCache>
                <c:ptCount val="11"/>
                <c:pt idx="0">
                  <c:v>НЧ</c:v>
                </c:pt>
                <c:pt idx="1">
                  <c:v>ИСИ</c:v>
                </c:pt>
                <c:pt idx="2">
                  <c:v>ИЭиТС</c:v>
                </c:pt>
                <c:pt idx="3">
                  <c:v>ИММиТ</c:v>
                </c:pt>
                <c:pt idx="4">
                  <c:v>ИФНиТ</c:v>
                </c:pt>
                <c:pt idx="5">
                  <c:v>ИКНТ</c:v>
                </c:pt>
                <c:pt idx="6">
                  <c:v>ИПМиМ</c:v>
                </c:pt>
                <c:pt idx="7">
                  <c:v>ИЭИ</c:v>
                </c:pt>
                <c:pt idx="8">
                  <c:v>ГИ</c:v>
                </c:pt>
                <c:pt idx="9">
                  <c:v>ИППТ</c:v>
                </c:pt>
                <c:pt idx="10">
                  <c:v>ОНТИ</c:v>
                </c:pt>
              </c:strCache>
            </c:strRef>
          </c:cat>
          <c:val>
            <c:numRef>
              <c:f>ФЦП!$F$3:$F$13</c:f>
              <c:numCache>
                <c:formatCode>#,##0</c:formatCode>
                <c:ptCount val="11"/>
                <c:pt idx="0">
                  <c:v>16576271.189999999</c:v>
                </c:pt>
                <c:pt idx="1">
                  <c:v>3220338.98</c:v>
                </c:pt>
                <c:pt idx="2">
                  <c:v>4500000</c:v>
                </c:pt>
                <c:pt idx="3">
                  <c:v>60000000</c:v>
                </c:pt>
                <c:pt idx="4" formatCode="General">
                  <c:v>0</c:v>
                </c:pt>
                <c:pt idx="5">
                  <c:v>7560000</c:v>
                </c:pt>
                <c:pt idx="6">
                  <c:v>120000000</c:v>
                </c:pt>
                <c:pt idx="7" formatCode="General">
                  <c:v>0</c:v>
                </c:pt>
                <c:pt idx="8" formatCode="General">
                  <c:v>0</c:v>
                </c:pt>
                <c:pt idx="9">
                  <c:v>13500000</c:v>
                </c:pt>
                <c:pt idx="10">
                  <c:v>103750000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613248"/>
        <c:axId val="8278016"/>
      </c:barChart>
      <c:catAx>
        <c:axId val="8613248"/>
        <c:scaling>
          <c:orientation val="minMax"/>
        </c:scaling>
        <c:delete val="0"/>
        <c:axPos val="b"/>
        <c:majorTickMark val="out"/>
        <c:minorTickMark val="none"/>
        <c:tickLblPos val="nextTo"/>
        <c:crossAx val="8278016"/>
        <c:crosses val="autoZero"/>
        <c:auto val="1"/>
        <c:lblAlgn val="ctr"/>
        <c:lblOffset val="100"/>
        <c:noMultiLvlLbl val="0"/>
      </c:catAx>
      <c:valAx>
        <c:axId val="8278016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861324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5294043361276469"/>
          <c:y val="5.1400554097404488E-2"/>
          <c:w val="0.65249155345707577"/>
          <c:h val="0.7264625255176425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ГЗ!$D$2</c:f>
              <c:strCache>
                <c:ptCount val="1"/>
                <c:pt idx="0">
                  <c:v>Объем 2013г. (руб.)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cat>
            <c:strRef>
              <c:f>ГЗ!$C$3:$C$13</c:f>
              <c:strCache>
                <c:ptCount val="11"/>
                <c:pt idx="0">
                  <c:v>НЧ</c:v>
                </c:pt>
                <c:pt idx="1">
                  <c:v>ИСИ</c:v>
                </c:pt>
                <c:pt idx="2">
                  <c:v>ИЭиТС</c:v>
                </c:pt>
                <c:pt idx="3">
                  <c:v>ИММиТ</c:v>
                </c:pt>
                <c:pt idx="4">
                  <c:v>ИФНиТ</c:v>
                </c:pt>
                <c:pt idx="5">
                  <c:v>ИКНТ</c:v>
                </c:pt>
                <c:pt idx="6">
                  <c:v>ИПМиМ</c:v>
                </c:pt>
                <c:pt idx="7">
                  <c:v>ИЭИ (ИПМЭиТ)</c:v>
                </c:pt>
                <c:pt idx="8">
                  <c:v>ГИ</c:v>
                </c:pt>
                <c:pt idx="9">
                  <c:v>ИМОП</c:v>
                </c:pt>
                <c:pt idx="10">
                  <c:v>ЛМЗ-ВТУЗ</c:v>
                </c:pt>
              </c:strCache>
            </c:strRef>
          </c:cat>
          <c:val>
            <c:numRef>
              <c:f>ГЗ!$D$3:$D$13</c:f>
              <c:numCache>
                <c:formatCode>#,##0</c:formatCode>
                <c:ptCount val="11"/>
                <c:pt idx="0">
                  <c:v>19753000</c:v>
                </c:pt>
                <c:pt idx="1">
                  <c:v>1300000</c:v>
                </c:pt>
                <c:pt idx="2">
                  <c:v>1900000</c:v>
                </c:pt>
                <c:pt idx="3">
                  <c:v>4600000</c:v>
                </c:pt>
                <c:pt idx="4">
                  <c:v>9950000</c:v>
                </c:pt>
                <c:pt idx="5">
                  <c:v>2350000</c:v>
                </c:pt>
                <c:pt idx="6">
                  <c:v>11000000</c:v>
                </c:pt>
                <c:pt idx="7">
                  <c:v>3500000</c:v>
                </c:pt>
                <c:pt idx="8">
                  <c:v>200000</c:v>
                </c:pt>
                <c:pt idx="9">
                  <c:v>500000</c:v>
                </c:pt>
                <c:pt idx="10">
                  <c:v>1000000</c:v>
                </c:pt>
              </c:numCache>
            </c:numRef>
          </c:val>
        </c:ser>
        <c:ser>
          <c:idx val="1"/>
          <c:order val="1"/>
          <c:tx>
            <c:strRef>
              <c:f>ГЗ!$E$2</c:f>
              <c:strCache>
                <c:ptCount val="1"/>
                <c:pt idx="0">
                  <c:v>Объем 2014г. (руб.)</c:v>
                </c:pt>
              </c:strCache>
            </c:strRef>
          </c:tx>
          <c:invertIfNegative val="0"/>
          <c:cat>
            <c:strRef>
              <c:f>ГЗ!$C$3:$C$13</c:f>
              <c:strCache>
                <c:ptCount val="11"/>
                <c:pt idx="0">
                  <c:v>НЧ</c:v>
                </c:pt>
                <c:pt idx="1">
                  <c:v>ИСИ</c:v>
                </c:pt>
                <c:pt idx="2">
                  <c:v>ИЭиТС</c:v>
                </c:pt>
                <c:pt idx="3">
                  <c:v>ИММиТ</c:v>
                </c:pt>
                <c:pt idx="4">
                  <c:v>ИФНиТ</c:v>
                </c:pt>
                <c:pt idx="5">
                  <c:v>ИКНТ</c:v>
                </c:pt>
                <c:pt idx="6">
                  <c:v>ИПМиМ</c:v>
                </c:pt>
                <c:pt idx="7">
                  <c:v>ИЭИ (ИПМЭиТ)</c:v>
                </c:pt>
                <c:pt idx="8">
                  <c:v>ГИ</c:v>
                </c:pt>
                <c:pt idx="9">
                  <c:v>ИМОП</c:v>
                </c:pt>
                <c:pt idx="10">
                  <c:v>ЛМЗ-ВТУЗ</c:v>
                </c:pt>
              </c:strCache>
            </c:strRef>
          </c:cat>
          <c:val>
            <c:numRef>
              <c:f>ГЗ!$E$3:$E$13</c:f>
              <c:numCache>
                <c:formatCode>#,##0</c:formatCode>
                <c:ptCount val="11"/>
                <c:pt idx="0">
                  <c:v>42786533.530000001</c:v>
                </c:pt>
                <c:pt idx="1">
                  <c:v>0</c:v>
                </c:pt>
                <c:pt idx="2">
                  <c:v>2013807.98</c:v>
                </c:pt>
                <c:pt idx="3">
                  <c:v>36169445.549999997</c:v>
                </c:pt>
                <c:pt idx="4">
                  <c:v>49893693.090000004</c:v>
                </c:pt>
                <c:pt idx="5">
                  <c:v>4738197.74</c:v>
                </c:pt>
                <c:pt idx="6">
                  <c:v>30014805.559999999</c:v>
                </c:pt>
                <c:pt idx="7">
                  <c:v>2373416.5499999998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</c:ser>
        <c:ser>
          <c:idx val="2"/>
          <c:order val="2"/>
          <c:tx>
            <c:strRef>
              <c:f>ГЗ!$F$2</c:f>
              <c:strCache>
                <c:ptCount val="1"/>
                <c:pt idx="0">
                  <c:v>Объем 2015г. (руб.)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ГЗ!$C$3:$C$13</c:f>
              <c:strCache>
                <c:ptCount val="11"/>
                <c:pt idx="0">
                  <c:v>НЧ</c:v>
                </c:pt>
                <c:pt idx="1">
                  <c:v>ИСИ</c:v>
                </c:pt>
                <c:pt idx="2">
                  <c:v>ИЭиТС</c:v>
                </c:pt>
                <c:pt idx="3">
                  <c:v>ИММиТ</c:v>
                </c:pt>
                <c:pt idx="4">
                  <c:v>ИФНиТ</c:v>
                </c:pt>
                <c:pt idx="5">
                  <c:v>ИКНТ</c:v>
                </c:pt>
                <c:pt idx="6">
                  <c:v>ИПМиМ</c:v>
                </c:pt>
                <c:pt idx="7">
                  <c:v>ИЭИ (ИПМЭиТ)</c:v>
                </c:pt>
                <c:pt idx="8">
                  <c:v>ГИ</c:v>
                </c:pt>
                <c:pt idx="9">
                  <c:v>ИМОП</c:v>
                </c:pt>
                <c:pt idx="10">
                  <c:v>ЛМЗ-ВТУЗ</c:v>
                </c:pt>
              </c:strCache>
            </c:strRef>
          </c:cat>
          <c:val>
            <c:numRef>
              <c:f>ГЗ!$F$3:$F$13</c:f>
              <c:numCache>
                <c:formatCode>#,##0</c:formatCode>
                <c:ptCount val="11"/>
                <c:pt idx="0">
                  <c:v>50121336.810000002</c:v>
                </c:pt>
                <c:pt idx="1">
                  <c:v>0</c:v>
                </c:pt>
                <c:pt idx="2">
                  <c:v>2188868.35</c:v>
                </c:pt>
                <c:pt idx="3">
                  <c:v>34913988.390000001</c:v>
                </c:pt>
                <c:pt idx="4">
                  <c:v>48989705.340000004</c:v>
                </c:pt>
                <c:pt idx="5">
                  <c:v>4522371.28</c:v>
                </c:pt>
                <c:pt idx="6">
                  <c:v>22840861.84</c:v>
                </c:pt>
                <c:pt idx="7">
                  <c:v>2528967.9900000002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818688"/>
        <c:axId val="8820224"/>
      </c:barChart>
      <c:catAx>
        <c:axId val="8818688"/>
        <c:scaling>
          <c:orientation val="minMax"/>
        </c:scaling>
        <c:delete val="0"/>
        <c:axPos val="b"/>
        <c:majorTickMark val="out"/>
        <c:minorTickMark val="none"/>
        <c:tickLblPos val="nextTo"/>
        <c:crossAx val="8820224"/>
        <c:crosses val="autoZero"/>
        <c:auto val="1"/>
        <c:lblAlgn val="ctr"/>
        <c:lblOffset val="100"/>
        <c:noMultiLvlLbl val="0"/>
      </c:catAx>
      <c:valAx>
        <c:axId val="8820224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881868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5070018675173669"/>
          <c:y val="5.1400493740233796E-2"/>
          <c:w val="0.65914776697969568"/>
          <c:h val="0.7341498979294265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Итого!$D$2</c:f>
              <c:strCache>
                <c:ptCount val="1"/>
                <c:pt idx="0">
                  <c:v>Объем 2013г. (руб.)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cat>
            <c:strRef>
              <c:f>Итого!$C$3:$C$16</c:f>
              <c:strCache>
                <c:ptCount val="14"/>
                <c:pt idx="0">
                  <c:v>НЧ</c:v>
                </c:pt>
                <c:pt idx="1">
                  <c:v>ИСИ</c:v>
                </c:pt>
                <c:pt idx="2">
                  <c:v>ИЭиТС</c:v>
                </c:pt>
                <c:pt idx="3">
                  <c:v>ИММиТ</c:v>
                </c:pt>
                <c:pt idx="4">
                  <c:v>ИФНиТ</c:v>
                </c:pt>
                <c:pt idx="5">
                  <c:v>ИКНТ</c:v>
                </c:pt>
                <c:pt idx="6">
                  <c:v>ИПМиМ</c:v>
                </c:pt>
                <c:pt idx="7">
                  <c:v>ИЭИ (ИПМЭиТ)</c:v>
                </c:pt>
                <c:pt idx="8">
                  <c:v>ОНТИ</c:v>
                </c:pt>
                <c:pt idx="9">
                  <c:v>ИППТ</c:v>
                </c:pt>
                <c:pt idx="10">
                  <c:v>ГИ</c:v>
                </c:pt>
                <c:pt idx="11">
                  <c:v>ИМОП</c:v>
                </c:pt>
                <c:pt idx="12">
                  <c:v>ИВТОБ</c:v>
                </c:pt>
                <c:pt idx="13">
                  <c:v>Проч</c:v>
                </c:pt>
              </c:strCache>
            </c:strRef>
          </c:cat>
          <c:val>
            <c:numRef>
              <c:f>Итого!$D$3:$D$16</c:f>
              <c:numCache>
                <c:formatCode>#,##0</c:formatCode>
                <c:ptCount val="14"/>
                <c:pt idx="0">
                  <c:v>278942896</c:v>
                </c:pt>
                <c:pt idx="1">
                  <c:v>54390176</c:v>
                </c:pt>
                <c:pt idx="2">
                  <c:v>79080992</c:v>
                </c:pt>
                <c:pt idx="3">
                  <c:v>168584707</c:v>
                </c:pt>
                <c:pt idx="4">
                  <c:v>158504454</c:v>
                </c:pt>
                <c:pt idx="5">
                  <c:v>63483673</c:v>
                </c:pt>
                <c:pt idx="6">
                  <c:v>122479638</c:v>
                </c:pt>
                <c:pt idx="7">
                  <c:v>10839224</c:v>
                </c:pt>
                <c:pt idx="8">
                  <c:v>452699532</c:v>
                </c:pt>
                <c:pt idx="9">
                  <c:v>0</c:v>
                </c:pt>
                <c:pt idx="10">
                  <c:v>626492</c:v>
                </c:pt>
                <c:pt idx="11">
                  <c:v>505085</c:v>
                </c:pt>
                <c:pt idx="12">
                  <c:v>304385</c:v>
                </c:pt>
                <c:pt idx="13">
                  <c:v>7439482</c:v>
                </c:pt>
              </c:numCache>
            </c:numRef>
          </c:val>
        </c:ser>
        <c:ser>
          <c:idx val="1"/>
          <c:order val="1"/>
          <c:tx>
            <c:strRef>
              <c:f>Итого!$E$2</c:f>
              <c:strCache>
                <c:ptCount val="1"/>
                <c:pt idx="0">
                  <c:v>Объем 2014г. (руб.)</c:v>
                </c:pt>
              </c:strCache>
            </c:strRef>
          </c:tx>
          <c:invertIfNegative val="0"/>
          <c:cat>
            <c:strRef>
              <c:f>Итого!$C$3:$C$16</c:f>
              <c:strCache>
                <c:ptCount val="14"/>
                <c:pt idx="0">
                  <c:v>НЧ</c:v>
                </c:pt>
                <c:pt idx="1">
                  <c:v>ИСИ</c:v>
                </c:pt>
                <c:pt idx="2">
                  <c:v>ИЭиТС</c:v>
                </c:pt>
                <c:pt idx="3">
                  <c:v>ИММиТ</c:v>
                </c:pt>
                <c:pt idx="4">
                  <c:v>ИФНиТ</c:v>
                </c:pt>
                <c:pt idx="5">
                  <c:v>ИКНТ</c:v>
                </c:pt>
                <c:pt idx="6">
                  <c:v>ИПМиМ</c:v>
                </c:pt>
                <c:pt idx="7">
                  <c:v>ИЭИ (ИПМЭиТ)</c:v>
                </c:pt>
                <c:pt idx="8">
                  <c:v>ОНТИ</c:v>
                </c:pt>
                <c:pt idx="9">
                  <c:v>ИППТ</c:v>
                </c:pt>
                <c:pt idx="10">
                  <c:v>ГИ</c:v>
                </c:pt>
                <c:pt idx="11">
                  <c:v>ИМОП</c:v>
                </c:pt>
                <c:pt idx="12">
                  <c:v>ИВТОБ</c:v>
                </c:pt>
                <c:pt idx="13">
                  <c:v>Проч</c:v>
                </c:pt>
              </c:strCache>
            </c:strRef>
          </c:cat>
          <c:val>
            <c:numRef>
              <c:f>Итого!$E$3:$E$16</c:f>
              <c:numCache>
                <c:formatCode>#,##0</c:formatCode>
                <c:ptCount val="14"/>
                <c:pt idx="0">
                  <c:v>315292700</c:v>
                </c:pt>
                <c:pt idx="1">
                  <c:v>15464142</c:v>
                </c:pt>
                <c:pt idx="2">
                  <c:v>90308471</c:v>
                </c:pt>
                <c:pt idx="3">
                  <c:v>175810285</c:v>
                </c:pt>
                <c:pt idx="4">
                  <c:v>141761395</c:v>
                </c:pt>
                <c:pt idx="5">
                  <c:v>50106655</c:v>
                </c:pt>
                <c:pt idx="6">
                  <c:v>366033959</c:v>
                </c:pt>
                <c:pt idx="7">
                  <c:v>20457790</c:v>
                </c:pt>
                <c:pt idx="8">
                  <c:v>221248900</c:v>
                </c:pt>
                <c:pt idx="9">
                  <c:v>0</c:v>
                </c:pt>
                <c:pt idx="10">
                  <c:v>45017</c:v>
                </c:pt>
                <c:pt idx="11">
                  <c:v>12669</c:v>
                </c:pt>
                <c:pt idx="12">
                  <c:v>0</c:v>
                </c:pt>
                <c:pt idx="13">
                  <c:v>9767143</c:v>
                </c:pt>
              </c:numCache>
            </c:numRef>
          </c:val>
        </c:ser>
        <c:ser>
          <c:idx val="2"/>
          <c:order val="2"/>
          <c:tx>
            <c:strRef>
              <c:f>Итого!$F$2</c:f>
              <c:strCache>
                <c:ptCount val="1"/>
                <c:pt idx="0">
                  <c:v>Объем 2015г. (руб.)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Итого!$C$3:$C$16</c:f>
              <c:strCache>
                <c:ptCount val="14"/>
                <c:pt idx="0">
                  <c:v>НЧ</c:v>
                </c:pt>
                <c:pt idx="1">
                  <c:v>ИСИ</c:v>
                </c:pt>
                <c:pt idx="2">
                  <c:v>ИЭиТС</c:v>
                </c:pt>
                <c:pt idx="3">
                  <c:v>ИММиТ</c:v>
                </c:pt>
                <c:pt idx="4">
                  <c:v>ИФНиТ</c:v>
                </c:pt>
                <c:pt idx="5">
                  <c:v>ИКНТ</c:v>
                </c:pt>
                <c:pt idx="6">
                  <c:v>ИПМиМ</c:v>
                </c:pt>
                <c:pt idx="7">
                  <c:v>ИЭИ (ИПМЭиТ)</c:v>
                </c:pt>
                <c:pt idx="8">
                  <c:v>ОНТИ</c:v>
                </c:pt>
                <c:pt idx="9">
                  <c:v>ИППТ</c:v>
                </c:pt>
                <c:pt idx="10">
                  <c:v>ГИ</c:v>
                </c:pt>
                <c:pt idx="11">
                  <c:v>ИМОП</c:v>
                </c:pt>
                <c:pt idx="12">
                  <c:v>ИВТОБ</c:v>
                </c:pt>
                <c:pt idx="13">
                  <c:v>Проч</c:v>
                </c:pt>
              </c:strCache>
            </c:strRef>
          </c:cat>
          <c:val>
            <c:numRef>
              <c:f>Итого!$F$3:$F$16</c:f>
              <c:numCache>
                <c:formatCode>#,##0</c:formatCode>
                <c:ptCount val="14"/>
                <c:pt idx="0">
                  <c:v>311630312</c:v>
                </c:pt>
                <c:pt idx="1">
                  <c:v>22677593</c:v>
                </c:pt>
                <c:pt idx="2">
                  <c:v>89451725</c:v>
                </c:pt>
                <c:pt idx="3">
                  <c:v>170470645</c:v>
                </c:pt>
                <c:pt idx="4">
                  <c:v>126019387</c:v>
                </c:pt>
                <c:pt idx="5">
                  <c:v>46896157</c:v>
                </c:pt>
                <c:pt idx="6">
                  <c:v>330451865</c:v>
                </c:pt>
                <c:pt idx="7">
                  <c:v>33735917</c:v>
                </c:pt>
                <c:pt idx="8">
                  <c:v>371217550</c:v>
                </c:pt>
                <c:pt idx="9">
                  <c:v>16050000</c:v>
                </c:pt>
                <c:pt idx="10">
                  <c:v>111576</c:v>
                </c:pt>
                <c:pt idx="11">
                  <c:v>2013686</c:v>
                </c:pt>
                <c:pt idx="12">
                  <c:v>269424</c:v>
                </c:pt>
                <c:pt idx="13">
                  <c:v>2928497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037696"/>
        <c:axId val="9039232"/>
      </c:barChart>
      <c:catAx>
        <c:axId val="9037696"/>
        <c:scaling>
          <c:orientation val="minMax"/>
        </c:scaling>
        <c:delete val="0"/>
        <c:axPos val="b"/>
        <c:majorTickMark val="out"/>
        <c:minorTickMark val="none"/>
        <c:tickLblPos val="nextTo"/>
        <c:crossAx val="9039232"/>
        <c:crosses val="autoZero"/>
        <c:auto val="1"/>
        <c:lblAlgn val="ctr"/>
        <c:lblOffset val="100"/>
        <c:noMultiLvlLbl val="0"/>
      </c:catAx>
      <c:valAx>
        <c:axId val="9039232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903769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РНФ!$D$2</c:f>
              <c:strCache>
                <c:ptCount val="1"/>
                <c:pt idx="0">
                  <c:v>Объем 2013г. (руб.)</c:v>
                </c:pt>
              </c:strCache>
            </c:strRef>
          </c:tx>
          <c:invertIfNegative val="0"/>
          <c:cat>
            <c:strRef>
              <c:f>РНФ!$C$3:$C$13</c:f>
              <c:strCache>
                <c:ptCount val="11"/>
                <c:pt idx="0">
                  <c:v>НЧ</c:v>
                </c:pt>
                <c:pt idx="1">
                  <c:v>ИСИ</c:v>
                </c:pt>
                <c:pt idx="2">
                  <c:v>ИЭиТС</c:v>
                </c:pt>
                <c:pt idx="3">
                  <c:v>ИММиТ</c:v>
                </c:pt>
                <c:pt idx="4">
                  <c:v>ИФНиТ</c:v>
                </c:pt>
                <c:pt idx="5">
                  <c:v>ИКНТ</c:v>
                </c:pt>
                <c:pt idx="6">
                  <c:v>ИПМиМ</c:v>
                </c:pt>
                <c:pt idx="7">
                  <c:v>ИЭИ (ИПМЭиТ)</c:v>
                </c:pt>
                <c:pt idx="8">
                  <c:v>ГИ</c:v>
                </c:pt>
                <c:pt idx="9">
                  <c:v>ИППТ</c:v>
                </c:pt>
                <c:pt idx="10">
                  <c:v>ОНТИ</c:v>
                </c:pt>
              </c:strCache>
            </c:strRef>
          </c:cat>
          <c:val>
            <c:numRef>
              <c:f>РНФ!$D$3:$D$13</c:f>
              <c:numCache>
                <c:formatCode>#,##0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 formatCode="@">
                  <c:v>0</c:v>
                </c:pt>
                <c:pt idx="8">
                  <c:v>0</c:v>
                </c:pt>
                <c:pt idx="9" formatCode="General">
                  <c:v>0</c:v>
                </c:pt>
                <c:pt idx="10">
                  <c:v>0</c:v>
                </c:pt>
              </c:numCache>
            </c:numRef>
          </c:val>
        </c:ser>
        <c:ser>
          <c:idx val="1"/>
          <c:order val="1"/>
          <c:tx>
            <c:strRef>
              <c:f>РНФ!$E$2</c:f>
              <c:strCache>
                <c:ptCount val="1"/>
                <c:pt idx="0">
                  <c:v>Объем 2014г. (руб.)</c:v>
                </c:pt>
              </c:strCache>
            </c:strRef>
          </c:tx>
          <c:invertIfNegative val="0"/>
          <c:cat>
            <c:strRef>
              <c:f>РНФ!$C$3:$C$13</c:f>
              <c:strCache>
                <c:ptCount val="11"/>
                <c:pt idx="0">
                  <c:v>НЧ</c:v>
                </c:pt>
                <c:pt idx="1">
                  <c:v>ИСИ</c:v>
                </c:pt>
                <c:pt idx="2">
                  <c:v>ИЭиТС</c:v>
                </c:pt>
                <c:pt idx="3">
                  <c:v>ИММиТ</c:v>
                </c:pt>
                <c:pt idx="4">
                  <c:v>ИФНиТ</c:v>
                </c:pt>
                <c:pt idx="5">
                  <c:v>ИКНТ</c:v>
                </c:pt>
                <c:pt idx="6">
                  <c:v>ИПМиМ</c:v>
                </c:pt>
                <c:pt idx="7">
                  <c:v>ИЭИ (ИПМЭиТ)</c:v>
                </c:pt>
                <c:pt idx="8">
                  <c:v>ГИ</c:v>
                </c:pt>
                <c:pt idx="9">
                  <c:v>ИППТ</c:v>
                </c:pt>
                <c:pt idx="10">
                  <c:v>ОНТИ</c:v>
                </c:pt>
              </c:strCache>
            </c:strRef>
          </c:cat>
          <c:val>
            <c:numRef>
              <c:f>РНФ!$E$3:$E$13</c:f>
              <c:numCache>
                <c:formatCode>@</c:formatCode>
                <c:ptCount val="11"/>
                <c:pt idx="0" formatCode="#,##0">
                  <c:v>20000000</c:v>
                </c:pt>
                <c:pt idx="1">
                  <c:v>0</c:v>
                </c:pt>
                <c:pt idx="2" formatCode="#,##0">
                  <c:v>0</c:v>
                </c:pt>
                <c:pt idx="3" formatCode="#,##0">
                  <c:v>0</c:v>
                </c:pt>
                <c:pt idx="4" formatCode="#,##0">
                  <c:v>40000000</c:v>
                </c:pt>
                <c:pt idx="5" formatCode="#,##0">
                  <c:v>0</c:v>
                </c:pt>
                <c:pt idx="6" formatCode="#,##0">
                  <c:v>20500000</c:v>
                </c:pt>
                <c:pt idx="7" formatCode="#,##0">
                  <c:v>10000000</c:v>
                </c:pt>
                <c:pt idx="8" formatCode="#,##0">
                  <c:v>0</c:v>
                </c:pt>
                <c:pt idx="9" formatCode="#,##0">
                  <c:v>0</c:v>
                </c:pt>
                <c:pt idx="10" formatCode="#,##0">
                  <c:v>4500000</c:v>
                </c:pt>
              </c:numCache>
            </c:numRef>
          </c:val>
        </c:ser>
        <c:ser>
          <c:idx val="2"/>
          <c:order val="2"/>
          <c:tx>
            <c:strRef>
              <c:f>РНФ!$F$2</c:f>
              <c:strCache>
                <c:ptCount val="1"/>
                <c:pt idx="0">
                  <c:v>Объем 2015г. (руб.)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РНФ!$C$3:$C$13</c:f>
              <c:strCache>
                <c:ptCount val="11"/>
                <c:pt idx="0">
                  <c:v>НЧ</c:v>
                </c:pt>
                <c:pt idx="1">
                  <c:v>ИСИ</c:v>
                </c:pt>
                <c:pt idx="2">
                  <c:v>ИЭиТС</c:v>
                </c:pt>
                <c:pt idx="3">
                  <c:v>ИММиТ</c:v>
                </c:pt>
                <c:pt idx="4">
                  <c:v>ИФНиТ</c:v>
                </c:pt>
                <c:pt idx="5">
                  <c:v>ИКНТ</c:v>
                </c:pt>
                <c:pt idx="6">
                  <c:v>ИПМиМ</c:v>
                </c:pt>
                <c:pt idx="7">
                  <c:v>ИЭИ (ИПМЭиТ)</c:v>
                </c:pt>
                <c:pt idx="8">
                  <c:v>ГИ</c:v>
                </c:pt>
                <c:pt idx="9">
                  <c:v>ИППТ</c:v>
                </c:pt>
                <c:pt idx="10">
                  <c:v>ОНТИ</c:v>
                </c:pt>
              </c:strCache>
            </c:strRef>
          </c:cat>
          <c:val>
            <c:numRef>
              <c:f>РНФ!$F$3:$F$13</c:f>
              <c:numCache>
                <c:formatCode>#,##0</c:formatCode>
                <c:ptCount val="11"/>
                <c:pt idx="0">
                  <c:v>41000000</c:v>
                </c:pt>
                <c:pt idx="1">
                  <c:v>0</c:v>
                </c:pt>
                <c:pt idx="2">
                  <c:v>0</c:v>
                </c:pt>
                <c:pt idx="3">
                  <c:v>11300000</c:v>
                </c:pt>
                <c:pt idx="4">
                  <c:v>40000000</c:v>
                </c:pt>
                <c:pt idx="5">
                  <c:v>0</c:v>
                </c:pt>
                <c:pt idx="6">
                  <c:v>28400000</c:v>
                </c:pt>
                <c:pt idx="7">
                  <c:v>20000000</c:v>
                </c:pt>
                <c:pt idx="8">
                  <c:v>0</c:v>
                </c:pt>
                <c:pt idx="9">
                  <c:v>0</c:v>
                </c:pt>
                <c:pt idx="10">
                  <c:v>4500000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1719424"/>
        <c:axId val="31720960"/>
      </c:barChart>
      <c:catAx>
        <c:axId val="31719424"/>
        <c:scaling>
          <c:orientation val="minMax"/>
        </c:scaling>
        <c:delete val="0"/>
        <c:axPos val="b"/>
        <c:majorTickMark val="out"/>
        <c:minorTickMark val="none"/>
        <c:tickLblPos val="nextTo"/>
        <c:crossAx val="31720960"/>
        <c:crosses val="autoZero"/>
        <c:auto val="1"/>
        <c:lblAlgn val="ctr"/>
        <c:lblOffset val="100"/>
        <c:noMultiLvlLbl val="0"/>
      </c:catAx>
      <c:valAx>
        <c:axId val="31720960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3171942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516636041239223"/>
          <c:y val="6.5324430326454949E-2"/>
          <c:w val="0.64573247434979775"/>
          <c:h val="0.7341498979294260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ХД!$D$2</c:f>
              <c:strCache>
                <c:ptCount val="1"/>
                <c:pt idx="0">
                  <c:v>Объем 2013г. (руб.)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cat>
            <c:strRef>
              <c:f>ХД!$C$3:$C$14</c:f>
              <c:strCache>
                <c:ptCount val="12"/>
                <c:pt idx="0">
                  <c:v>НЧ</c:v>
                </c:pt>
                <c:pt idx="1">
                  <c:v>ИСИ</c:v>
                </c:pt>
                <c:pt idx="2">
                  <c:v>ИЭиТС</c:v>
                </c:pt>
                <c:pt idx="3">
                  <c:v>ИММиТ</c:v>
                </c:pt>
                <c:pt idx="4">
                  <c:v>ИФНиТ</c:v>
                </c:pt>
                <c:pt idx="5">
                  <c:v>ИКНТ</c:v>
                </c:pt>
                <c:pt idx="6">
                  <c:v>ИПМиМ</c:v>
                </c:pt>
                <c:pt idx="7">
                  <c:v>ИЭИ</c:v>
                </c:pt>
                <c:pt idx="8">
                  <c:v>ГИ</c:v>
                </c:pt>
                <c:pt idx="9">
                  <c:v>ИППТ</c:v>
                </c:pt>
                <c:pt idx="10">
                  <c:v>ОНТИ</c:v>
                </c:pt>
                <c:pt idx="11">
                  <c:v>Прочие</c:v>
                </c:pt>
              </c:strCache>
            </c:strRef>
          </c:cat>
          <c:val>
            <c:numRef>
              <c:f>ХД!$D$3:$D$14</c:f>
              <c:numCache>
                <c:formatCode>#,##0</c:formatCode>
                <c:ptCount val="12"/>
                <c:pt idx="0">
                  <c:v>222843097</c:v>
                </c:pt>
                <c:pt idx="1">
                  <c:v>36332347</c:v>
                </c:pt>
                <c:pt idx="2">
                  <c:v>65200158</c:v>
                </c:pt>
                <c:pt idx="3">
                  <c:v>100482605</c:v>
                </c:pt>
                <c:pt idx="4">
                  <c:v>35862672</c:v>
                </c:pt>
                <c:pt idx="5">
                  <c:v>31382306</c:v>
                </c:pt>
                <c:pt idx="6">
                  <c:v>95832437</c:v>
                </c:pt>
                <c:pt idx="7">
                  <c:v>3878207</c:v>
                </c:pt>
                <c:pt idx="8">
                  <c:v>49492</c:v>
                </c:pt>
                <c:pt idx="9">
                  <c:v>0</c:v>
                </c:pt>
                <c:pt idx="10">
                  <c:v>213372383</c:v>
                </c:pt>
                <c:pt idx="11">
                  <c:v>7778352</c:v>
                </c:pt>
              </c:numCache>
            </c:numRef>
          </c:val>
        </c:ser>
        <c:ser>
          <c:idx val="1"/>
          <c:order val="1"/>
          <c:tx>
            <c:strRef>
              <c:f>ХД!$E$2</c:f>
              <c:strCache>
                <c:ptCount val="1"/>
                <c:pt idx="0">
                  <c:v>Объем 2014г. (руб.)</c:v>
                </c:pt>
              </c:strCache>
            </c:strRef>
          </c:tx>
          <c:invertIfNegative val="0"/>
          <c:cat>
            <c:strRef>
              <c:f>ХД!$C$3:$C$14</c:f>
              <c:strCache>
                <c:ptCount val="12"/>
                <c:pt idx="0">
                  <c:v>НЧ</c:v>
                </c:pt>
                <c:pt idx="1">
                  <c:v>ИСИ</c:v>
                </c:pt>
                <c:pt idx="2">
                  <c:v>ИЭиТС</c:v>
                </c:pt>
                <c:pt idx="3">
                  <c:v>ИММиТ</c:v>
                </c:pt>
                <c:pt idx="4">
                  <c:v>ИФНиТ</c:v>
                </c:pt>
                <c:pt idx="5">
                  <c:v>ИКНТ</c:v>
                </c:pt>
                <c:pt idx="6">
                  <c:v>ИПМиМ</c:v>
                </c:pt>
                <c:pt idx="7">
                  <c:v>ИЭИ</c:v>
                </c:pt>
                <c:pt idx="8">
                  <c:v>ГИ</c:v>
                </c:pt>
                <c:pt idx="9">
                  <c:v>ИППТ</c:v>
                </c:pt>
                <c:pt idx="10">
                  <c:v>ОНТИ</c:v>
                </c:pt>
                <c:pt idx="11">
                  <c:v>Прочие</c:v>
                </c:pt>
              </c:strCache>
            </c:strRef>
          </c:cat>
          <c:val>
            <c:numRef>
              <c:f>ХД!$E$3:$E$14</c:f>
              <c:numCache>
                <c:formatCode>#,##0</c:formatCode>
                <c:ptCount val="12"/>
                <c:pt idx="0">
                  <c:v>111098856.31</c:v>
                </c:pt>
                <c:pt idx="1">
                  <c:v>24721663.190000001</c:v>
                </c:pt>
                <c:pt idx="2">
                  <c:v>70691413.209999993</c:v>
                </c:pt>
                <c:pt idx="3">
                  <c:v>66281552.460000001</c:v>
                </c:pt>
                <c:pt idx="4">
                  <c:v>50466830.009999998</c:v>
                </c:pt>
                <c:pt idx="5">
                  <c:v>30150955.210000001</c:v>
                </c:pt>
                <c:pt idx="6">
                  <c:v>207951049.37</c:v>
                </c:pt>
                <c:pt idx="7">
                  <c:v>6783737.3099999996</c:v>
                </c:pt>
                <c:pt idx="8">
                  <c:v>45016.99</c:v>
                </c:pt>
                <c:pt idx="9">
                  <c:v>0</c:v>
                </c:pt>
                <c:pt idx="10">
                  <c:v>163371036</c:v>
                </c:pt>
                <c:pt idx="11">
                  <c:v>6163813</c:v>
                </c:pt>
              </c:numCache>
            </c:numRef>
          </c:val>
        </c:ser>
        <c:ser>
          <c:idx val="2"/>
          <c:order val="2"/>
          <c:tx>
            <c:strRef>
              <c:f>ХД!$F$2</c:f>
              <c:strCache>
                <c:ptCount val="1"/>
                <c:pt idx="0">
                  <c:v>Объем 2015г. (руб.)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ХД!$C$3:$C$14</c:f>
              <c:strCache>
                <c:ptCount val="12"/>
                <c:pt idx="0">
                  <c:v>НЧ</c:v>
                </c:pt>
                <c:pt idx="1">
                  <c:v>ИСИ</c:v>
                </c:pt>
                <c:pt idx="2">
                  <c:v>ИЭиТС</c:v>
                </c:pt>
                <c:pt idx="3">
                  <c:v>ИММиТ</c:v>
                </c:pt>
                <c:pt idx="4">
                  <c:v>ИФНиТ</c:v>
                </c:pt>
                <c:pt idx="5">
                  <c:v>ИКНТ</c:v>
                </c:pt>
                <c:pt idx="6">
                  <c:v>ИПМиМ</c:v>
                </c:pt>
                <c:pt idx="7">
                  <c:v>ИЭИ</c:v>
                </c:pt>
                <c:pt idx="8">
                  <c:v>ГИ</c:v>
                </c:pt>
                <c:pt idx="9">
                  <c:v>ИППТ</c:v>
                </c:pt>
                <c:pt idx="10">
                  <c:v>ОНТИ</c:v>
                </c:pt>
                <c:pt idx="11">
                  <c:v>Прочие</c:v>
                </c:pt>
              </c:strCache>
            </c:strRef>
          </c:cat>
          <c:val>
            <c:numRef>
              <c:f>ХД!$F$3:$F$14</c:f>
              <c:numCache>
                <c:formatCode>#,##0</c:formatCode>
                <c:ptCount val="12"/>
                <c:pt idx="0">
                  <c:v>118143253.3</c:v>
                </c:pt>
                <c:pt idx="1">
                  <c:v>19364428.129999999</c:v>
                </c:pt>
                <c:pt idx="2">
                  <c:v>79018767.689999998</c:v>
                </c:pt>
                <c:pt idx="3">
                  <c:v>75149353.510000005</c:v>
                </c:pt>
                <c:pt idx="4">
                  <c:v>39145912.130000003</c:v>
                </c:pt>
                <c:pt idx="5">
                  <c:v>27064802.780000001</c:v>
                </c:pt>
                <c:pt idx="6">
                  <c:v>117782288.06999999</c:v>
                </c:pt>
                <c:pt idx="7">
                  <c:v>4955273.76</c:v>
                </c:pt>
                <c:pt idx="8">
                  <c:v>111576.35</c:v>
                </c:pt>
                <c:pt idx="9">
                  <c:v>2550000</c:v>
                </c:pt>
                <c:pt idx="10">
                  <c:v>270144026</c:v>
                </c:pt>
                <c:pt idx="11">
                  <c:v>18248260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1774208"/>
        <c:axId val="31775744"/>
      </c:barChart>
      <c:catAx>
        <c:axId val="31774208"/>
        <c:scaling>
          <c:orientation val="minMax"/>
        </c:scaling>
        <c:delete val="0"/>
        <c:axPos val="b"/>
        <c:majorTickMark val="out"/>
        <c:minorTickMark val="none"/>
        <c:tickLblPos val="nextTo"/>
        <c:crossAx val="31775744"/>
        <c:crosses val="autoZero"/>
        <c:auto val="1"/>
        <c:lblAlgn val="ctr"/>
        <c:lblOffset val="100"/>
        <c:noMultiLvlLbl val="0"/>
      </c:catAx>
      <c:valAx>
        <c:axId val="31775744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3177420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65009057008074"/>
          <c:y val="5.1400554097404488E-2"/>
          <c:w val="0.65914776697969535"/>
          <c:h val="0.7341498979294260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Итого!$D$2</c:f>
              <c:strCache>
                <c:ptCount val="1"/>
                <c:pt idx="0">
                  <c:v>Объем 2013г. (руб.)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cat>
            <c:strRef>
              <c:f>Итого!$C$3:$C$16</c:f>
              <c:strCache>
                <c:ptCount val="14"/>
                <c:pt idx="0">
                  <c:v>НЧ</c:v>
                </c:pt>
                <c:pt idx="1">
                  <c:v>ИСИ</c:v>
                </c:pt>
                <c:pt idx="2">
                  <c:v>ИЭиТС</c:v>
                </c:pt>
                <c:pt idx="3">
                  <c:v>ИММиТ</c:v>
                </c:pt>
                <c:pt idx="4">
                  <c:v>ИФНиТ</c:v>
                </c:pt>
                <c:pt idx="5">
                  <c:v>ИКНТ</c:v>
                </c:pt>
                <c:pt idx="6">
                  <c:v>ИПМиМ</c:v>
                </c:pt>
                <c:pt idx="7">
                  <c:v>ИЭИ (ИПМЭиТ)</c:v>
                </c:pt>
                <c:pt idx="8">
                  <c:v>ОНТИ</c:v>
                </c:pt>
                <c:pt idx="9">
                  <c:v>ИППТ</c:v>
                </c:pt>
                <c:pt idx="10">
                  <c:v>ГИ</c:v>
                </c:pt>
                <c:pt idx="11">
                  <c:v>ИМОП</c:v>
                </c:pt>
                <c:pt idx="12">
                  <c:v>ИВТОБ</c:v>
                </c:pt>
                <c:pt idx="13">
                  <c:v>Проч</c:v>
                </c:pt>
              </c:strCache>
            </c:strRef>
          </c:cat>
          <c:val>
            <c:numRef>
              <c:f>Итого!$D$3:$D$16</c:f>
              <c:numCache>
                <c:formatCode>#,##0</c:formatCode>
                <c:ptCount val="14"/>
                <c:pt idx="0">
                  <c:v>278942896</c:v>
                </c:pt>
                <c:pt idx="1">
                  <c:v>54390176</c:v>
                </c:pt>
                <c:pt idx="2">
                  <c:v>79080992</c:v>
                </c:pt>
                <c:pt idx="3">
                  <c:v>168584707</c:v>
                </c:pt>
                <c:pt idx="4">
                  <c:v>158504454</c:v>
                </c:pt>
                <c:pt idx="5">
                  <c:v>63483673</c:v>
                </c:pt>
                <c:pt idx="6">
                  <c:v>122479638</c:v>
                </c:pt>
                <c:pt idx="7">
                  <c:v>10839224</c:v>
                </c:pt>
                <c:pt idx="8">
                  <c:v>452699532</c:v>
                </c:pt>
                <c:pt idx="9">
                  <c:v>0</c:v>
                </c:pt>
                <c:pt idx="10">
                  <c:v>626492</c:v>
                </c:pt>
                <c:pt idx="11">
                  <c:v>505085</c:v>
                </c:pt>
                <c:pt idx="12">
                  <c:v>304385</c:v>
                </c:pt>
                <c:pt idx="13">
                  <c:v>7439482</c:v>
                </c:pt>
              </c:numCache>
            </c:numRef>
          </c:val>
        </c:ser>
        <c:ser>
          <c:idx val="1"/>
          <c:order val="1"/>
          <c:tx>
            <c:strRef>
              <c:f>Итого!$E$2</c:f>
              <c:strCache>
                <c:ptCount val="1"/>
                <c:pt idx="0">
                  <c:v>Объем 2014г. (руб.)</c:v>
                </c:pt>
              </c:strCache>
            </c:strRef>
          </c:tx>
          <c:invertIfNegative val="0"/>
          <c:cat>
            <c:strRef>
              <c:f>Итого!$C$3:$C$16</c:f>
              <c:strCache>
                <c:ptCount val="14"/>
                <c:pt idx="0">
                  <c:v>НЧ</c:v>
                </c:pt>
                <c:pt idx="1">
                  <c:v>ИСИ</c:v>
                </c:pt>
                <c:pt idx="2">
                  <c:v>ИЭиТС</c:v>
                </c:pt>
                <c:pt idx="3">
                  <c:v>ИММиТ</c:v>
                </c:pt>
                <c:pt idx="4">
                  <c:v>ИФНиТ</c:v>
                </c:pt>
                <c:pt idx="5">
                  <c:v>ИКНТ</c:v>
                </c:pt>
                <c:pt idx="6">
                  <c:v>ИПМиМ</c:v>
                </c:pt>
                <c:pt idx="7">
                  <c:v>ИЭИ (ИПМЭиТ)</c:v>
                </c:pt>
                <c:pt idx="8">
                  <c:v>ОНТИ</c:v>
                </c:pt>
                <c:pt idx="9">
                  <c:v>ИППТ</c:v>
                </c:pt>
                <c:pt idx="10">
                  <c:v>ГИ</c:v>
                </c:pt>
                <c:pt idx="11">
                  <c:v>ИМОП</c:v>
                </c:pt>
                <c:pt idx="12">
                  <c:v>ИВТОБ</c:v>
                </c:pt>
                <c:pt idx="13">
                  <c:v>Проч</c:v>
                </c:pt>
              </c:strCache>
            </c:strRef>
          </c:cat>
          <c:val>
            <c:numRef>
              <c:f>Итого!$E$3:$E$16</c:f>
              <c:numCache>
                <c:formatCode>#,##0</c:formatCode>
                <c:ptCount val="14"/>
                <c:pt idx="0">
                  <c:v>315292700</c:v>
                </c:pt>
                <c:pt idx="1">
                  <c:v>15464142</c:v>
                </c:pt>
                <c:pt idx="2">
                  <c:v>90308471</c:v>
                </c:pt>
                <c:pt idx="3">
                  <c:v>175810285</c:v>
                </c:pt>
                <c:pt idx="4">
                  <c:v>141761395</c:v>
                </c:pt>
                <c:pt idx="5">
                  <c:v>50106655</c:v>
                </c:pt>
                <c:pt idx="6">
                  <c:v>366033959</c:v>
                </c:pt>
                <c:pt idx="7">
                  <c:v>20457790</c:v>
                </c:pt>
                <c:pt idx="8">
                  <c:v>221248900</c:v>
                </c:pt>
                <c:pt idx="9">
                  <c:v>0</c:v>
                </c:pt>
                <c:pt idx="10">
                  <c:v>45017</c:v>
                </c:pt>
                <c:pt idx="11">
                  <c:v>12669</c:v>
                </c:pt>
                <c:pt idx="12">
                  <c:v>0</c:v>
                </c:pt>
                <c:pt idx="13">
                  <c:v>9767143</c:v>
                </c:pt>
              </c:numCache>
            </c:numRef>
          </c:val>
        </c:ser>
        <c:ser>
          <c:idx val="2"/>
          <c:order val="2"/>
          <c:tx>
            <c:strRef>
              <c:f>Итого!$F$2</c:f>
              <c:strCache>
                <c:ptCount val="1"/>
                <c:pt idx="0">
                  <c:v>Объем 2015г. (руб.)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Итого!$C$3:$C$16</c:f>
              <c:strCache>
                <c:ptCount val="14"/>
                <c:pt idx="0">
                  <c:v>НЧ</c:v>
                </c:pt>
                <c:pt idx="1">
                  <c:v>ИСИ</c:v>
                </c:pt>
                <c:pt idx="2">
                  <c:v>ИЭиТС</c:v>
                </c:pt>
                <c:pt idx="3">
                  <c:v>ИММиТ</c:v>
                </c:pt>
                <c:pt idx="4">
                  <c:v>ИФНиТ</c:v>
                </c:pt>
                <c:pt idx="5">
                  <c:v>ИКНТ</c:v>
                </c:pt>
                <c:pt idx="6">
                  <c:v>ИПМиМ</c:v>
                </c:pt>
                <c:pt idx="7">
                  <c:v>ИЭИ (ИПМЭиТ)</c:v>
                </c:pt>
                <c:pt idx="8">
                  <c:v>ОНТИ</c:v>
                </c:pt>
                <c:pt idx="9">
                  <c:v>ИППТ</c:v>
                </c:pt>
                <c:pt idx="10">
                  <c:v>ГИ</c:v>
                </c:pt>
                <c:pt idx="11">
                  <c:v>ИМОП</c:v>
                </c:pt>
                <c:pt idx="12">
                  <c:v>ИВТОБ</c:v>
                </c:pt>
                <c:pt idx="13">
                  <c:v>Проч</c:v>
                </c:pt>
              </c:strCache>
            </c:strRef>
          </c:cat>
          <c:val>
            <c:numRef>
              <c:f>Итого!$F$3:$F$16</c:f>
              <c:numCache>
                <c:formatCode>#,##0</c:formatCode>
                <c:ptCount val="14"/>
                <c:pt idx="0">
                  <c:v>311630312</c:v>
                </c:pt>
                <c:pt idx="1">
                  <c:v>22677593</c:v>
                </c:pt>
                <c:pt idx="2">
                  <c:v>89451725</c:v>
                </c:pt>
                <c:pt idx="3">
                  <c:v>170470645</c:v>
                </c:pt>
                <c:pt idx="4">
                  <c:v>126019387</c:v>
                </c:pt>
                <c:pt idx="5">
                  <c:v>46896157</c:v>
                </c:pt>
                <c:pt idx="6">
                  <c:v>330451865</c:v>
                </c:pt>
                <c:pt idx="7">
                  <c:v>33735917</c:v>
                </c:pt>
                <c:pt idx="8">
                  <c:v>371217550</c:v>
                </c:pt>
                <c:pt idx="9">
                  <c:v>16050000</c:v>
                </c:pt>
                <c:pt idx="10">
                  <c:v>111576</c:v>
                </c:pt>
                <c:pt idx="11">
                  <c:v>2013686</c:v>
                </c:pt>
                <c:pt idx="12">
                  <c:v>269424</c:v>
                </c:pt>
                <c:pt idx="13">
                  <c:v>2928497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1879168"/>
        <c:axId val="31880704"/>
      </c:barChart>
      <c:catAx>
        <c:axId val="31879168"/>
        <c:scaling>
          <c:orientation val="minMax"/>
        </c:scaling>
        <c:delete val="0"/>
        <c:axPos val="b"/>
        <c:majorTickMark val="out"/>
        <c:minorTickMark val="none"/>
        <c:tickLblPos val="nextTo"/>
        <c:crossAx val="31880704"/>
        <c:crosses val="autoZero"/>
        <c:auto val="1"/>
        <c:lblAlgn val="ctr"/>
        <c:lblOffset val="100"/>
        <c:noMultiLvlLbl val="0"/>
      </c:catAx>
      <c:valAx>
        <c:axId val="31880704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3187916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6123" cy="496837"/>
          </a:xfrm>
          <a:prstGeom prst="rect">
            <a:avLst/>
          </a:prstGeom>
          <a:noFill/>
          <a:ln>
            <a:noFill/>
          </a:ln>
        </p:spPr>
        <p:txBody>
          <a:bodyPr lIns="63497" tIns="63497" rIns="63497" bIns="63497" anchor="t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 sz="13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564459" marR="0" indent="-255741" algn="l" rtl="0">
              <a:spcBef>
                <a:spcPts val="0"/>
              </a:spcBef>
              <a:spcAft>
                <a:spcPts val="0"/>
              </a:spcAft>
              <a:defRPr sz="2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28915" marR="0" indent="-502658" algn="l" rtl="0">
              <a:spcBef>
                <a:spcPts val="0"/>
              </a:spcBef>
              <a:spcAft>
                <a:spcPts val="0"/>
              </a:spcAft>
              <a:defRPr sz="2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93374" marR="0" indent="-749580" algn="l" rtl="0">
              <a:spcBef>
                <a:spcPts val="0"/>
              </a:spcBef>
              <a:spcAft>
                <a:spcPts val="0"/>
              </a:spcAft>
              <a:defRPr sz="2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57832" marR="0" indent="-996499" algn="l" rtl="0">
              <a:spcBef>
                <a:spcPts val="0"/>
              </a:spcBef>
              <a:spcAft>
                <a:spcPts val="0"/>
              </a:spcAft>
              <a:defRPr sz="2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587538" marR="0" indent="-8665" algn="l" rtl="0">
              <a:spcBef>
                <a:spcPts val="0"/>
              </a:spcBef>
              <a:defRPr sz="2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905046" marR="0" indent="-8636" algn="l" rtl="0">
              <a:spcBef>
                <a:spcPts val="0"/>
              </a:spcBef>
              <a:defRPr sz="2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222553" marR="0" indent="-8605" algn="l" rtl="0">
              <a:spcBef>
                <a:spcPts val="0"/>
              </a:spcBef>
              <a:defRPr sz="2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540061" marR="0" indent="-8575" algn="l" rtl="0">
              <a:spcBef>
                <a:spcPts val="0"/>
              </a:spcBef>
              <a:defRPr sz="2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" name="Shape 3"/>
          <p:cNvSpPr txBox="1">
            <a:spLocks noGrp="1"/>
          </p:cNvSpPr>
          <p:nvPr>
            <p:ph type="dt" idx="10"/>
          </p:nvPr>
        </p:nvSpPr>
        <p:spPr>
          <a:xfrm>
            <a:off x="3850390" y="0"/>
            <a:ext cx="2946123" cy="496837"/>
          </a:xfrm>
          <a:prstGeom prst="rect">
            <a:avLst/>
          </a:prstGeom>
          <a:noFill/>
          <a:ln>
            <a:noFill/>
          </a:ln>
        </p:spPr>
        <p:txBody>
          <a:bodyPr lIns="63497" tIns="63497" rIns="63497" bIns="63497" anchor="t" anchorCtr="0"/>
          <a:lstStyle>
            <a:lvl1pPr marL="0" marR="0" indent="0" algn="r" rtl="0">
              <a:spcBef>
                <a:spcPts val="0"/>
              </a:spcBef>
              <a:spcAft>
                <a:spcPts val="0"/>
              </a:spcAft>
              <a:defRPr sz="13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564459" marR="0" indent="-255741" algn="l" rtl="0">
              <a:spcBef>
                <a:spcPts val="0"/>
              </a:spcBef>
              <a:spcAft>
                <a:spcPts val="0"/>
              </a:spcAft>
              <a:defRPr sz="2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28915" marR="0" indent="-502658" algn="l" rtl="0">
              <a:spcBef>
                <a:spcPts val="0"/>
              </a:spcBef>
              <a:spcAft>
                <a:spcPts val="0"/>
              </a:spcAft>
              <a:defRPr sz="2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93374" marR="0" indent="-749580" algn="l" rtl="0">
              <a:spcBef>
                <a:spcPts val="0"/>
              </a:spcBef>
              <a:spcAft>
                <a:spcPts val="0"/>
              </a:spcAft>
              <a:defRPr sz="2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57832" marR="0" indent="-996499" algn="l" rtl="0">
              <a:spcBef>
                <a:spcPts val="0"/>
              </a:spcBef>
              <a:spcAft>
                <a:spcPts val="0"/>
              </a:spcAft>
              <a:defRPr sz="2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587538" marR="0" indent="-8665" algn="l" rtl="0">
              <a:spcBef>
                <a:spcPts val="0"/>
              </a:spcBef>
              <a:defRPr sz="2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905046" marR="0" indent="-8636" algn="l" rtl="0">
              <a:spcBef>
                <a:spcPts val="0"/>
              </a:spcBef>
              <a:defRPr sz="2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222553" marR="0" indent="-8605" algn="l" rtl="0">
              <a:spcBef>
                <a:spcPts val="0"/>
              </a:spcBef>
              <a:defRPr sz="2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540061" marR="0" indent="-8575" algn="l" rtl="0">
              <a:spcBef>
                <a:spcPts val="0"/>
              </a:spcBef>
              <a:defRPr sz="2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Shape 4"/>
          <p:cNvSpPr>
            <a:spLocks noGrp="1" noRot="1" noChangeAspect="1"/>
          </p:cNvSpPr>
          <p:nvPr>
            <p:ph type="sldImg" idx="3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" name="Shape 5"/>
          <p:cNvSpPr txBox="1">
            <a:spLocks noGrp="1"/>
          </p:cNvSpPr>
          <p:nvPr>
            <p:ph type="body" idx="1"/>
          </p:nvPr>
        </p:nvSpPr>
        <p:spPr>
          <a:xfrm>
            <a:off x="680232" y="4715695"/>
            <a:ext cx="5437212" cy="4468341"/>
          </a:xfrm>
          <a:prstGeom prst="rect">
            <a:avLst/>
          </a:prstGeom>
          <a:noFill/>
          <a:ln>
            <a:noFill/>
          </a:ln>
        </p:spPr>
        <p:txBody>
          <a:bodyPr lIns="63497" tIns="63497" rIns="63497" bIns="63497" anchor="t" anchorCtr="0"/>
          <a:lstStyle>
            <a:lvl1pPr marL="0" marR="0" indent="0" algn="l" rtl="0">
              <a:spcBef>
                <a:spcPts val="630"/>
              </a:spcBef>
              <a:spcAft>
                <a:spcPts val="0"/>
              </a:spcAft>
              <a:defRPr sz="21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812722" marR="0" indent="-12622" algn="l" rtl="0">
              <a:spcBef>
                <a:spcPts val="630"/>
              </a:spcBef>
              <a:spcAft>
                <a:spcPts val="0"/>
              </a:spcAft>
              <a:defRPr sz="21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625442" marR="0" indent="-12541" algn="l" rtl="0">
              <a:spcBef>
                <a:spcPts val="630"/>
              </a:spcBef>
              <a:spcAft>
                <a:spcPts val="0"/>
              </a:spcAft>
              <a:defRPr sz="21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164" marR="0" indent="-12463" algn="l" rtl="0">
              <a:spcBef>
                <a:spcPts val="630"/>
              </a:spcBef>
              <a:spcAft>
                <a:spcPts val="0"/>
              </a:spcAft>
              <a:defRPr sz="21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250886" marR="0" indent="-12386" algn="l" rtl="0">
              <a:spcBef>
                <a:spcPts val="630"/>
              </a:spcBef>
              <a:spcAft>
                <a:spcPts val="0"/>
              </a:spcAft>
              <a:defRPr sz="21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063658" marR="0" indent="-12358" algn="l" rtl="0">
              <a:spcBef>
                <a:spcPts val="0"/>
              </a:spcBef>
              <a:defRPr sz="21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4876390" marR="0" indent="-12289" algn="l" rtl="0">
              <a:spcBef>
                <a:spcPts val="0"/>
              </a:spcBef>
              <a:defRPr sz="21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5689121" marR="0" indent="-12220" algn="l" rtl="0">
              <a:spcBef>
                <a:spcPts val="0"/>
              </a:spcBef>
              <a:defRPr sz="21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6501852" marR="0" indent="-12151" algn="l" rtl="0">
              <a:spcBef>
                <a:spcPts val="0"/>
              </a:spcBef>
              <a:defRPr sz="21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ftr" idx="11"/>
          </p:nvPr>
        </p:nvSpPr>
        <p:spPr>
          <a:xfrm>
            <a:off x="0" y="9430324"/>
            <a:ext cx="2946123" cy="495771"/>
          </a:xfrm>
          <a:prstGeom prst="rect">
            <a:avLst/>
          </a:prstGeom>
          <a:noFill/>
          <a:ln>
            <a:noFill/>
          </a:ln>
        </p:spPr>
        <p:txBody>
          <a:bodyPr lIns="63497" tIns="63497" rIns="63497" bIns="63497" anchor="b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 sz="13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564459" marR="0" indent="-255741" algn="l" rtl="0">
              <a:spcBef>
                <a:spcPts val="0"/>
              </a:spcBef>
              <a:spcAft>
                <a:spcPts val="0"/>
              </a:spcAft>
              <a:defRPr sz="2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28915" marR="0" indent="-502658" algn="l" rtl="0">
              <a:spcBef>
                <a:spcPts val="0"/>
              </a:spcBef>
              <a:spcAft>
                <a:spcPts val="0"/>
              </a:spcAft>
              <a:defRPr sz="2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93374" marR="0" indent="-749580" algn="l" rtl="0">
              <a:spcBef>
                <a:spcPts val="0"/>
              </a:spcBef>
              <a:spcAft>
                <a:spcPts val="0"/>
              </a:spcAft>
              <a:defRPr sz="2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57832" marR="0" indent="-996499" algn="l" rtl="0">
              <a:spcBef>
                <a:spcPts val="0"/>
              </a:spcBef>
              <a:spcAft>
                <a:spcPts val="0"/>
              </a:spcAft>
              <a:defRPr sz="2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587538" marR="0" indent="-8665" algn="l" rtl="0">
              <a:spcBef>
                <a:spcPts val="0"/>
              </a:spcBef>
              <a:defRPr sz="2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905046" marR="0" indent="-8636" algn="l" rtl="0">
              <a:spcBef>
                <a:spcPts val="0"/>
              </a:spcBef>
              <a:defRPr sz="2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222553" marR="0" indent="-8605" algn="l" rtl="0">
              <a:spcBef>
                <a:spcPts val="0"/>
              </a:spcBef>
              <a:defRPr sz="2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540061" marR="0" indent="-8575" algn="l" rtl="0">
              <a:spcBef>
                <a:spcPts val="0"/>
              </a:spcBef>
              <a:defRPr sz="2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3850390" y="9430324"/>
            <a:ext cx="2946123" cy="495771"/>
          </a:xfrm>
          <a:prstGeom prst="rect">
            <a:avLst/>
          </a:prstGeom>
          <a:noFill/>
          <a:ln>
            <a:noFill/>
          </a:ln>
        </p:spPr>
        <p:txBody>
          <a:bodyPr lIns="95533" tIns="47766" rIns="95533" bIns="47766" anchor="b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ru-RU" sz="1300" smtClean="0">
                <a:solidFill>
                  <a:schemeClr val="dk1"/>
                </a:solidFill>
              </a:rPr>
              <a:pPr algn="r">
                <a:buSzPct val="25000"/>
              </a:pPr>
              <a:t>‹#›</a:t>
            </a:fld>
            <a:endParaRPr lang="ru-RU" sz="1300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09718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680232" y="4715695"/>
            <a:ext cx="5437212" cy="4468341"/>
          </a:xfrm>
          <a:prstGeom prst="rect">
            <a:avLst/>
          </a:prstGeom>
          <a:noFill/>
          <a:ln>
            <a:noFill/>
          </a:ln>
        </p:spPr>
        <p:txBody>
          <a:bodyPr lIns="95533" tIns="47766" rIns="95533" bIns="47766" anchor="t" anchorCtr="0">
            <a:noAutofit/>
          </a:bodyPr>
          <a:lstStyle/>
          <a:p>
            <a:pPr>
              <a:spcBef>
                <a:spcPts val="0"/>
              </a:spcBef>
            </a:pPr>
            <a:endParaRPr sz="1500" dirty="0"/>
          </a:p>
        </p:txBody>
      </p:sp>
      <p:sp>
        <p:nvSpPr>
          <p:cNvPr id="129" name="Shape 129"/>
          <p:cNvSpPr txBox="1">
            <a:spLocks noGrp="1"/>
          </p:cNvSpPr>
          <p:nvPr>
            <p:ph type="sldNum" idx="12"/>
          </p:nvPr>
        </p:nvSpPr>
        <p:spPr>
          <a:xfrm>
            <a:off x="3850390" y="9430324"/>
            <a:ext cx="2946123" cy="495771"/>
          </a:xfrm>
          <a:prstGeom prst="rect">
            <a:avLst/>
          </a:prstGeom>
          <a:noFill/>
          <a:ln>
            <a:noFill/>
          </a:ln>
        </p:spPr>
        <p:txBody>
          <a:bodyPr lIns="95533" tIns="47766" rIns="95533" bIns="47766" anchor="b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ru-RU" sz="1300">
                <a:solidFill>
                  <a:schemeClr val="dk1"/>
                </a:solidFill>
              </a:rPr>
              <a:pPr algn="r">
                <a:buSzPct val="25000"/>
              </a:pPr>
              <a:t>1</a:t>
            </a:fld>
            <a:endParaRPr lang="ru-RU" sz="1300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43780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>
              <a:buSzPct val="25000"/>
            </a:pPr>
            <a:fld id="{00000000-1234-1234-1234-123412341234}" type="slidenum">
              <a:rPr lang="ru-RU" sz="1300" smtClean="0">
                <a:solidFill>
                  <a:schemeClr val="dk1"/>
                </a:solidFill>
              </a:rPr>
              <a:pPr algn="r">
                <a:buSzPct val="25000"/>
              </a:pPr>
              <a:t>2</a:t>
            </a:fld>
            <a:endParaRPr lang="ru-RU" sz="1300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6157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>
              <a:buSzPct val="25000"/>
            </a:pPr>
            <a:fld id="{00000000-1234-1234-1234-123412341234}" type="slidenum">
              <a:rPr lang="ru-RU" sz="1300" smtClean="0">
                <a:solidFill>
                  <a:schemeClr val="dk1"/>
                </a:solidFill>
              </a:rPr>
              <a:pPr algn="r">
                <a:buSzPct val="25000"/>
              </a:pPr>
              <a:t>3</a:t>
            </a:fld>
            <a:endParaRPr lang="ru-RU" sz="1300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6157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>
              <a:buSzPct val="25000"/>
            </a:pPr>
            <a:fld id="{00000000-1234-1234-1234-123412341234}" type="slidenum">
              <a:rPr lang="ru-RU" sz="1300" smtClean="0">
                <a:solidFill>
                  <a:schemeClr val="dk1"/>
                </a:solidFill>
              </a:rPr>
              <a:pPr algn="r">
                <a:buSzPct val="25000"/>
              </a:pPr>
              <a:t>4</a:t>
            </a:fld>
            <a:endParaRPr lang="ru-RU" sz="1300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6157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>
              <a:buSzPct val="25000"/>
            </a:pPr>
            <a:fld id="{00000000-1234-1234-1234-123412341234}" type="slidenum">
              <a:rPr lang="ru-RU" sz="1300" smtClean="0">
                <a:solidFill>
                  <a:schemeClr val="dk1"/>
                </a:solidFill>
              </a:rPr>
              <a:pPr algn="r">
                <a:buSzPct val="25000"/>
              </a:pPr>
              <a:t>5</a:t>
            </a:fld>
            <a:endParaRPr lang="ru-RU" sz="1300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6157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>
              <a:buSzPct val="25000"/>
            </a:pPr>
            <a:fld id="{00000000-1234-1234-1234-123412341234}" type="slidenum">
              <a:rPr lang="ru-RU" sz="1300" smtClean="0">
                <a:solidFill>
                  <a:schemeClr val="dk1"/>
                </a:solidFill>
              </a:rPr>
              <a:pPr algn="r">
                <a:buSzPct val="25000"/>
              </a:pPr>
              <a:t>6</a:t>
            </a:fld>
            <a:endParaRPr lang="ru-RU" sz="1300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6157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>
              <a:buSzPct val="25000"/>
            </a:pPr>
            <a:fld id="{00000000-1234-1234-1234-123412341234}" type="slidenum">
              <a:rPr lang="ru-RU" sz="1300" smtClean="0">
                <a:solidFill>
                  <a:schemeClr val="dk1"/>
                </a:solidFill>
              </a:rPr>
              <a:pPr algn="r">
                <a:buSzPct val="25000"/>
              </a:pPr>
              <a:t>7</a:t>
            </a:fld>
            <a:endParaRPr lang="ru-RU" sz="1300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6157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680232" y="4715695"/>
            <a:ext cx="5437212" cy="4468341"/>
          </a:xfrm>
          <a:prstGeom prst="rect">
            <a:avLst/>
          </a:prstGeom>
          <a:noFill/>
          <a:ln>
            <a:noFill/>
          </a:ln>
        </p:spPr>
        <p:txBody>
          <a:bodyPr lIns="95533" tIns="47766" rIns="95533" bIns="47766" anchor="t" anchorCtr="0">
            <a:noAutofit/>
          </a:bodyPr>
          <a:lstStyle/>
          <a:p>
            <a:pPr>
              <a:spcBef>
                <a:spcPts val="0"/>
              </a:spcBef>
            </a:pPr>
            <a:endParaRPr sz="1500" dirty="0"/>
          </a:p>
        </p:txBody>
      </p:sp>
      <p:sp>
        <p:nvSpPr>
          <p:cNvPr id="129" name="Shape 129"/>
          <p:cNvSpPr txBox="1">
            <a:spLocks noGrp="1"/>
          </p:cNvSpPr>
          <p:nvPr>
            <p:ph type="sldNum" idx="12"/>
          </p:nvPr>
        </p:nvSpPr>
        <p:spPr>
          <a:xfrm>
            <a:off x="3850390" y="9430324"/>
            <a:ext cx="2946123" cy="495771"/>
          </a:xfrm>
          <a:prstGeom prst="rect">
            <a:avLst/>
          </a:prstGeom>
          <a:noFill/>
          <a:ln>
            <a:noFill/>
          </a:ln>
        </p:spPr>
        <p:txBody>
          <a:bodyPr lIns="95533" tIns="47766" rIns="95533" bIns="47766" anchor="b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ru-RU" sz="1300">
                <a:solidFill>
                  <a:schemeClr val="dk1"/>
                </a:solidFill>
              </a:rPr>
              <a:pPr algn="r">
                <a:buSzPct val="25000"/>
              </a:pPr>
              <a:t>13</a:t>
            </a:fld>
            <a:endParaRPr lang="ru-RU" sz="1300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77175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Main Title">
    <p:bg>
      <p:bgPr>
        <a:blipFill rotWithShape="1"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0" y="0"/>
            <a:ext cx="16257588" cy="1719263"/>
          </a:xfrm>
          <a:prstGeom prst="rect">
            <a:avLst/>
          </a:prstGeom>
          <a:solidFill>
            <a:srgbClr val="FFFFFF">
              <a:alpha val="85490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16" b="0" i="0" u="none" strike="noStrike" cap="none" baseline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Shape 11"/>
          <p:cNvSpPr txBox="1"/>
          <p:nvPr/>
        </p:nvSpPr>
        <p:spPr>
          <a:xfrm>
            <a:off x="1951530" y="245609"/>
            <a:ext cx="5169152" cy="122235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ru-RU" sz="2400" b="1" i="0" u="none" strike="noStrike" cap="none" baseline="0" dirty="0">
                <a:solidFill>
                  <a:srgbClr val="313131"/>
                </a:solidFill>
                <a:latin typeface="Arial"/>
                <a:ea typeface="Arial"/>
                <a:cs typeface="Arial"/>
                <a:sym typeface="Arial"/>
              </a:rPr>
              <a:t>Санкт-Петербургский</a:t>
            </a:r>
            <a:br>
              <a:rPr lang="ru-RU" sz="2400" b="1" i="0" u="none" strike="noStrike" cap="none" baseline="0" dirty="0">
                <a:solidFill>
                  <a:srgbClr val="31313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ru-RU" sz="2400" b="1" i="0" u="none" strike="noStrike" cap="none" baseline="0" dirty="0">
                <a:solidFill>
                  <a:srgbClr val="313131"/>
                </a:solidFill>
                <a:latin typeface="Arial"/>
                <a:ea typeface="Arial"/>
                <a:cs typeface="Arial"/>
                <a:sym typeface="Arial"/>
              </a:rPr>
              <a:t>политехнический университет</a:t>
            </a:r>
            <a:br>
              <a:rPr lang="ru-RU" sz="2400" b="1" i="0" u="none" strike="noStrike" cap="none" baseline="0" dirty="0">
                <a:solidFill>
                  <a:srgbClr val="31313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ru-RU" sz="2400" b="1" i="0" u="none" strike="noStrike" cap="none" baseline="0" dirty="0">
                <a:solidFill>
                  <a:srgbClr val="313131"/>
                </a:solidFill>
                <a:latin typeface="Arial"/>
                <a:ea typeface="Arial"/>
                <a:cs typeface="Arial"/>
                <a:sym typeface="Arial"/>
              </a:rPr>
              <a:t>Петра Великого</a:t>
            </a:r>
          </a:p>
        </p:txBody>
      </p:sp>
      <p:sp>
        <p:nvSpPr>
          <p:cNvPr id="13" name="Shape 13"/>
          <p:cNvSpPr/>
          <p:nvPr/>
        </p:nvSpPr>
        <p:spPr>
          <a:xfrm>
            <a:off x="0" y="4379067"/>
            <a:ext cx="16257588" cy="1882032"/>
          </a:xfrm>
          <a:prstGeom prst="rect">
            <a:avLst/>
          </a:prstGeom>
          <a:solidFill>
            <a:srgbClr val="009242">
              <a:alpha val="80000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16" b="0" i="0" u="none" strike="noStrike" cap="none" baseline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Shape 15"/>
          <p:cNvSpPr txBox="1"/>
          <p:nvPr/>
        </p:nvSpPr>
        <p:spPr>
          <a:xfrm>
            <a:off x="5943601" y="-1333500"/>
            <a:ext cx="184730" cy="40254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16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Shape 16"/>
          <p:cNvSpPr/>
          <p:nvPr/>
        </p:nvSpPr>
        <p:spPr>
          <a:xfrm>
            <a:off x="0" y="8186057"/>
            <a:ext cx="16257588" cy="957942"/>
          </a:xfrm>
          <a:prstGeom prst="rect">
            <a:avLst/>
          </a:prstGeom>
          <a:solidFill>
            <a:srgbClr val="FFFFFF">
              <a:alpha val="89019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16" b="0" i="0" u="none" strike="noStrike" cap="none" baseline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5842778" y="8343902"/>
            <a:ext cx="4952998" cy="64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ctr" rtl="0">
              <a:spcBef>
                <a:spcPts val="0"/>
              </a:spcBef>
              <a:buFont typeface="Arial"/>
              <a:buNone/>
              <a:defRPr sz="2400" b="1" baseline="0">
                <a:latin typeface="Arial"/>
                <a:ea typeface="Arial"/>
                <a:cs typeface="Arial"/>
                <a:sym typeface="Arial"/>
              </a:defRPr>
            </a:lvl1pPr>
            <a:lvl2pPr rtl="0">
              <a:spcBef>
                <a:spcPts val="0"/>
              </a:spcBef>
              <a:defRPr sz="3600">
                <a:solidFill>
                  <a:schemeClr val="dk1"/>
                </a:solidFill>
              </a:defRPr>
            </a:lvl2pPr>
            <a:lvl3pPr rtl="0">
              <a:spcBef>
                <a:spcPts val="0"/>
              </a:spcBef>
              <a:defRPr sz="3200">
                <a:solidFill>
                  <a:schemeClr val="dk1"/>
                </a:solidFill>
              </a:defRPr>
            </a:lvl3pPr>
            <a:lvl4pPr rtl="0">
              <a:spcBef>
                <a:spcPts val="0"/>
              </a:spcBef>
              <a:defRPr sz="2699">
                <a:solidFill>
                  <a:schemeClr val="dk1"/>
                </a:solidFill>
              </a:defRPr>
            </a:lvl4pPr>
            <a:lvl5pPr rtl="0">
              <a:spcBef>
                <a:spcPts val="0"/>
              </a:spcBef>
              <a:defRPr sz="2400">
                <a:solidFill>
                  <a:schemeClr val="dk1"/>
                </a:solidFill>
              </a:defRPr>
            </a:lvl5pPr>
            <a:lvl6pPr rtl="0">
              <a:spcBef>
                <a:spcPts val="0"/>
              </a:spcBef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rtl="0">
              <a:spcBef>
                <a:spcPts val="0"/>
              </a:spcBef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rtl="0">
              <a:spcBef>
                <a:spcPts val="0"/>
              </a:spcBef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rtl="0">
              <a:spcBef>
                <a:spcPts val="0"/>
              </a:spcBef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grpSp>
        <p:nvGrpSpPr>
          <p:cNvPr id="21" name="Group 18"/>
          <p:cNvGrpSpPr>
            <a:grpSpLocks/>
          </p:cNvGrpSpPr>
          <p:nvPr userDrawn="1"/>
        </p:nvGrpSpPr>
        <p:grpSpPr bwMode="auto">
          <a:xfrm>
            <a:off x="356191" y="231411"/>
            <a:ext cx="1239148" cy="1236552"/>
            <a:chOff x="10111" y="6824"/>
            <a:chExt cx="1444" cy="1444"/>
          </a:xfrm>
        </p:grpSpPr>
        <p:sp>
          <p:nvSpPr>
            <p:cNvPr id="22" name="Freeform 19"/>
            <p:cNvSpPr>
              <a:spLocks/>
            </p:cNvSpPr>
            <p:nvPr/>
          </p:nvSpPr>
          <p:spPr bwMode="auto">
            <a:xfrm>
              <a:off x="10111" y="6824"/>
              <a:ext cx="1444" cy="1444"/>
            </a:xfrm>
            <a:custGeom>
              <a:avLst/>
              <a:gdLst/>
              <a:ahLst/>
              <a:cxnLst>
                <a:cxn ang="0">
                  <a:pos x="1443" y="0"/>
                </a:cxn>
                <a:cxn ang="0">
                  <a:pos x="0" y="0"/>
                </a:cxn>
                <a:cxn ang="0">
                  <a:pos x="0" y="1444"/>
                </a:cxn>
                <a:cxn ang="0">
                  <a:pos x="1443" y="1444"/>
                </a:cxn>
                <a:cxn ang="0">
                  <a:pos x="1443" y="1220"/>
                </a:cxn>
                <a:cxn ang="0">
                  <a:pos x="349" y="1220"/>
                </a:cxn>
                <a:cxn ang="0">
                  <a:pos x="330" y="1219"/>
                </a:cxn>
                <a:cxn ang="0">
                  <a:pos x="252" y="1210"/>
                </a:cxn>
                <a:cxn ang="0">
                  <a:pos x="194" y="1193"/>
                </a:cxn>
                <a:cxn ang="0">
                  <a:pos x="136" y="1168"/>
                </a:cxn>
                <a:cxn ang="0">
                  <a:pos x="187" y="994"/>
                </a:cxn>
                <a:cxn ang="0">
                  <a:pos x="403" y="994"/>
                </a:cxn>
                <a:cxn ang="0">
                  <a:pos x="410" y="985"/>
                </a:cxn>
                <a:cxn ang="0">
                  <a:pos x="420" y="965"/>
                </a:cxn>
                <a:cxn ang="0">
                  <a:pos x="426" y="941"/>
                </a:cxn>
                <a:cxn ang="0">
                  <a:pos x="429" y="913"/>
                </a:cxn>
                <a:cxn ang="0">
                  <a:pos x="429" y="639"/>
                </a:cxn>
                <a:cxn ang="0">
                  <a:pos x="275" y="639"/>
                </a:cxn>
                <a:cxn ang="0">
                  <a:pos x="129" y="527"/>
                </a:cxn>
                <a:cxn ang="0">
                  <a:pos x="183" y="464"/>
                </a:cxn>
                <a:cxn ang="0">
                  <a:pos x="239" y="412"/>
                </a:cxn>
                <a:cxn ang="0">
                  <a:pos x="301" y="370"/>
                </a:cxn>
                <a:cxn ang="0">
                  <a:pos x="372" y="339"/>
                </a:cxn>
                <a:cxn ang="0">
                  <a:pos x="455" y="318"/>
                </a:cxn>
                <a:cxn ang="0">
                  <a:pos x="519" y="309"/>
                </a:cxn>
                <a:cxn ang="0">
                  <a:pos x="590" y="305"/>
                </a:cxn>
                <a:cxn ang="0">
                  <a:pos x="629" y="304"/>
                </a:cxn>
                <a:cxn ang="0">
                  <a:pos x="959" y="304"/>
                </a:cxn>
                <a:cxn ang="0">
                  <a:pos x="979" y="304"/>
                </a:cxn>
                <a:cxn ang="0">
                  <a:pos x="1055" y="296"/>
                </a:cxn>
                <a:cxn ang="0">
                  <a:pos x="1129" y="270"/>
                </a:cxn>
                <a:cxn ang="0">
                  <a:pos x="1184" y="234"/>
                </a:cxn>
                <a:cxn ang="0">
                  <a:pos x="1202" y="218"/>
                </a:cxn>
                <a:cxn ang="0">
                  <a:pos x="1443" y="218"/>
                </a:cxn>
                <a:cxn ang="0">
                  <a:pos x="1443" y="0"/>
                </a:cxn>
              </a:cxnLst>
              <a:rect l="0" t="0" r="r" b="b"/>
              <a:pathLst>
                <a:path w="1444" h="1444">
                  <a:moveTo>
                    <a:pt x="1443" y="0"/>
                  </a:moveTo>
                  <a:lnTo>
                    <a:pt x="0" y="0"/>
                  </a:lnTo>
                  <a:lnTo>
                    <a:pt x="0" y="1444"/>
                  </a:lnTo>
                  <a:lnTo>
                    <a:pt x="1443" y="1444"/>
                  </a:lnTo>
                  <a:lnTo>
                    <a:pt x="1443" y="1220"/>
                  </a:lnTo>
                  <a:lnTo>
                    <a:pt x="349" y="1220"/>
                  </a:lnTo>
                  <a:lnTo>
                    <a:pt x="330" y="1219"/>
                  </a:lnTo>
                  <a:lnTo>
                    <a:pt x="252" y="1210"/>
                  </a:lnTo>
                  <a:lnTo>
                    <a:pt x="194" y="1193"/>
                  </a:lnTo>
                  <a:lnTo>
                    <a:pt x="136" y="1168"/>
                  </a:lnTo>
                  <a:lnTo>
                    <a:pt x="187" y="994"/>
                  </a:lnTo>
                  <a:lnTo>
                    <a:pt x="403" y="994"/>
                  </a:lnTo>
                  <a:lnTo>
                    <a:pt x="410" y="985"/>
                  </a:lnTo>
                  <a:lnTo>
                    <a:pt x="420" y="965"/>
                  </a:lnTo>
                  <a:lnTo>
                    <a:pt x="426" y="941"/>
                  </a:lnTo>
                  <a:lnTo>
                    <a:pt x="429" y="913"/>
                  </a:lnTo>
                  <a:lnTo>
                    <a:pt x="429" y="639"/>
                  </a:lnTo>
                  <a:lnTo>
                    <a:pt x="275" y="639"/>
                  </a:lnTo>
                  <a:lnTo>
                    <a:pt x="129" y="527"/>
                  </a:lnTo>
                  <a:lnTo>
                    <a:pt x="183" y="464"/>
                  </a:lnTo>
                  <a:lnTo>
                    <a:pt x="239" y="412"/>
                  </a:lnTo>
                  <a:lnTo>
                    <a:pt x="301" y="370"/>
                  </a:lnTo>
                  <a:lnTo>
                    <a:pt x="372" y="339"/>
                  </a:lnTo>
                  <a:lnTo>
                    <a:pt x="455" y="318"/>
                  </a:lnTo>
                  <a:lnTo>
                    <a:pt x="519" y="309"/>
                  </a:lnTo>
                  <a:lnTo>
                    <a:pt x="590" y="305"/>
                  </a:lnTo>
                  <a:lnTo>
                    <a:pt x="629" y="304"/>
                  </a:lnTo>
                  <a:lnTo>
                    <a:pt x="959" y="304"/>
                  </a:lnTo>
                  <a:lnTo>
                    <a:pt x="979" y="304"/>
                  </a:lnTo>
                  <a:lnTo>
                    <a:pt x="1055" y="296"/>
                  </a:lnTo>
                  <a:lnTo>
                    <a:pt x="1129" y="270"/>
                  </a:lnTo>
                  <a:lnTo>
                    <a:pt x="1184" y="234"/>
                  </a:lnTo>
                  <a:lnTo>
                    <a:pt x="1202" y="218"/>
                  </a:lnTo>
                  <a:lnTo>
                    <a:pt x="1443" y="218"/>
                  </a:lnTo>
                  <a:lnTo>
                    <a:pt x="1443" y="0"/>
                  </a:lnTo>
                  <a:close/>
                </a:path>
              </a:pathLst>
            </a:custGeom>
            <a:solidFill>
              <a:srgbClr val="19B52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" name="Freeform 20"/>
            <p:cNvSpPr>
              <a:spLocks/>
            </p:cNvSpPr>
            <p:nvPr/>
          </p:nvSpPr>
          <p:spPr bwMode="auto">
            <a:xfrm>
              <a:off x="10111" y="6824"/>
              <a:ext cx="1444" cy="1444"/>
            </a:xfrm>
            <a:custGeom>
              <a:avLst/>
              <a:gdLst/>
              <a:ahLst/>
              <a:cxnLst>
                <a:cxn ang="0">
                  <a:pos x="872" y="488"/>
                </a:cxn>
                <a:cxn ang="0">
                  <a:pos x="619" y="488"/>
                </a:cxn>
                <a:cxn ang="0">
                  <a:pos x="619" y="906"/>
                </a:cxn>
                <a:cxn ang="0">
                  <a:pos x="618" y="936"/>
                </a:cxn>
                <a:cxn ang="0">
                  <a:pos x="605" y="1019"/>
                </a:cxn>
                <a:cxn ang="0">
                  <a:pos x="579" y="1087"/>
                </a:cxn>
                <a:cxn ang="0">
                  <a:pos x="540" y="1141"/>
                </a:cxn>
                <a:cxn ang="0">
                  <a:pos x="492" y="1181"/>
                </a:cxn>
                <a:cxn ang="0">
                  <a:pos x="435" y="1207"/>
                </a:cxn>
                <a:cxn ang="0">
                  <a:pos x="371" y="1219"/>
                </a:cxn>
                <a:cxn ang="0">
                  <a:pos x="349" y="1220"/>
                </a:cxn>
                <a:cxn ang="0">
                  <a:pos x="1443" y="1220"/>
                </a:cxn>
                <a:cxn ang="0">
                  <a:pos x="1443" y="1187"/>
                </a:cxn>
                <a:cxn ang="0">
                  <a:pos x="872" y="1187"/>
                </a:cxn>
                <a:cxn ang="0">
                  <a:pos x="872" y="488"/>
                </a:cxn>
              </a:cxnLst>
              <a:rect l="0" t="0" r="r" b="b"/>
              <a:pathLst>
                <a:path w="1444" h="1444">
                  <a:moveTo>
                    <a:pt x="872" y="488"/>
                  </a:moveTo>
                  <a:lnTo>
                    <a:pt x="619" y="488"/>
                  </a:lnTo>
                  <a:lnTo>
                    <a:pt x="619" y="906"/>
                  </a:lnTo>
                  <a:lnTo>
                    <a:pt x="618" y="936"/>
                  </a:lnTo>
                  <a:lnTo>
                    <a:pt x="605" y="1019"/>
                  </a:lnTo>
                  <a:lnTo>
                    <a:pt x="579" y="1087"/>
                  </a:lnTo>
                  <a:lnTo>
                    <a:pt x="540" y="1141"/>
                  </a:lnTo>
                  <a:lnTo>
                    <a:pt x="492" y="1181"/>
                  </a:lnTo>
                  <a:lnTo>
                    <a:pt x="435" y="1207"/>
                  </a:lnTo>
                  <a:lnTo>
                    <a:pt x="371" y="1219"/>
                  </a:lnTo>
                  <a:lnTo>
                    <a:pt x="349" y="1220"/>
                  </a:lnTo>
                  <a:lnTo>
                    <a:pt x="1443" y="1220"/>
                  </a:lnTo>
                  <a:lnTo>
                    <a:pt x="1443" y="1187"/>
                  </a:lnTo>
                  <a:lnTo>
                    <a:pt x="872" y="1187"/>
                  </a:lnTo>
                  <a:lnTo>
                    <a:pt x="872" y="488"/>
                  </a:lnTo>
                  <a:close/>
                </a:path>
              </a:pathLst>
            </a:custGeom>
            <a:solidFill>
              <a:srgbClr val="19B52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" name="Freeform 21"/>
            <p:cNvSpPr>
              <a:spLocks/>
            </p:cNvSpPr>
            <p:nvPr/>
          </p:nvSpPr>
          <p:spPr bwMode="auto">
            <a:xfrm>
              <a:off x="10111" y="6824"/>
              <a:ext cx="1444" cy="1444"/>
            </a:xfrm>
            <a:custGeom>
              <a:avLst/>
              <a:gdLst/>
              <a:ahLst/>
              <a:cxnLst>
                <a:cxn ang="0">
                  <a:pos x="1443" y="218"/>
                </a:cxn>
                <a:cxn ang="0">
                  <a:pos x="1202" y="218"/>
                </a:cxn>
                <a:cxn ang="0">
                  <a:pos x="1322" y="332"/>
                </a:cxn>
                <a:cxn ang="0">
                  <a:pos x="1308" y="350"/>
                </a:cxn>
                <a:cxn ang="0">
                  <a:pos x="1262" y="397"/>
                </a:cxn>
                <a:cxn ang="0">
                  <a:pos x="1211" y="432"/>
                </a:cxn>
                <a:cxn ang="0">
                  <a:pos x="1156" y="457"/>
                </a:cxn>
                <a:cxn ang="0">
                  <a:pos x="1081" y="477"/>
                </a:cxn>
                <a:cxn ang="0">
                  <a:pos x="1065" y="480"/>
                </a:cxn>
                <a:cxn ang="0">
                  <a:pos x="1065" y="1015"/>
                </a:cxn>
                <a:cxn ang="0">
                  <a:pos x="1264" y="1015"/>
                </a:cxn>
                <a:cxn ang="0">
                  <a:pos x="1264" y="1187"/>
                </a:cxn>
                <a:cxn ang="0">
                  <a:pos x="1443" y="1187"/>
                </a:cxn>
                <a:cxn ang="0">
                  <a:pos x="1443" y="218"/>
                </a:cxn>
              </a:cxnLst>
              <a:rect l="0" t="0" r="r" b="b"/>
              <a:pathLst>
                <a:path w="1444" h="1444">
                  <a:moveTo>
                    <a:pt x="1443" y="218"/>
                  </a:moveTo>
                  <a:lnTo>
                    <a:pt x="1202" y="218"/>
                  </a:lnTo>
                  <a:lnTo>
                    <a:pt x="1322" y="332"/>
                  </a:lnTo>
                  <a:lnTo>
                    <a:pt x="1308" y="350"/>
                  </a:lnTo>
                  <a:lnTo>
                    <a:pt x="1262" y="397"/>
                  </a:lnTo>
                  <a:lnTo>
                    <a:pt x="1211" y="432"/>
                  </a:lnTo>
                  <a:lnTo>
                    <a:pt x="1156" y="457"/>
                  </a:lnTo>
                  <a:lnTo>
                    <a:pt x="1081" y="477"/>
                  </a:lnTo>
                  <a:lnTo>
                    <a:pt x="1065" y="480"/>
                  </a:lnTo>
                  <a:lnTo>
                    <a:pt x="1065" y="1015"/>
                  </a:lnTo>
                  <a:lnTo>
                    <a:pt x="1264" y="1015"/>
                  </a:lnTo>
                  <a:lnTo>
                    <a:pt x="1264" y="1187"/>
                  </a:lnTo>
                  <a:lnTo>
                    <a:pt x="1443" y="1187"/>
                  </a:lnTo>
                  <a:lnTo>
                    <a:pt x="1443" y="218"/>
                  </a:lnTo>
                  <a:close/>
                </a:path>
              </a:pathLst>
            </a:custGeom>
            <a:solidFill>
              <a:srgbClr val="19B52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5" name="Freeform 22"/>
            <p:cNvSpPr>
              <a:spLocks/>
            </p:cNvSpPr>
            <p:nvPr/>
          </p:nvSpPr>
          <p:spPr bwMode="auto">
            <a:xfrm>
              <a:off x="10111" y="6824"/>
              <a:ext cx="1444" cy="1444"/>
            </a:xfrm>
            <a:custGeom>
              <a:avLst/>
              <a:gdLst/>
              <a:ahLst/>
              <a:cxnLst>
                <a:cxn ang="0">
                  <a:pos x="403" y="994"/>
                </a:cxn>
                <a:cxn ang="0">
                  <a:pos x="187" y="994"/>
                </a:cxn>
                <a:cxn ang="0">
                  <a:pos x="207" y="1004"/>
                </a:cxn>
                <a:cxn ang="0">
                  <a:pos x="264" y="1024"/>
                </a:cxn>
                <a:cxn ang="0">
                  <a:pos x="321" y="1030"/>
                </a:cxn>
                <a:cxn ang="0">
                  <a:pos x="344" y="1028"/>
                </a:cxn>
                <a:cxn ang="0">
                  <a:pos x="364" y="1022"/>
                </a:cxn>
                <a:cxn ang="0">
                  <a:pos x="382" y="1013"/>
                </a:cxn>
                <a:cxn ang="0">
                  <a:pos x="397" y="1001"/>
                </a:cxn>
                <a:cxn ang="0">
                  <a:pos x="403" y="994"/>
                </a:cxn>
              </a:cxnLst>
              <a:rect l="0" t="0" r="r" b="b"/>
              <a:pathLst>
                <a:path w="1444" h="1444">
                  <a:moveTo>
                    <a:pt x="403" y="994"/>
                  </a:moveTo>
                  <a:lnTo>
                    <a:pt x="187" y="994"/>
                  </a:lnTo>
                  <a:lnTo>
                    <a:pt x="207" y="1004"/>
                  </a:lnTo>
                  <a:lnTo>
                    <a:pt x="264" y="1024"/>
                  </a:lnTo>
                  <a:lnTo>
                    <a:pt x="321" y="1030"/>
                  </a:lnTo>
                  <a:lnTo>
                    <a:pt x="344" y="1028"/>
                  </a:lnTo>
                  <a:lnTo>
                    <a:pt x="364" y="1022"/>
                  </a:lnTo>
                  <a:lnTo>
                    <a:pt x="382" y="1013"/>
                  </a:lnTo>
                  <a:lnTo>
                    <a:pt x="397" y="1001"/>
                  </a:lnTo>
                  <a:lnTo>
                    <a:pt x="403" y="994"/>
                  </a:lnTo>
                  <a:close/>
                </a:path>
              </a:pathLst>
            </a:custGeom>
            <a:solidFill>
              <a:srgbClr val="19B52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6" name="Freeform 23"/>
            <p:cNvSpPr>
              <a:spLocks/>
            </p:cNvSpPr>
            <p:nvPr/>
          </p:nvSpPr>
          <p:spPr bwMode="auto">
            <a:xfrm>
              <a:off x="10111" y="6824"/>
              <a:ext cx="1444" cy="1444"/>
            </a:xfrm>
            <a:custGeom>
              <a:avLst/>
              <a:gdLst/>
              <a:ahLst/>
              <a:cxnLst>
                <a:cxn ang="0">
                  <a:pos x="429" y="515"/>
                </a:cxn>
                <a:cxn ang="0">
                  <a:pos x="364" y="550"/>
                </a:cxn>
                <a:cxn ang="0">
                  <a:pos x="305" y="604"/>
                </a:cxn>
                <a:cxn ang="0">
                  <a:pos x="275" y="639"/>
                </a:cxn>
                <a:cxn ang="0">
                  <a:pos x="429" y="639"/>
                </a:cxn>
                <a:cxn ang="0">
                  <a:pos x="429" y="515"/>
                </a:cxn>
              </a:cxnLst>
              <a:rect l="0" t="0" r="r" b="b"/>
              <a:pathLst>
                <a:path w="1444" h="1444">
                  <a:moveTo>
                    <a:pt x="429" y="515"/>
                  </a:moveTo>
                  <a:lnTo>
                    <a:pt x="364" y="550"/>
                  </a:lnTo>
                  <a:lnTo>
                    <a:pt x="305" y="604"/>
                  </a:lnTo>
                  <a:lnTo>
                    <a:pt x="275" y="639"/>
                  </a:lnTo>
                  <a:lnTo>
                    <a:pt x="429" y="639"/>
                  </a:lnTo>
                  <a:lnTo>
                    <a:pt x="429" y="515"/>
                  </a:lnTo>
                  <a:close/>
                </a:path>
              </a:pathLst>
            </a:custGeom>
            <a:solidFill>
              <a:srgbClr val="19B52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12495199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le and Content (1 column)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/>
          <p:nvPr/>
        </p:nvSpPr>
        <p:spPr>
          <a:xfrm>
            <a:off x="0" y="6936021"/>
            <a:ext cx="16257588" cy="114935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16" b="0" i="0" u="none" strike="noStrike" cap="none" baseline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8" name="Shape 9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69950" y="6906992"/>
            <a:ext cx="1206499" cy="1206499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Shape 99"/>
          <p:cNvSpPr txBox="1"/>
          <p:nvPr/>
        </p:nvSpPr>
        <p:spPr>
          <a:xfrm>
            <a:off x="3370144" y="7118199"/>
            <a:ext cx="10001820" cy="70801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ru-RU" sz="4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Политех – знания высоких достижений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, Text and Images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/>
          </p:cNvSpPr>
          <p:nvPr>
            <p:ph type="pic" idx="2"/>
          </p:nvPr>
        </p:nvSpPr>
        <p:spPr>
          <a:xfrm>
            <a:off x="8261371" y="1890184"/>
            <a:ext cx="7183336" cy="2880986"/>
          </a:xfrm>
          <a:prstGeom prst="rect">
            <a:avLst/>
          </a:prstGeom>
          <a:noFill/>
          <a:ln>
            <a:noFill/>
          </a:ln>
        </p:spPr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8261371" y="4802703"/>
            <a:ext cx="7183336" cy="23095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Clr>
                <a:srgbClr val="838383"/>
              </a:buClr>
              <a:buNone/>
              <a:defRPr sz="1101" baseline="0">
                <a:solidFill>
                  <a:srgbClr val="838383"/>
                </a:solidFill>
              </a:defRPr>
            </a:lvl1pPr>
            <a:lvl2pPr rtl="0">
              <a:spcBef>
                <a:spcPts val="0"/>
              </a:spcBef>
              <a:defRPr sz="3600">
                <a:solidFill>
                  <a:schemeClr val="dk1"/>
                </a:solidFill>
              </a:defRPr>
            </a:lvl2pPr>
            <a:lvl3pPr rtl="0">
              <a:spcBef>
                <a:spcPts val="0"/>
              </a:spcBef>
              <a:defRPr sz="3200">
                <a:solidFill>
                  <a:schemeClr val="dk1"/>
                </a:solidFill>
              </a:defRPr>
            </a:lvl3pPr>
            <a:lvl4pPr rtl="0">
              <a:spcBef>
                <a:spcPts val="0"/>
              </a:spcBef>
              <a:defRPr sz="2699">
                <a:solidFill>
                  <a:schemeClr val="dk1"/>
                </a:solidFill>
              </a:defRPr>
            </a:lvl4pPr>
            <a:lvl5pPr rtl="0">
              <a:spcBef>
                <a:spcPts val="0"/>
              </a:spcBef>
              <a:defRPr sz="2400">
                <a:solidFill>
                  <a:schemeClr val="dk1"/>
                </a:solidFill>
              </a:defRPr>
            </a:lvl5pPr>
            <a:lvl6pPr rtl="0">
              <a:spcBef>
                <a:spcPts val="0"/>
              </a:spcBef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rtl="0">
              <a:spcBef>
                <a:spcPts val="0"/>
              </a:spcBef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rtl="0">
              <a:spcBef>
                <a:spcPts val="0"/>
              </a:spcBef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rtl="0">
              <a:spcBef>
                <a:spcPts val="0"/>
              </a:spcBef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3" name="Shape 103"/>
          <p:cNvSpPr txBox="1">
            <a:spLocks noGrp="1"/>
          </p:cNvSpPr>
          <p:nvPr>
            <p:ph type="body" idx="3"/>
          </p:nvPr>
        </p:nvSpPr>
        <p:spPr>
          <a:xfrm>
            <a:off x="812881" y="1890186"/>
            <a:ext cx="7183256" cy="635637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rtl="0">
              <a:spcBef>
                <a:spcPts val="0"/>
              </a:spcBef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rtl="0">
              <a:spcBef>
                <a:spcPts val="0"/>
              </a:spcBef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rtl="0">
              <a:spcBef>
                <a:spcPts val="0"/>
              </a:spcBef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4" name="Shape 104"/>
          <p:cNvSpPr>
            <a:spLocks noGrp="1"/>
          </p:cNvSpPr>
          <p:nvPr>
            <p:ph type="pic" idx="4"/>
          </p:nvPr>
        </p:nvSpPr>
        <p:spPr>
          <a:xfrm>
            <a:off x="8261371" y="5136887"/>
            <a:ext cx="7183336" cy="2880986"/>
          </a:xfrm>
          <a:prstGeom prst="rect">
            <a:avLst/>
          </a:prstGeom>
          <a:noFill/>
          <a:ln>
            <a:noFill/>
          </a:ln>
        </p:spPr>
      </p:sp>
      <p:sp>
        <p:nvSpPr>
          <p:cNvPr id="105" name="Shape 105"/>
          <p:cNvSpPr txBox="1">
            <a:spLocks noGrp="1"/>
          </p:cNvSpPr>
          <p:nvPr>
            <p:ph type="body" idx="5"/>
          </p:nvPr>
        </p:nvSpPr>
        <p:spPr>
          <a:xfrm>
            <a:off x="8261371" y="8049407"/>
            <a:ext cx="7183336" cy="23095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Clr>
                <a:srgbClr val="838383"/>
              </a:buClr>
              <a:buNone/>
              <a:defRPr sz="1101" baseline="0">
                <a:solidFill>
                  <a:srgbClr val="838383"/>
                </a:solidFill>
              </a:defRPr>
            </a:lvl1pPr>
            <a:lvl2pPr rtl="0">
              <a:spcBef>
                <a:spcPts val="0"/>
              </a:spcBef>
              <a:defRPr sz="3600">
                <a:solidFill>
                  <a:schemeClr val="dk1"/>
                </a:solidFill>
              </a:defRPr>
            </a:lvl2pPr>
            <a:lvl3pPr rtl="0">
              <a:spcBef>
                <a:spcPts val="0"/>
              </a:spcBef>
              <a:defRPr sz="3200">
                <a:solidFill>
                  <a:schemeClr val="dk1"/>
                </a:solidFill>
              </a:defRPr>
            </a:lvl3pPr>
            <a:lvl4pPr rtl="0">
              <a:spcBef>
                <a:spcPts val="0"/>
              </a:spcBef>
              <a:defRPr sz="2699">
                <a:solidFill>
                  <a:schemeClr val="dk1"/>
                </a:solidFill>
              </a:defRPr>
            </a:lvl4pPr>
            <a:lvl5pPr rtl="0">
              <a:spcBef>
                <a:spcPts val="0"/>
              </a:spcBef>
              <a:defRPr sz="2400">
                <a:solidFill>
                  <a:schemeClr val="dk1"/>
                </a:solidFill>
              </a:defRPr>
            </a:lvl5pPr>
            <a:lvl6pPr rtl="0">
              <a:spcBef>
                <a:spcPts val="0"/>
              </a:spcBef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rtl="0">
              <a:spcBef>
                <a:spcPts val="0"/>
              </a:spcBef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rtl="0">
              <a:spcBef>
                <a:spcPts val="0"/>
              </a:spcBef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rtl="0">
              <a:spcBef>
                <a:spcPts val="0"/>
              </a:spcBef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grpSp>
        <p:nvGrpSpPr>
          <p:cNvPr id="106" name="Shape 106"/>
          <p:cNvGrpSpPr/>
          <p:nvPr/>
        </p:nvGrpSpPr>
        <p:grpSpPr>
          <a:xfrm>
            <a:off x="0" y="-12579"/>
            <a:ext cx="16274521" cy="1206499"/>
            <a:chOff x="0" y="-12580"/>
            <a:chExt cx="16274521" cy="1206499"/>
          </a:xfrm>
        </p:grpSpPr>
        <p:sp>
          <p:nvSpPr>
            <p:cNvPr id="107" name="Shape 107"/>
            <p:cNvSpPr/>
            <p:nvPr/>
          </p:nvSpPr>
          <p:spPr>
            <a:xfrm>
              <a:off x="0" y="-5129"/>
              <a:ext cx="16274521" cy="1149349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16" b="0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08" name="Shape 108"/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745068" y="-12580"/>
              <a:ext cx="1206499" cy="1206499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09" name="Shape 109"/>
          <p:cNvSpPr txBox="1">
            <a:spLocks noGrp="1"/>
          </p:cNvSpPr>
          <p:nvPr>
            <p:ph type="title"/>
          </p:nvPr>
        </p:nvSpPr>
        <p:spPr>
          <a:xfrm>
            <a:off x="1951568" y="-12580"/>
            <a:ext cx="13491631" cy="101164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defRPr sz="360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rtl="0">
              <a:spcBef>
                <a:spcPts val="0"/>
              </a:spcBef>
              <a:defRPr sz="4500" b="1">
                <a:solidFill>
                  <a:srgbClr val="1B58A8"/>
                </a:solidFill>
              </a:defRPr>
            </a:lvl2pPr>
            <a:lvl3pPr rtl="0">
              <a:spcBef>
                <a:spcPts val="0"/>
              </a:spcBef>
              <a:defRPr sz="4500" b="1">
                <a:solidFill>
                  <a:srgbClr val="1B58A8"/>
                </a:solidFill>
              </a:defRPr>
            </a:lvl3pPr>
            <a:lvl4pPr rtl="0">
              <a:spcBef>
                <a:spcPts val="0"/>
              </a:spcBef>
              <a:defRPr sz="4500" b="1">
                <a:solidFill>
                  <a:srgbClr val="1B58A8"/>
                </a:solidFill>
              </a:defRPr>
            </a:lvl4pPr>
            <a:lvl5pPr rtl="0">
              <a:spcBef>
                <a:spcPts val="0"/>
              </a:spcBef>
              <a:defRPr sz="4500" b="1">
                <a:solidFill>
                  <a:srgbClr val="1B58A8"/>
                </a:solidFill>
              </a:defRPr>
            </a:lvl5pPr>
            <a:lvl6pPr rtl="0">
              <a:spcBef>
                <a:spcPts val="0"/>
              </a:spcBef>
              <a:defRPr sz="4500" b="1">
                <a:solidFill>
                  <a:srgbClr val="1B58A8"/>
                </a:solidFill>
              </a:defRPr>
            </a:lvl6pPr>
            <a:lvl7pPr rtl="0">
              <a:spcBef>
                <a:spcPts val="0"/>
              </a:spcBef>
              <a:defRPr sz="4500" b="1">
                <a:solidFill>
                  <a:srgbClr val="1B58A8"/>
                </a:solidFill>
              </a:defRPr>
            </a:lvl7pPr>
            <a:lvl8pPr rtl="0">
              <a:spcBef>
                <a:spcPts val="0"/>
              </a:spcBef>
              <a:defRPr sz="4500" b="1">
                <a:solidFill>
                  <a:srgbClr val="1B58A8"/>
                </a:solidFill>
              </a:defRPr>
            </a:lvl8pPr>
            <a:lvl9pPr rtl="0">
              <a:spcBef>
                <a:spcPts val="0"/>
              </a:spcBef>
              <a:defRPr sz="4500" b="1">
                <a:solidFill>
                  <a:srgbClr val="1B58A8"/>
                </a:solidFill>
              </a:defRPr>
            </a:lvl9pPr>
          </a:lstStyle>
          <a:p>
            <a:endParaRPr/>
          </a:p>
        </p:txBody>
      </p:sp>
      <p:grpSp>
        <p:nvGrpSpPr>
          <p:cNvPr id="110" name="Shape 110"/>
          <p:cNvGrpSpPr/>
          <p:nvPr/>
        </p:nvGrpSpPr>
        <p:grpSpPr>
          <a:xfrm>
            <a:off x="0" y="8680449"/>
            <a:ext cx="16257588" cy="463550"/>
            <a:chOff x="0" y="8680450"/>
            <a:chExt cx="16257588" cy="463550"/>
          </a:xfrm>
        </p:grpSpPr>
        <p:pic>
          <p:nvPicPr>
            <p:cNvPr id="111" name="Shape 111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0" y="8680450"/>
              <a:ext cx="16257588" cy="4635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2" name="Shape 112"/>
            <p:cNvSpPr/>
            <p:nvPr/>
          </p:nvSpPr>
          <p:spPr>
            <a:xfrm>
              <a:off x="0" y="8680450"/>
              <a:ext cx="16257588" cy="463550"/>
            </a:xfrm>
            <a:prstGeom prst="rect">
              <a:avLst/>
            </a:prstGeom>
            <a:solidFill>
              <a:srgbClr val="13B14A">
                <a:alpha val="85490"/>
              </a:srgbClr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16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lide_with_content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4" name="Shape 114"/>
          <p:cNvGrpSpPr/>
          <p:nvPr/>
        </p:nvGrpSpPr>
        <p:grpSpPr>
          <a:xfrm>
            <a:off x="0" y="-12579"/>
            <a:ext cx="16274521" cy="1206499"/>
            <a:chOff x="0" y="-12580"/>
            <a:chExt cx="16274521" cy="1206499"/>
          </a:xfrm>
        </p:grpSpPr>
        <p:sp>
          <p:nvSpPr>
            <p:cNvPr id="115" name="Shape 115"/>
            <p:cNvSpPr/>
            <p:nvPr/>
          </p:nvSpPr>
          <p:spPr>
            <a:xfrm>
              <a:off x="0" y="-5129"/>
              <a:ext cx="16274521" cy="1149349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16" b="0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16" name="Shape 116"/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745068" y="-12580"/>
              <a:ext cx="1206499" cy="1206499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17" name="Shape 117"/>
          <p:cNvSpPr txBox="1">
            <a:spLocks noGrp="1"/>
          </p:cNvSpPr>
          <p:nvPr>
            <p:ph type="title"/>
          </p:nvPr>
        </p:nvSpPr>
        <p:spPr>
          <a:xfrm>
            <a:off x="1951568" y="-12580"/>
            <a:ext cx="13491631" cy="101164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defRPr sz="360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rtl="0">
              <a:spcBef>
                <a:spcPts val="0"/>
              </a:spcBef>
              <a:defRPr sz="4500" b="1">
                <a:solidFill>
                  <a:srgbClr val="1B58A8"/>
                </a:solidFill>
              </a:defRPr>
            </a:lvl2pPr>
            <a:lvl3pPr rtl="0">
              <a:spcBef>
                <a:spcPts val="0"/>
              </a:spcBef>
              <a:defRPr sz="4500" b="1">
                <a:solidFill>
                  <a:srgbClr val="1B58A8"/>
                </a:solidFill>
              </a:defRPr>
            </a:lvl3pPr>
            <a:lvl4pPr rtl="0">
              <a:spcBef>
                <a:spcPts val="0"/>
              </a:spcBef>
              <a:defRPr sz="4500" b="1">
                <a:solidFill>
                  <a:srgbClr val="1B58A8"/>
                </a:solidFill>
              </a:defRPr>
            </a:lvl4pPr>
            <a:lvl5pPr rtl="0">
              <a:spcBef>
                <a:spcPts val="0"/>
              </a:spcBef>
              <a:defRPr sz="4500" b="1">
                <a:solidFill>
                  <a:srgbClr val="1B58A8"/>
                </a:solidFill>
              </a:defRPr>
            </a:lvl5pPr>
            <a:lvl6pPr rtl="0">
              <a:spcBef>
                <a:spcPts val="0"/>
              </a:spcBef>
              <a:defRPr sz="4500" b="1">
                <a:solidFill>
                  <a:srgbClr val="1B58A8"/>
                </a:solidFill>
              </a:defRPr>
            </a:lvl6pPr>
            <a:lvl7pPr rtl="0">
              <a:spcBef>
                <a:spcPts val="0"/>
              </a:spcBef>
              <a:defRPr sz="4500" b="1">
                <a:solidFill>
                  <a:srgbClr val="1B58A8"/>
                </a:solidFill>
              </a:defRPr>
            </a:lvl7pPr>
            <a:lvl8pPr rtl="0">
              <a:spcBef>
                <a:spcPts val="0"/>
              </a:spcBef>
              <a:defRPr sz="4500" b="1">
                <a:solidFill>
                  <a:srgbClr val="1B58A8"/>
                </a:solidFill>
              </a:defRPr>
            </a:lvl8pPr>
            <a:lvl9pPr rtl="0">
              <a:spcBef>
                <a:spcPts val="0"/>
              </a:spcBef>
              <a:defRPr sz="4500" b="1">
                <a:solidFill>
                  <a:srgbClr val="1B58A8"/>
                </a:solidFill>
              </a:defRPr>
            </a:lvl9pPr>
          </a:lstStyle>
          <a:p>
            <a:endParaRPr/>
          </a:p>
        </p:txBody>
      </p:sp>
      <p:grpSp>
        <p:nvGrpSpPr>
          <p:cNvPr id="118" name="Shape 118"/>
          <p:cNvGrpSpPr/>
          <p:nvPr/>
        </p:nvGrpSpPr>
        <p:grpSpPr>
          <a:xfrm>
            <a:off x="0" y="8680449"/>
            <a:ext cx="16257588" cy="463550"/>
            <a:chOff x="0" y="8680450"/>
            <a:chExt cx="16257588" cy="463550"/>
          </a:xfrm>
        </p:grpSpPr>
        <p:pic>
          <p:nvPicPr>
            <p:cNvPr id="119" name="Shape 119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0" y="8680450"/>
              <a:ext cx="16257588" cy="4635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20" name="Shape 120"/>
            <p:cNvSpPr/>
            <p:nvPr/>
          </p:nvSpPr>
          <p:spPr>
            <a:xfrm>
              <a:off x="0" y="8680450"/>
              <a:ext cx="16257588" cy="463550"/>
            </a:xfrm>
            <a:prstGeom prst="rect">
              <a:avLst/>
            </a:prstGeom>
            <a:solidFill>
              <a:srgbClr val="13B14A">
                <a:alpha val="85490"/>
              </a:srgbClr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16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952500" y="1422929"/>
            <a:ext cx="14490699" cy="70437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>
                <a:latin typeface="Arial"/>
                <a:ea typeface="Arial"/>
                <a:cs typeface="Arial"/>
                <a:sym typeface="Arial"/>
              </a:defRPr>
            </a:lvl1pPr>
            <a:lvl2pPr rtl="0">
              <a:spcBef>
                <a:spcPts val="0"/>
              </a:spcBef>
              <a:defRPr>
                <a:latin typeface="Arial"/>
                <a:ea typeface="Arial"/>
                <a:cs typeface="Arial"/>
                <a:sym typeface="Arial"/>
              </a:defRPr>
            </a:lvl2pPr>
            <a:lvl3pPr rtl="0">
              <a:spcBef>
                <a:spcPts val="0"/>
              </a:spcBef>
              <a:defRPr>
                <a:latin typeface="Arial"/>
                <a:ea typeface="Arial"/>
                <a:cs typeface="Arial"/>
                <a:sym typeface="Arial"/>
              </a:defRPr>
            </a:lvl3pPr>
            <a:lvl4pPr rtl="0">
              <a:spcBef>
                <a:spcPts val="0"/>
              </a:spcBef>
              <a:defRPr>
                <a:latin typeface="Arial"/>
                <a:ea typeface="Arial"/>
                <a:cs typeface="Arial"/>
                <a:sym typeface="Arial"/>
              </a:defRPr>
            </a:lvl4pPr>
            <a:lvl5pPr rtl="0">
              <a:spcBef>
                <a:spcPts val="0"/>
              </a:spcBef>
              <a:defRPr>
                <a:latin typeface="Arial"/>
                <a:ea typeface="Arial"/>
                <a:cs typeface="Arial"/>
                <a:sym typeface="Arial"/>
              </a:defRPr>
            </a:lvl5pPr>
            <a:lvl6pPr rtl="0">
              <a:spcBef>
                <a:spcPts val="0"/>
              </a:spcBef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rtl="0">
              <a:spcBef>
                <a:spcPts val="0"/>
              </a:spcBef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rtl="0">
              <a:spcBef>
                <a:spcPts val="0"/>
              </a:spcBef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rtl="0">
              <a:spcBef>
                <a:spcPts val="0"/>
              </a:spcBef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9319" y="2840568"/>
            <a:ext cx="13818950" cy="1960033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38638" y="5181600"/>
            <a:ext cx="11380312" cy="23368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812880" y="8326967"/>
            <a:ext cx="3793437" cy="635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554676" y="8326967"/>
            <a:ext cx="5148236" cy="635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11651272" y="8326967"/>
            <a:ext cx="3793437" cy="635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0424D1-6F85-4DA3-8281-B03720E365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8683803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 (1 column)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Shape 24"/>
          <p:cNvGrpSpPr/>
          <p:nvPr/>
        </p:nvGrpSpPr>
        <p:grpSpPr>
          <a:xfrm>
            <a:off x="0" y="-12579"/>
            <a:ext cx="16274521" cy="1206499"/>
            <a:chOff x="0" y="-12580"/>
            <a:chExt cx="16274521" cy="1206499"/>
          </a:xfrm>
        </p:grpSpPr>
        <p:sp>
          <p:nvSpPr>
            <p:cNvPr id="25" name="Shape 25"/>
            <p:cNvSpPr/>
            <p:nvPr/>
          </p:nvSpPr>
          <p:spPr>
            <a:xfrm>
              <a:off x="0" y="-5129"/>
              <a:ext cx="16274521" cy="1149349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16" b="0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6" name="Shape 26"/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745068" y="-12580"/>
              <a:ext cx="1206499" cy="1206499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1951568" y="-12580"/>
            <a:ext cx="13491631" cy="101164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defRPr sz="360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rtl="0">
              <a:spcBef>
                <a:spcPts val="0"/>
              </a:spcBef>
              <a:defRPr sz="4500" b="1">
                <a:solidFill>
                  <a:srgbClr val="1B58A8"/>
                </a:solidFill>
              </a:defRPr>
            </a:lvl2pPr>
            <a:lvl3pPr rtl="0">
              <a:spcBef>
                <a:spcPts val="0"/>
              </a:spcBef>
              <a:defRPr sz="4500" b="1">
                <a:solidFill>
                  <a:srgbClr val="1B58A8"/>
                </a:solidFill>
              </a:defRPr>
            </a:lvl3pPr>
            <a:lvl4pPr rtl="0">
              <a:spcBef>
                <a:spcPts val="0"/>
              </a:spcBef>
              <a:defRPr sz="4500" b="1">
                <a:solidFill>
                  <a:srgbClr val="1B58A8"/>
                </a:solidFill>
              </a:defRPr>
            </a:lvl4pPr>
            <a:lvl5pPr rtl="0">
              <a:spcBef>
                <a:spcPts val="0"/>
              </a:spcBef>
              <a:defRPr sz="4500" b="1">
                <a:solidFill>
                  <a:srgbClr val="1B58A8"/>
                </a:solidFill>
              </a:defRPr>
            </a:lvl5pPr>
            <a:lvl6pPr rtl="0">
              <a:spcBef>
                <a:spcPts val="0"/>
              </a:spcBef>
              <a:defRPr sz="4500" b="1">
                <a:solidFill>
                  <a:srgbClr val="1B58A8"/>
                </a:solidFill>
              </a:defRPr>
            </a:lvl6pPr>
            <a:lvl7pPr rtl="0">
              <a:spcBef>
                <a:spcPts val="0"/>
              </a:spcBef>
              <a:defRPr sz="4500" b="1">
                <a:solidFill>
                  <a:srgbClr val="1B58A8"/>
                </a:solidFill>
              </a:defRPr>
            </a:lvl7pPr>
            <a:lvl8pPr rtl="0">
              <a:spcBef>
                <a:spcPts val="0"/>
              </a:spcBef>
              <a:defRPr sz="4500" b="1">
                <a:solidFill>
                  <a:srgbClr val="1B58A8"/>
                </a:solidFill>
              </a:defRPr>
            </a:lvl8pPr>
            <a:lvl9pPr rtl="0">
              <a:spcBef>
                <a:spcPts val="0"/>
              </a:spcBef>
              <a:defRPr sz="4500" b="1">
                <a:solidFill>
                  <a:srgbClr val="1B58A8"/>
                </a:solidFill>
              </a:defRPr>
            </a:lvl9pPr>
          </a:lstStyle>
          <a:p>
            <a:endParaRPr dirty="0"/>
          </a:p>
        </p:txBody>
      </p:sp>
      <p:grpSp>
        <p:nvGrpSpPr>
          <p:cNvPr id="28" name="Shape 28"/>
          <p:cNvGrpSpPr/>
          <p:nvPr/>
        </p:nvGrpSpPr>
        <p:grpSpPr>
          <a:xfrm>
            <a:off x="0" y="8680449"/>
            <a:ext cx="16257588" cy="463550"/>
            <a:chOff x="0" y="8680450"/>
            <a:chExt cx="16257588" cy="463550"/>
          </a:xfrm>
        </p:grpSpPr>
        <p:pic>
          <p:nvPicPr>
            <p:cNvPr id="29" name="Shape 29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0" y="8680450"/>
              <a:ext cx="16257588" cy="4635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0" name="Shape 30"/>
            <p:cNvSpPr/>
            <p:nvPr/>
          </p:nvSpPr>
          <p:spPr>
            <a:xfrm>
              <a:off x="0" y="8680450"/>
              <a:ext cx="16257588" cy="463550"/>
            </a:xfrm>
            <a:prstGeom prst="rect">
              <a:avLst/>
            </a:prstGeom>
            <a:solidFill>
              <a:srgbClr val="13B14A">
                <a:alpha val="85490"/>
              </a:srgbClr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16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834470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7_Main Title">
    <p:bg>
      <p:bgPr>
        <a:blipFill rotWithShape="1"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0" y="0"/>
            <a:ext cx="16257588" cy="1719263"/>
          </a:xfrm>
          <a:prstGeom prst="rect">
            <a:avLst/>
          </a:prstGeom>
          <a:solidFill>
            <a:srgbClr val="FFFFFF">
              <a:alpha val="85490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16" b="0" i="0" u="none" strike="noStrike" cap="none" baseline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Shape 11"/>
          <p:cNvSpPr txBox="1"/>
          <p:nvPr/>
        </p:nvSpPr>
        <p:spPr>
          <a:xfrm>
            <a:off x="1951530" y="245609"/>
            <a:ext cx="5169152" cy="122235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ru-RU" sz="2400" b="1" i="0" u="none" strike="noStrike" cap="none" baseline="0" dirty="0">
                <a:solidFill>
                  <a:srgbClr val="313131"/>
                </a:solidFill>
                <a:latin typeface="Arial"/>
                <a:ea typeface="Arial"/>
                <a:cs typeface="Arial"/>
                <a:sym typeface="Arial"/>
              </a:rPr>
              <a:t>Санкт-Петербургский</a:t>
            </a:r>
            <a:br>
              <a:rPr lang="ru-RU" sz="2400" b="1" i="0" u="none" strike="noStrike" cap="none" baseline="0" dirty="0">
                <a:solidFill>
                  <a:srgbClr val="31313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ru-RU" sz="2400" b="1" i="0" u="none" strike="noStrike" cap="none" baseline="0" dirty="0">
                <a:solidFill>
                  <a:srgbClr val="313131"/>
                </a:solidFill>
                <a:latin typeface="Arial"/>
                <a:ea typeface="Arial"/>
                <a:cs typeface="Arial"/>
                <a:sym typeface="Arial"/>
              </a:rPr>
              <a:t>политехнический университет</a:t>
            </a:r>
            <a:br>
              <a:rPr lang="ru-RU" sz="2400" b="1" i="0" u="none" strike="noStrike" cap="none" baseline="0" dirty="0">
                <a:solidFill>
                  <a:srgbClr val="31313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ru-RU" sz="2400" b="1" i="0" u="none" strike="noStrike" cap="none" baseline="0" dirty="0">
                <a:solidFill>
                  <a:srgbClr val="313131"/>
                </a:solidFill>
                <a:latin typeface="Arial"/>
                <a:ea typeface="Arial"/>
                <a:cs typeface="Arial"/>
                <a:sym typeface="Arial"/>
              </a:rPr>
              <a:t>Петра Великого</a:t>
            </a:r>
          </a:p>
        </p:txBody>
      </p:sp>
      <p:sp>
        <p:nvSpPr>
          <p:cNvPr id="13" name="Shape 13"/>
          <p:cNvSpPr/>
          <p:nvPr/>
        </p:nvSpPr>
        <p:spPr>
          <a:xfrm>
            <a:off x="0" y="4379067"/>
            <a:ext cx="16257588" cy="1882032"/>
          </a:xfrm>
          <a:prstGeom prst="rect">
            <a:avLst/>
          </a:prstGeom>
          <a:solidFill>
            <a:srgbClr val="009242">
              <a:alpha val="80000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16" b="0" i="0" u="none" strike="noStrike" cap="none" baseline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Shape 14"/>
          <p:cNvSpPr txBox="1">
            <a:spLocks noGrp="1"/>
          </p:cNvSpPr>
          <p:nvPr>
            <p:ph type="title" hasCustomPrompt="1"/>
          </p:nvPr>
        </p:nvSpPr>
        <p:spPr>
          <a:xfrm>
            <a:off x="783979" y="4499992"/>
            <a:ext cx="14132172" cy="150800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ctr" rtl="0">
              <a:spcBef>
                <a:spcPts val="0"/>
              </a:spcBef>
              <a:defRPr sz="3200" b="1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rtl="0">
              <a:spcBef>
                <a:spcPts val="0"/>
              </a:spcBef>
              <a:defRPr sz="4500" b="1">
                <a:solidFill>
                  <a:srgbClr val="1B58A8"/>
                </a:solidFill>
              </a:defRPr>
            </a:lvl2pPr>
            <a:lvl3pPr rtl="0">
              <a:spcBef>
                <a:spcPts val="0"/>
              </a:spcBef>
              <a:defRPr sz="4500" b="1">
                <a:solidFill>
                  <a:srgbClr val="1B58A8"/>
                </a:solidFill>
              </a:defRPr>
            </a:lvl3pPr>
            <a:lvl4pPr rtl="0">
              <a:spcBef>
                <a:spcPts val="0"/>
              </a:spcBef>
              <a:defRPr sz="4500" b="1">
                <a:solidFill>
                  <a:srgbClr val="1B58A8"/>
                </a:solidFill>
              </a:defRPr>
            </a:lvl4pPr>
            <a:lvl5pPr rtl="0">
              <a:spcBef>
                <a:spcPts val="0"/>
              </a:spcBef>
              <a:defRPr sz="4500" b="1">
                <a:solidFill>
                  <a:srgbClr val="1B58A8"/>
                </a:solidFill>
              </a:defRPr>
            </a:lvl5pPr>
            <a:lvl6pPr rtl="0">
              <a:spcBef>
                <a:spcPts val="0"/>
              </a:spcBef>
              <a:defRPr sz="4500" b="1">
                <a:solidFill>
                  <a:srgbClr val="1B58A8"/>
                </a:solidFill>
              </a:defRPr>
            </a:lvl6pPr>
            <a:lvl7pPr rtl="0">
              <a:spcBef>
                <a:spcPts val="0"/>
              </a:spcBef>
              <a:defRPr sz="4500" b="1">
                <a:solidFill>
                  <a:srgbClr val="1B58A8"/>
                </a:solidFill>
              </a:defRPr>
            </a:lvl7pPr>
            <a:lvl8pPr rtl="0">
              <a:spcBef>
                <a:spcPts val="0"/>
              </a:spcBef>
              <a:defRPr sz="4500" b="1">
                <a:solidFill>
                  <a:srgbClr val="1B58A8"/>
                </a:solidFill>
              </a:defRPr>
            </a:lvl8pPr>
            <a:lvl9pPr rtl="0">
              <a:spcBef>
                <a:spcPts val="0"/>
              </a:spcBef>
              <a:defRPr sz="4500" b="1">
                <a:solidFill>
                  <a:srgbClr val="1B58A8"/>
                </a:solidFill>
              </a:defRPr>
            </a:lvl9pPr>
          </a:lstStyle>
          <a:p>
            <a:r>
              <a:rPr lang="ru-RU" dirty="0" smtClean="0"/>
              <a:t>Благодарю за внимание!</a:t>
            </a:r>
            <a:endParaRPr dirty="0"/>
          </a:p>
        </p:txBody>
      </p:sp>
      <p:sp>
        <p:nvSpPr>
          <p:cNvPr id="15" name="Shape 15"/>
          <p:cNvSpPr txBox="1"/>
          <p:nvPr/>
        </p:nvSpPr>
        <p:spPr>
          <a:xfrm>
            <a:off x="5943601" y="-1333500"/>
            <a:ext cx="184730" cy="40254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16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Shape 16"/>
          <p:cNvSpPr/>
          <p:nvPr/>
        </p:nvSpPr>
        <p:spPr>
          <a:xfrm>
            <a:off x="0" y="8186057"/>
            <a:ext cx="16257588" cy="957942"/>
          </a:xfrm>
          <a:prstGeom prst="rect">
            <a:avLst/>
          </a:prstGeom>
          <a:solidFill>
            <a:srgbClr val="FFFFFF">
              <a:alpha val="89019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16" b="0" i="0" u="none" strike="noStrike" cap="none" baseline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5842778" y="8343902"/>
            <a:ext cx="4952998" cy="64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ctr" rtl="0">
              <a:spcBef>
                <a:spcPts val="0"/>
              </a:spcBef>
              <a:buFont typeface="Arial"/>
              <a:buNone/>
              <a:defRPr sz="2400" b="1" baseline="0">
                <a:latin typeface="Arial"/>
                <a:ea typeface="Arial"/>
                <a:cs typeface="Arial"/>
                <a:sym typeface="Arial"/>
              </a:defRPr>
            </a:lvl1pPr>
            <a:lvl2pPr rtl="0">
              <a:spcBef>
                <a:spcPts val="0"/>
              </a:spcBef>
              <a:defRPr sz="3600">
                <a:solidFill>
                  <a:schemeClr val="dk1"/>
                </a:solidFill>
              </a:defRPr>
            </a:lvl2pPr>
            <a:lvl3pPr rtl="0">
              <a:spcBef>
                <a:spcPts val="0"/>
              </a:spcBef>
              <a:defRPr sz="3200">
                <a:solidFill>
                  <a:schemeClr val="dk1"/>
                </a:solidFill>
              </a:defRPr>
            </a:lvl3pPr>
            <a:lvl4pPr rtl="0">
              <a:spcBef>
                <a:spcPts val="0"/>
              </a:spcBef>
              <a:defRPr sz="2699">
                <a:solidFill>
                  <a:schemeClr val="dk1"/>
                </a:solidFill>
              </a:defRPr>
            </a:lvl4pPr>
            <a:lvl5pPr rtl="0">
              <a:spcBef>
                <a:spcPts val="0"/>
              </a:spcBef>
              <a:defRPr sz="2400">
                <a:solidFill>
                  <a:schemeClr val="dk1"/>
                </a:solidFill>
              </a:defRPr>
            </a:lvl5pPr>
            <a:lvl6pPr rtl="0">
              <a:spcBef>
                <a:spcPts val="0"/>
              </a:spcBef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rtl="0">
              <a:spcBef>
                <a:spcPts val="0"/>
              </a:spcBef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rtl="0">
              <a:spcBef>
                <a:spcPts val="0"/>
              </a:spcBef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rtl="0">
              <a:spcBef>
                <a:spcPts val="0"/>
              </a:spcBef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grpSp>
        <p:nvGrpSpPr>
          <p:cNvPr id="21" name="Group 18"/>
          <p:cNvGrpSpPr>
            <a:grpSpLocks/>
          </p:cNvGrpSpPr>
          <p:nvPr userDrawn="1"/>
        </p:nvGrpSpPr>
        <p:grpSpPr bwMode="auto">
          <a:xfrm>
            <a:off x="356191" y="231411"/>
            <a:ext cx="1239148" cy="1236552"/>
            <a:chOff x="10111" y="6824"/>
            <a:chExt cx="1444" cy="1444"/>
          </a:xfrm>
        </p:grpSpPr>
        <p:sp>
          <p:nvSpPr>
            <p:cNvPr id="22" name="Freeform 19"/>
            <p:cNvSpPr>
              <a:spLocks/>
            </p:cNvSpPr>
            <p:nvPr/>
          </p:nvSpPr>
          <p:spPr bwMode="auto">
            <a:xfrm>
              <a:off x="10111" y="6824"/>
              <a:ext cx="1444" cy="1444"/>
            </a:xfrm>
            <a:custGeom>
              <a:avLst/>
              <a:gdLst/>
              <a:ahLst/>
              <a:cxnLst>
                <a:cxn ang="0">
                  <a:pos x="1443" y="0"/>
                </a:cxn>
                <a:cxn ang="0">
                  <a:pos x="0" y="0"/>
                </a:cxn>
                <a:cxn ang="0">
                  <a:pos x="0" y="1444"/>
                </a:cxn>
                <a:cxn ang="0">
                  <a:pos x="1443" y="1444"/>
                </a:cxn>
                <a:cxn ang="0">
                  <a:pos x="1443" y="1220"/>
                </a:cxn>
                <a:cxn ang="0">
                  <a:pos x="349" y="1220"/>
                </a:cxn>
                <a:cxn ang="0">
                  <a:pos x="330" y="1219"/>
                </a:cxn>
                <a:cxn ang="0">
                  <a:pos x="252" y="1210"/>
                </a:cxn>
                <a:cxn ang="0">
                  <a:pos x="194" y="1193"/>
                </a:cxn>
                <a:cxn ang="0">
                  <a:pos x="136" y="1168"/>
                </a:cxn>
                <a:cxn ang="0">
                  <a:pos x="187" y="994"/>
                </a:cxn>
                <a:cxn ang="0">
                  <a:pos x="403" y="994"/>
                </a:cxn>
                <a:cxn ang="0">
                  <a:pos x="410" y="985"/>
                </a:cxn>
                <a:cxn ang="0">
                  <a:pos x="420" y="965"/>
                </a:cxn>
                <a:cxn ang="0">
                  <a:pos x="426" y="941"/>
                </a:cxn>
                <a:cxn ang="0">
                  <a:pos x="429" y="913"/>
                </a:cxn>
                <a:cxn ang="0">
                  <a:pos x="429" y="639"/>
                </a:cxn>
                <a:cxn ang="0">
                  <a:pos x="275" y="639"/>
                </a:cxn>
                <a:cxn ang="0">
                  <a:pos x="129" y="527"/>
                </a:cxn>
                <a:cxn ang="0">
                  <a:pos x="183" y="464"/>
                </a:cxn>
                <a:cxn ang="0">
                  <a:pos x="239" y="412"/>
                </a:cxn>
                <a:cxn ang="0">
                  <a:pos x="301" y="370"/>
                </a:cxn>
                <a:cxn ang="0">
                  <a:pos x="372" y="339"/>
                </a:cxn>
                <a:cxn ang="0">
                  <a:pos x="455" y="318"/>
                </a:cxn>
                <a:cxn ang="0">
                  <a:pos x="519" y="309"/>
                </a:cxn>
                <a:cxn ang="0">
                  <a:pos x="590" y="305"/>
                </a:cxn>
                <a:cxn ang="0">
                  <a:pos x="629" y="304"/>
                </a:cxn>
                <a:cxn ang="0">
                  <a:pos x="959" y="304"/>
                </a:cxn>
                <a:cxn ang="0">
                  <a:pos x="979" y="304"/>
                </a:cxn>
                <a:cxn ang="0">
                  <a:pos x="1055" y="296"/>
                </a:cxn>
                <a:cxn ang="0">
                  <a:pos x="1129" y="270"/>
                </a:cxn>
                <a:cxn ang="0">
                  <a:pos x="1184" y="234"/>
                </a:cxn>
                <a:cxn ang="0">
                  <a:pos x="1202" y="218"/>
                </a:cxn>
                <a:cxn ang="0">
                  <a:pos x="1443" y="218"/>
                </a:cxn>
                <a:cxn ang="0">
                  <a:pos x="1443" y="0"/>
                </a:cxn>
              </a:cxnLst>
              <a:rect l="0" t="0" r="r" b="b"/>
              <a:pathLst>
                <a:path w="1444" h="1444">
                  <a:moveTo>
                    <a:pt x="1443" y="0"/>
                  </a:moveTo>
                  <a:lnTo>
                    <a:pt x="0" y="0"/>
                  </a:lnTo>
                  <a:lnTo>
                    <a:pt x="0" y="1444"/>
                  </a:lnTo>
                  <a:lnTo>
                    <a:pt x="1443" y="1444"/>
                  </a:lnTo>
                  <a:lnTo>
                    <a:pt x="1443" y="1220"/>
                  </a:lnTo>
                  <a:lnTo>
                    <a:pt x="349" y="1220"/>
                  </a:lnTo>
                  <a:lnTo>
                    <a:pt x="330" y="1219"/>
                  </a:lnTo>
                  <a:lnTo>
                    <a:pt x="252" y="1210"/>
                  </a:lnTo>
                  <a:lnTo>
                    <a:pt x="194" y="1193"/>
                  </a:lnTo>
                  <a:lnTo>
                    <a:pt x="136" y="1168"/>
                  </a:lnTo>
                  <a:lnTo>
                    <a:pt x="187" y="994"/>
                  </a:lnTo>
                  <a:lnTo>
                    <a:pt x="403" y="994"/>
                  </a:lnTo>
                  <a:lnTo>
                    <a:pt x="410" y="985"/>
                  </a:lnTo>
                  <a:lnTo>
                    <a:pt x="420" y="965"/>
                  </a:lnTo>
                  <a:lnTo>
                    <a:pt x="426" y="941"/>
                  </a:lnTo>
                  <a:lnTo>
                    <a:pt x="429" y="913"/>
                  </a:lnTo>
                  <a:lnTo>
                    <a:pt x="429" y="639"/>
                  </a:lnTo>
                  <a:lnTo>
                    <a:pt x="275" y="639"/>
                  </a:lnTo>
                  <a:lnTo>
                    <a:pt x="129" y="527"/>
                  </a:lnTo>
                  <a:lnTo>
                    <a:pt x="183" y="464"/>
                  </a:lnTo>
                  <a:lnTo>
                    <a:pt x="239" y="412"/>
                  </a:lnTo>
                  <a:lnTo>
                    <a:pt x="301" y="370"/>
                  </a:lnTo>
                  <a:lnTo>
                    <a:pt x="372" y="339"/>
                  </a:lnTo>
                  <a:lnTo>
                    <a:pt x="455" y="318"/>
                  </a:lnTo>
                  <a:lnTo>
                    <a:pt x="519" y="309"/>
                  </a:lnTo>
                  <a:lnTo>
                    <a:pt x="590" y="305"/>
                  </a:lnTo>
                  <a:lnTo>
                    <a:pt x="629" y="304"/>
                  </a:lnTo>
                  <a:lnTo>
                    <a:pt x="959" y="304"/>
                  </a:lnTo>
                  <a:lnTo>
                    <a:pt x="979" y="304"/>
                  </a:lnTo>
                  <a:lnTo>
                    <a:pt x="1055" y="296"/>
                  </a:lnTo>
                  <a:lnTo>
                    <a:pt x="1129" y="270"/>
                  </a:lnTo>
                  <a:lnTo>
                    <a:pt x="1184" y="234"/>
                  </a:lnTo>
                  <a:lnTo>
                    <a:pt x="1202" y="218"/>
                  </a:lnTo>
                  <a:lnTo>
                    <a:pt x="1443" y="218"/>
                  </a:lnTo>
                  <a:lnTo>
                    <a:pt x="1443" y="0"/>
                  </a:lnTo>
                  <a:close/>
                </a:path>
              </a:pathLst>
            </a:custGeom>
            <a:solidFill>
              <a:srgbClr val="19B52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" name="Freeform 20"/>
            <p:cNvSpPr>
              <a:spLocks/>
            </p:cNvSpPr>
            <p:nvPr/>
          </p:nvSpPr>
          <p:spPr bwMode="auto">
            <a:xfrm>
              <a:off x="10111" y="6824"/>
              <a:ext cx="1444" cy="1444"/>
            </a:xfrm>
            <a:custGeom>
              <a:avLst/>
              <a:gdLst/>
              <a:ahLst/>
              <a:cxnLst>
                <a:cxn ang="0">
                  <a:pos x="872" y="488"/>
                </a:cxn>
                <a:cxn ang="0">
                  <a:pos x="619" y="488"/>
                </a:cxn>
                <a:cxn ang="0">
                  <a:pos x="619" y="906"/>
                </a:cxn>
                <a:cxn ang="0">
                  <a:pos x="618" y="936"/>
                </a:cxn>
                <a:cxn ang="0">
                  <a:pos x="605" y="1019"/>
                </a:cxn>
                <a:cxn ang="0">
                  <a:pos x="579" y="1087"/>
                </a:cxn>
                <a:cxn ang="0">
                  <a:pos x="540" y="1141"/>
                </a:cxn>
                <a:cxn ang="0">
                  <a:pos x="492" y="1181"/>
                </a:cxn>
                <a:cxn ang="0">
                  <a:pos x="435" y="1207"/>
                </a:cxn>
                <a:cxn ang="0">
                  <a:pos x="371" y="1219"/>
                </a:cxn>
                <a:cxn ang="0">
                  <a:pos x="349" y="1220"/>
                </a:cxn>
                <a:cxn ang="0">
                  <a:pos x="1443" y="1220"/>
                </a:cxn>
                <a:cxn ang="0">
                  <a:pos x="1443" y="1187"/>
                </a:cxn>
                <a:cxn ang="0">
                  <a:pos x="872" y="1187"/>
                </a:cxn>
                <a:cxn ang="0">
                  <a:pos x="872" y="488"/>
                </a:cxn>
              </a:cxnLst>
              <a:rect l="0" t="0" r="r" b="b"/>
              <a:pathLst>
                <a:path w="1444" h="1444">
                  <a:moveTo>
                    <a:pt x="872" y="488"/>
                  </a:moveTo>
                  <a:lnTo>
                    <a:pt x="619" y="488"/>
                  </a:lnTo>
                  <a:lnTo>
                    <a:pt x="619" y="906"/>
                  </a:lnTo>
                  <a:lnTo>
                    <a:pt x="618" y="936"/>
                  </a:lnTo>
                  <a:lnTo>
                    <a:pt x="605" y="1019"/>
                  </a:lnTo>
                  <a:lnTo>
                    <a:pt x="579" y="1087"/>
                  </a:lnTo>
                  <a:lnTo>
                    <a:pt x="540" y="1141"/>
                  </a:lnTo>
                  <a:lnTo>
                    <a:pt x="492" y="1181"/>
                  </a:lnTo>
                  <a:lnTo>
                    <a:pt x="435" y="1207"/>
                  </a:lnTo>
                  <a:lnTo>
                    <a:pt x="371" y="1219"/>
                  </a:lnTo>
                  <a:lnTo>
                    <a:pt x="349" y="1220"/>
                  </a:lnTo>
                  <a:lnTo>
                    <a:pt x="1443" y="1220"/>
                  </a:lnTo>
                  <a:lnTo>
                    <a:pt x="1443" y="1187"/>
                  </a:lnTo>
                  <a:lnTo>
                    <a:pt x="872" y="1187"/>
                  </a:lnTo>
                  <a:lnTo>
                    <a:pt x="872" y="488"/>
                  </a:lnTo>
                  <a:close/>
                </a:path>
              </a:pathLst>
            </a:custGeom>
            <a:solidFill>
              <a:srgbClr val="19B52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" name="Freeform 21"/>
            <p:cNvSpPr>
              <a:spLocks/>
            </p:cNvSpPr>
            <p:nvPr/>
          </p:nvSpPr>
          <p:spPr bwMode="auto">
            <a:xfrm>
              <a:off x="10111" y="6824"/>
              <a:ext cx="1444" cy="1444"/>
            </a:xfrm>
            <a:custGeom>
              <a:avLst/>
              <a:gdLst/>
              <a:ahLst/>
              <a:cxnLst>
                <a:cxn ang="0">
                  <a:pos x="1443" y="218"/>
                </a:cxn>
                <a:cxn ang="0">
                  <a:pos x="1202" y="218"/>
                </a:cxn>
                <a:cxn ang="0">
                  <a:pos x="1322" y="332"/>
                </a:cxn>
                <a:cxn ang="0">
                  <a:pos x="1308" y="350"/>
                </a:cxn>
                <a:cxn ang="0">
                  <a:pos x="1262" y="397"/>
                </a:cxn>
                <a:cxn ang="0">
                  <a:pos x="1211" y="432"/>
                </a:cxn>
                <a:cxn ang="0">
                  <a:pos x="1156" y="457"/>
                </a:cxn>
                <a:cxn ang="0">
                  <a:pos x="1081" y="477"/>
                </a:cxn>
                <a:cxn ang="0">
                  <a:pos x="1065" y="480"/>
                </a:cxn>
                <a:cxn ang="0">
                  <a:pos x="1065" y="1015"/>
                </a:cxn>
                <a:cxn ang="0">
                  <a:pos x="1264" y="1015"/>
                </a:cxn>
                <a:cxn ang="0">
                  <a:pos x="1264" y="1187"/>
                </a:cxn>
                <a:cxn ang="0">
                  <a:pos x="1443" y="1187"/>
                </a:cxn>
                <a:cxn ang="0">
                  <a:pos x="1443" y="218"/>
                </a:cxn>
              </a:cxnLst>
              <a:rect l="0" t="0" r="r" b="b"/>
              <a:pathLst>
                <a:path w="1444" h="1444">
                  <a:moveTo>
                    <a:pt x="1443" y="218"/>
                  </a:moveTo>
                  <a:lnTo>
                    <a:pt x="1202" y="218"/>
                  </a:lnTo>
                  <a:lnTo>
                    <a:pt x="1322" y="332"/>
                  </a:lnTo>
                  <a:lnTo>
                    <a:pt x="1308" y="350"/>
                  </a:lnTo>
                  <a:lnTo>
                    <a:pt x="1262" y="397"/>
                  </a:lnTo>
                  <a:lnTo>
                    <a:pt x="1211" y="432"/>
                  </a:lnTo>
                  <a:lnTo>
                    <a:pt x="1156" y="457"/>
                  </a:lnTo>
                  <a:lnTo>
                    <a:pt x="1081" y="477"/>
                  </a:lnTo>
                  <a:lnTo>
                    <a:pt x="1065" y="480"/>
                  </a:lnTo>
                  <a:lnTo>
                    <a:pt x="1065" y="1015"/>
                  </a:lnTo>
                  <a:lnTo>
                    <a:pt x="1264" y="1015"/>
                  </a:lnTo>
                  <a:lnTo>
                    <a:pt x="1264" y="1187"/>
                  </a:lnTo>
                  <a:lnTo>
                    <a:pt x="1443" y="1187"/>
                  </a:lnTo>
                  <a:lnTo>
                    <a:pt x="1443" y="218"/>
                  </a:lnTo>
                  <a:close/>
                </a:path>
              </a:pathLst>
            </a:custGeom>
            <a:solidFill>
              <a:srgbClr val="19B52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5" name="Freeform 22"/>
            <p:cNvSpPr>
              <a:spLocks/>
            </p:cNvSpPr>
            <p:nvPr/>
          </p:nvSpPr>
          <p:spPr bwMode="auto">
            <a:xfrm>
              <a:off x="10111" y="6824"/>
              <a:ext cx="1444" cy="1444"/>
            </a:xfrm>
            <a:custGeom>
              <a:avLst/>
              <a:gdLst/>
              <a:ahLst/>
              <a:cxnLst>
                <a:cxn ang="0">
                  <a:pos x="403" y="994"/>
                </a:cxn>
                <a:cxn ang="0">
                  <a:pos x="187" y="994"/>
                </a:cxn>
                <a:cxn ang="0">
                  <a:pos x="207" y="1004"/>
                </a:cxn>
                <a:cxn ang="0">
                  <a:pos x="264" y="1024"/>
                </a:cxn>
                <a:cxn ang="0">
                  <a:pos x="321" y="1030"/>
                </a:cxn>
                <a:cxn ang="0">
                  <a:pos x="344" y="1028"/>
                </a:cxn>
                <a:cxn ang="0">
                  <a:pos x="364" y="1022"/>
                </a:cxn>
                <a:cxn ang="0">
                  <a:pos x="382" y="1013"/>
                </a:cxn>
                <a:cxn ang="0">
                  <a:pos x="397" y="1001"/>
                </a:cxn>
                <a:cxn ang="0">
                  <a:pos x="403" y="994"/>
                </a:cxn>
              </a:cxnLst>
              <a:rect l="0" t="0" r="r" b="b"/>
              <a:pathLst>
                <a:path w="1444" h="1444">
                  <a:moveTo>
                    <a:pt x="403" y="994"/>
                  </a:moveTo>
                  <a:lnTo>
                    <a:pt x="187" y="994"/>
                  </a:lnTo>
                  <a:lnTo>
                    <a:pt x="207" y="1004"/>
                  </a:lnTo>
                  <a:lnTo>
                    <a:pt x="264" y="1024"/>
                  </a:lnTo>
                  <a:lnTo>
                    <a:pt x="321" y="1030"/>
                  </a:lnTo>
                  <a:lnTo>
                    <a:pt x="344" y="1028"/>
                  </a:lnTo>
                  <a:lnTo>
                    <a:pt x="364" y="1022"/>
                  </a:lnTo>
                  <a:lnTo>
                    <a:pt x="382" y="1013"/>
                  </a:lnTo>
                  <a:lnTo>
                    <a:pt x="397" y="1001"/>
                  </a:lnTo>
                  <a:lnTo>
                    <a:pt x="403" y="994"/>
                  </a:lnTo>
                  <a:close/>
                </a:path>
              </a:pathLst>
            </a:custGeom>
            <a:solidFill>
              <a:srgbClr val="19B52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6" name="Freeform 23"/>
            <p:cNvSpPr>
              <a:spLocks/>
            </p:cNvSpPr>
            <p:nvPr/>
          </p:nvSpPr>
          <p:spPr bwMode="auto">
            <a:xfrm>
              <a:off x="10111" y="6824"/>
              <a:ext cx="1444" cy="1444"/>
            </a:xfrm>
            <a:custGeom>
              <a:avLst/>
              <a:gdLst/>
              <a:ahLst/>
              <a:cxnLst>
                <a:cxn ang="0">
                  <a:pos x="429" y="515"/>
                </a:cxn>
                <a:cxn ang="0">
                  <a:pos x="364" y="550"/>
                </a:cxn>
                <a:cxn ang="0">
                  <a:pos x="305" y="604"/>
                </a:cxn>
                <a:cxn ang="0">
                  <a:pos x="275" y="639"/>
                </a:cxn>
                <a:cxn ang="0">
                  <a:pos x="429" y="639"/>
                </a:cxn>
                <a:cxn ang="0">
                  <a:pos x="429" y="515"/>
                </a:cxn>
              </a:cxnLst>
              <a:rect l="0" t="0" r="r" b="b"/>
              <a:pathLst>
                <a:path w="1444" h="1444">
                  <a:moveTo>
                    <a:pt x="429" y="515"/>
                  </a:moveTo>
                  <a:lnTo>
                    <a:pt x="364" y="550"/>
                  </a:lnTo>
                  <a:lnTo>
                    <a:pt x="305" y="604"/>
                  </a:lnTo>
                  <a:lnTo>
                    <a:pt x="275" y="639"/>
                  </a:lnTo>
                  <a:lnTo>
                    <a:pt x="429" y="639"/>
                  </a:lnTo>
                  <a:lnTo>
                    <a:pt x="429" y="515"/>
                  </a:lnTo>
                  <a:close/>
                </a:path>
              </a:pathLst>
            </a:custGeom>
            <a:solidFill>
              <a:srgbClr val="19B52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631618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_Main Title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/>
        </p:nvSpPr>
        <p:spPr>
          <a:xfrm>
            <a:off x="0" y="0"/>
            <a:ext cx="16257588" cy="1719263"/>
          </a:xfrm>
          <a:prstGeom prst="rect">
            <a:avLst/>
          </a:prstGeom>
          <a:solidFill>
            <a:srgbClr val="FFFFFF">
              <a:alpha val="85490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16" b="0" i="0" u="none" strike="noStrike" cap="none" baseline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Shape 52"/>
          <p:cNvSpPr txBox="1"/>
          <p:nvPr/>
        </p:nvSpPr>
        <p:spPr>
          <a:xfrm>
            <a:off x="5180805" y="245609"/>
            <a:ext cx="7618412" cy="122235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ru-RU" sz="2400" b="1" i="0" u="none" strike="noStrike" cap="none" baseline="0">
                <a:solidFill>
                  <a:srgbClr val="313131"/>
                </a:solidFill>
                <a:latin typeface="Arial"/>
                <a:ea typeface="Arial"/>
                <a:cs typeface="Arial"/>
                <a:sym typeface="Arial"/>
              </a:rPr>
              <a:t>Санкт-Петербургский</a:t>
            </a:r>
            <a:br>
              <a:rPr lang="ru-RU" sz="2400" b="1" i="0" u="none" strike="noStrike" cap="none" baseline="0">
                <a:solidFill>
                  <a:srgbClr val="31313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ru-RU" sz="2400" b="1" i="0" u="none" strike="noStrike" cap="none" baseline="0">
                <a:solidFill>
                  <a:srgbClr val="313131"/>
                </a:solidFill>
                <a:latin typeface="Arial"/>
                <a:ea typeface="Arial"/>
                <a:cs typeface="Arial"/>
                <a:sym typeface="Arial"/>
              </a:rPr>
              <a:t>политехнический университет</a:t>
            </a:r>
            <a:br>
              <a:rPr lang="ru-RU" sz="2400" b="1" i="0" u="none" strike="noStrike" cap="none" baseline="0">
                <a:solidFill>
                  <a:srgbClr val="31313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ru-RU" sz="2400" b="1" i="0" u="none" strike="noStrike" cap="none" baseline="0">
                <a:solidFill>
                  <a:srgbClr val="313131"/>
                </a:solidFill>
                <a:latin typeface="Arial"/>
                <a:ea typeface="Arial"/>
                <a:cs typeface="Arial"/>
                <a:sym typeface="Arial"/>
              </a:rPr>
              <a:t>Петра Великого</a:t>
            </a:r>
          </a:p>
        </p:txBody>
      </p:sp>
      <p:pic>
        <p:nvPicPr>
          <p:cNvPr id="53" name="Shape 5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503366" y="102171"/>
            <a:ext cx="1478426" cy="1478426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Shape 54"/>
          <p:cNvSpPr/>
          <p:nvPr/>
        </p:nvSpPr>
        <p:spPr>
          <a:xfrm>
            <a:off x="0" y="4379067"/>
            <a:ext cx="16257588" cy="1882032"/>
          </a:xfrm>
          <a:prstGeom prst="rect">
            <a:avLst/>
          </a:prstGeom>
          <a:solidFill>
            <a:srgbClr val="009242">
              <a:alpha val="80000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16" b="0" i="0" u="none" strike="noStrike" cap="none" baseline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2786857" y="4885269"/>
            <a:ext cx="12091193" cy="94403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ctr" rtl="0">
              <a:spcBef>
                <a:spcPts val="0"/>
              </a:spcBef>
              <a:defRPr sz="4800" b="1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rtl="0">
              <a:spcBef>
                <a:spcPts val="0"/>
              </a:spcBef>
              <a:defRPr sz="4500" b="1">
                <a:solidFill>
                  <a:srgbClr val="1B58A8"/>
                </a:solidFill>
              </a:defRPr>
            </a:lvl2pPr>
            <a:lvl3pPr rtl="0">
              <a:spcBef>
                <a:spcPts val="0"/>
              </a:spcBef>
              <a:defRPr sz="4500" b="1">
                <a:solidFill>
                  <a:srgbClr val="1B58A8"/>
                </a:solidFill>
              </a:defRPr>
            </a:lvl3pPr>
            <a:lvl4pPr rtl="0">
              <a:spcBef>
                <a:spcPts val="0"/>
              </a:spcBef>
              <a:defRPr sz="4500" b="1">
                <a:solidFill>
                  <a:srgbClr val="1B58A8"/>
                </a:solidFill>
              </a:defRPr>
            </a:lvl4pPr>
            <a:lvl5pPr rtl="0">
              <a:spcBef>
                <a:spcPts val="0"/>
              </a:spcBef>
              <a:defRPr sz="4500" b="1">
                <a:solidFill>
                  <a:srgbClr val="1B58A8"/>
                </a:solidFill>
              </a:defRPr>
            </a:lvl5pPr>
            <a:lvl6pPr rtl="0">
              <a:spcBef>
                <a:spcPts val="0"/>
              </a:spcBef>
              <a:defRPr sz="4500" b="1">
                <a:solidFill>
                  <a:srgbClr val="1B58A8"/>
                </a:solidFill>
              </a:defRPr>
            </a:lvl6pPr>
            <a:lvl7pPr rtl="0">
              <a:spcBef>
                <a:spcPts val="0"/>
              </a:spcBef>
              <a:defRPr sz="4500" b="1">
                <a:solidFill>
                  <a:srgbClr val="1B58A8"/>
                </a:solidFill>
              </a:defRPr>
            </a:lvl7pPr>
            <a:lvl8pPr rtl="0">
              <a:spcBef>
                <a:spcPts val="0"/>
              </a:spcBef>
              <a:defRPr sz="4500" b="1">
                <a:solidFill>
                  <a:srgbClr val="1B58A8"/>
                </a:solidFill>
              </a:defRPr>
            </a:lvl8pPr>
            <a:lvl9pPr rtl="0">
              <a:spcBef>
                <a:spcPts val="0"/>
              </a:spcBef>
              <a:defRPr sz="4500" b="1">
                <a:solidFill>
                  <a:srgbClr val="1B58A8"/>
                </a:solidFill>
              </a:defRPr>
            </a:lvl9pPr>
          </a:lstStyle>
          <a:p>
            <a:endParaRPr/>
          </a:p>
        </p:txBody>
      </p:sp>
      <p:sp>
        <p:nvSpPr>
          <p:cNvPr id="56" name="Shape 56"/>
          <p:cNvSpPr txBox="1"/>
          <p:nvPr/>
        </p:nvSpPr>
        <p:spPr>
          <a:xfrm>
            <a:off x="5943601" y="-1333500"/>
            <a:ext cx="184730" cy="40254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16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Shape 57"/>
          <p:cNvSpPr/>
          <p:nvPr/>
        </p:nvSpPr>
        <p:spPr>
          <a:xfrm>
            <a:off x="0" y="8186057"/>
            <a:ext cx="16257588" cy="957942"/>
          </a:xfrm>
          <a:prstGeom prst="rect">
            <a:avLst/>
          </a:prstGeom>
          <a:solidFill>
            <a:srgbClr val="FFFFFF">
              <a:alpha val="89019"/>
            </a:srgb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16" b="0" i="0" u="none" strike="noStrike" cap="none" baseline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Main Title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/>
          <p:nvPr/>
        </p:nvSpPr>
        <p:spPr>
          <a:xfrm>
            <a:off x="0" y="0"/>
            <a:ext cx="16257588" cy="1719263"/>
          </a:xfrm>
          <a:prstGeom prst="rect">
            <a:avLst/>
          </a:prstGeom>
          <a:solidFill>
            <a:schemeClr val="lt2">
              <a:alpha val="73725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16" b="0" i="0" u="none" strike="noStrike" cap="none" baseline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Shape 60"/>
          <p:cNvSpPr txBox="1"/>
          <p:nvPr/>
        </p:nvSpPr>
        <p:spPr>
          <a:xfrm>
            <a:off x="5180805" y="245609"/>
            <a:ext cx="7618412" cy="122235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ru-RU" sz="2400" b="1" i="0" u="none" strike="noStrike" cap="none" baseline="0">
                <a:solidFill>
                  <a:srgbClr val="313131"/>
                </a:solidFill>
                <a:latin typeface="Arial"/>
                <a:ea typeface="Arial"/>
                <a:cs typeface="Arial"/>
                <a:sym typeface="Arial"/>
              </a:rPr>
              <a:t>Санкт-Петербургский</a:t>
            </a:r>
            <a:br>
              <a:rPr lang="ru-RU" sz="2400" b="1" i="0" u="none" strike="noStrike" cap="none" baseline="0">
                <a:solidFill>
                  <a:srgbClr val="31313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ru-RU" sz="2400" b="1" i="0" u="none" strike="noStrike" cap="none" baseline="0">
                <a:solidFill>
                  <a:srgbClr val="313131"/>
                </a:solidFill>
                <a:latin typeface="Arial"/>
                <a:ea typeface="Arial"/>
                <a:cs typeface="Arial"/>
                <a:sym typeface="Arial"/>
              </a:rPr>
              <a:t>политехнический университет</a:t>
            </a:r>
            <a:br>
              <a:rPr lang="ru-RU" sz="2400" b="1" i="0" u="none" strike="noStrike" cap="none" baseline="0">
                <a:solidFill>
                  <a:srgbClr val="31313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ru-RU" sz="2400" b="1" i="0" u="none" strike="noStrike" cap="none" baseline="0">
                <a:solidFill>
                  <a:srgbClr val="313131"/>
                </a:solidFill>
                <a:latin typeface="Arial"/>
                <a:ea typeface="Arial"/>
                <a:cs typeface="Arial"/>
                <a:sym typeface="Arial"/>
              </a:rPr>
              <a:t>Петра Великого</a:t>
            </a:r>
          </a:p>
        </p:txBody>
      </p:sp>
      <p:pic>
        <p:nvPicPr>
          <p:cNvPr id="61" name="Shape 6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503366" y="102171"/>
            <a:ext cx="1478426" cy="1478426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Shape 62"/>
          <p:cNvSpPr/>
          <p:nvPr/>
        </p:nvSpPr>
        <p:spPr>
          <a:xfrm>
            <a:off x="0" y="4531467"/>
            <a:ext cx="16257588" cy="1882032"/>
          </a:xfrm>
          <a:prstGeom prst="rect">
            <a:avLst/>
          </a:prstGeom>
          <a:solidFill>
            <a:srgbClr val="00924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16" b="0" i="0" u="none" strike="noStrike" cap="none" baseline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xfrm>
            <a:off x="2824957" y="4784566"/>
            <a:ext cx="12091193" cy="137583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rtl="0">
              <a:spcBef>
                <a:spcPts val="0"/>
              </a:spcBef>
              <a:defRPr sz="4500" b="1">
                <a:solidFill>
                  <a:srgbClr val="1B58A8"/>
                </a:solidFill>
              </a:defRPr>
            </a:lvl2pPr>
            <a:lvl3pPr rtl="0">
              <a:spcBef>
                <a:spcPts val="0"/>
              </a:spcBef>
              <a:defRPr sz="4500" b="1">
                <a:solidFill>
                  <a:srgbClr val="1B58A8"/>
                </a:solidFill>
              </a:defRPr>
            </a:lvl3pPr>
            <a:lvl4pPr rtl="0">
              <a:spcBef>
                <a:spcPts val="0"/>
              </a:spcBef>
              <a:defRPr sz="4500" b="1">
                <a:solidFill>
                  <a:srgbClr val="1B58A8"/>
                </a:solidFill>
              </a:defRPr>
            </a:lvl4pPr>
            <a:lvl5pPr rtl="0">
              <a:spcBef>
                <a:spcPts val="0"/>
              </a:spcBef>
              <a:defRPr sz="4500" b="1">
                <a:solidFill>
                  <a:srgbClr val="1B58A8"/>
                </a:solidFill>
              </a:defRPr>
            </a:lvl5pPr>
            <a:lvl6pPr rtl="0">
              <a:spcBef>
                <a:spcPts val="0"/>
              </a:spcBef>
              <a:defRPr sz="4500" b="1">
                <a:solidFill>
                  <a:srgbClr val="1B58A8"/>
                </a:solidFill>
              </a:defRPr>
            </a:lvl6pPr>
            <a:lvl7pPr rtl="0">
              <a:spcBef>
                <a:spcPts val="0"/>
              </a:spcBef>
              <a:defRPr sz="4500" b="1">
                <a:solidFill>
                  <a:srgbClr val="1B58A8"/>
                </a:solidFill>
              </a:defRPr>
            </a:lvl7pPr>
            <a:lvl8pPr rtl="0">
              <a:spcBef>
                <a:spcPts val="0"/>
              </a:spcBef>
              <a:defRPr sz="4500" b="1">
                <a:solidFill>
                  <a:srgbClr val="1B58A8"/>
                </a:solidFill>
              </a:defRPr>
            </a:lvl8pPr>
            <a:lvl9pPr rtl="0">
              <a:spcBef>
                <a:spcPts val="0"/>
              </a:spcBef>
              <a:defRPr sz="4500" b="1">
                <a:solidFill>
                  <a:srgbClr val="1B58A8"/>
                </a:solidFill>
              </a:defRPr>
            </a:lvl9pPr>
          </a:lstStyle>
          <a:p>
            <a:endParaRPr/>
          </a:p>
        </p:txBody>
      </p:sp>
      <p:sp>
        <p:nvSpPr>
          <p:cNvPr id="64" name="Shape 64"/>
          <p:cNvSpPr txBox="1"/>
          <p:nvPr/>
        </p:nvSpPr>
        <p:spPr>
          <a:xfrm>
            <a:off x="5943601" y="-1333500"/>
            <a:ext cx="184730" cy="40254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16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Shape 65"/>
          <p:cNvSpPr/>
          <p:nvPr/>
        </p:nvSpPr>
        <p:spPr>
          <a:xfrm>
            <a:off x="0" y="8186057"/>
            <a:ext cx="16257588" cy="957942"/>
          </a:xfrm>
          <a:prstGeom prst="rect">
            <a:avLst/>
          </a:prstGeom>
          <a:solidFill>
            <a:schemeClr val="lt2">
              <a:alpha val="73725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16" b="0" i="0" u="none" strike="noStrike" cap="none" baseline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5842778" y="8343902"/>
            <a:ext cx="4952998" cy="64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ctr" rtl="0">
              <a:spcBef>
                <a:spcPts val="0"/>
              </a:spcBef>
              <a:buFont typeface="Arial"/>
              <a:buNone/>
              <a:defRPr sz="2999" baseline="0">
                <a:latin typeface="Arial"/>
                <a:ea typeface="Arial"/>
                <a:cs typeface="Arial"/>
                <a:sym typeface="Arial"/>
              </a:defRPr>
            </a:lvl1pPr>
            <a:lvl2pPr rtl="0">
              <a:spcBef>
                <a:spcPts val="0"/>
              </a:spcBef>
              <a:defRPr sz="3600">
                <a:solidFill>
                  <a:schemeClr val="dk1"/>
                </a:solidFill>
              </a:defRPr>
            </a:lvl2pPr>
            <a:lvl3pPr rtl="0">
              <a:spcBef>
                <a:spcPts val="0"/>
              </a:spcBef>
              <a:defRPr sz="3200">
                <a:solidFill>
                  <a:schemeClr val="dk1"/>
                </a:solidFill>
              </a:defRPr>
            </a:lvl3pPr>
            <a:lvl4pPr rtl="0">
              <a:spcBef>
                <a:spcPts val="0"/>
              </a:spcBef>
              <a:defRPr sz="2699">
                <a:solidFill>
                  <a:schemeClr val="dk1"/>
                </a:solidFill>
              </a:defRPr>
            </a:lvl4pPr>
            <a:lvl5pPr rtl="0">
              <a:spcBef>
                <a:spcPts val="0"/>
              </a:spcBef>
              <a:defRPr sz="2400">
                <a:solidFill>
                  <a:schemeClr val="dk1"/>
                </a:solidFill>
              </a:defRPr>
            </a:lvl5pPr>
            <a:lvl6pPr rtl="0">
              <a:spcBef>
                <a:spcPts val="0"/>
              </a:spcBef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rtl="0">
              <a:spcBef>
                <a:spcPts val="0"/>
              </a:spcBef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rtl="0">
              <a:spcBef>
                <a:spcPts val="0"/>
              </a:spcBef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rtl="0">
              <a:spcBef>
                <a:spcPts val="0"/>
              </a:spcBef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Main Title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/>
        </p:nvSpPr>
        <p:spPr>
          <a:xfrm>
            <a:off x="0" y="0"/>
            <a:ext cx="16257588" cy="1719263"/>
          </a:xfrm>
          <a:prstGeom prst="rect">
            <a:avLst/>
          </a:prstGeom>
          <a:solidFill>
            <a:schemeClr val="lt2">
              <a:alpha val="73725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16" b="0" i="0" u="none" strike="noStrike" cap="none" baseline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Shape 69"/>
          <p:cNvSpPr txBox="1"/>
          <p:nvPr/>
        </p:nvSpPr>
        <p:spPr>
          <a:xfrm>
            <a:off x="5180805" y="245609"/>
            <a:ext cx="7618412" cy="122235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ru-RU" sz="2400" b="1" i="0" u="none" strike="noStrike" cap="none" baseline="0">
                <a:solidFill>
                  <a:srgbClr val="313131"/>
                </a:solidFill>
                <a:latin typeface="Arial"/>
                <a:ea typeface="Arial"/>
                <a:cs typeface="Arial"/>
                <a:sym typeface="Arial"/>
              </a:rPr>
              <a:t>Санкт-Петербургский</a:t>
            </a:r>
            <a:br>
              <a:rPr lang="ru-RU" sz="2400" b="1" i="0" u="none" strike="noStrike" cap="none" baseline="0">
                <a:solidFill>
                  <a:srgbClr val="31313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ru-RU" sz="2400" b="1" i="0" u="none" strike="noStrike" cap="none" baseline="0">
                <a:solidFill>
                  <a:srgbClr val="313131"/>
                </a:solidFill>
                <a:latin typeface="Arial"/>
                <a:ea typeface="Arial"/>
                <a:cs typeface="Arial"/>
                <a:sym typeface="Arial"/>
              </a:rPr>
              <a:t>политехнический университет</a:t>
            </a:r>
            <a:br>
              <a:rPr lang="ru-RU" sz="2400" b="1" i="0" u="none" strike="noStrike" cap="none" baseline="0">
                <a:solidFill>
                  <a:srgbClr val="31313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ru-RU" sz="2400" b="1" i="0" u="none" strike="noStrike" cap="none" baseline="0">
                <a:solidFill>
                  <a:srgbClr val="313131"/>
                </a:solidFill>
                <a:latin typeface="Arial"/>
                <a:ea typeface="Arial"/>
                <a:cs typeface="Arial"/>
                <a:sym typeface="Arial"/>
              </a:rPr>
              <a:t>Петра Великого</a:t>
            </a:r>
          </a:p>
        </p:txBody>
      </p:sp>
      <p:pic>
        <p:nvPicPr>
          <p:cNvPr id="70" name="Shape 7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503366" y="102171"/>
            <a:ext cx="1478426" cy="1478426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Shape 71"/>
          <p:cNvSpPr/>
          <p:nvPr/>
        </p:nvSpPr>
        <p:spPr>
          <a:xfrm>
            <a:off x="0" y="4531467"/>
            <a:ext cx="16257588" cy="1882032"/>
          </a:xfrm>
          <a:prstGeom prst="rect">
            <a:avLst/>
          </a:prstGeom>
          <a:solidFill>
            <a:srgbClr val="00924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16" b="0" i="0" u="none" strike="noStrike" cap="none" baseline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2824957" y="4784566"/>
            <a:ext cx="12091193" cy="137583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rtl="0">
              <a:spcBef>
                <a:spcPts val="0"/>
              </a:spcBef>
              <a:defRPr sz="4500" b="1">
                <a:solidFill>
                  <a:srgbClr val="1B58A8"/>
                </a:solidFill>
              </a:defRPr>
            </a:lvl2pPr>
            <a:lvl3pPr rtl="0">
              <a:spcBef>
                <a:spcPts val="0"/>
              </a:spcBef>
              <a:defRPr sz="4500" b="1">
                <a:solidFill>
                  <a:srgbClr val="1B58A8"/>
                </a:solidFill>
              </a:defRPr>
            </a:lvl3pPr>
            <a:lvl4pPr rtl="0">
              <a:spcBef>
                <a:spcPts val="0"/>
              </a:spcBef>
              <a:defRPr sz="4500" b="1">
                <a:solidFill>
                  <a:srgbClr val="1B58A8"/>
                </a:solidFill>
              </a:defRPr>
            </a:lvl4pPr>
            <a:lvl5pPr rtl="0">
              <a:spcBef>
                <a:spcPts val="0"/>
              </a:spcBef>
              <a:defRPr sz="4500" b="1">
                <a:solidFill>
                  <a:srgbClr val="1B58A8"/>
                </a:solidFill>
              </a:defRPr>
            </a:lvl5pPr>
            <a:lvl6pPr rtl="0">
              <a:spcBef>
                <a:spcPts val="0"/>
              </a:spcBef>
              <a:defRPr sz="4500" b="1">
                <a:solidFill>
                  <a:srgbClr val="1B58A8"/>
                </a:solidFill>
              </a:defRPr>
            </a:lvl6pPr>
            <a:lvl7pPr rtl="0">
              <a:spcBef>
                <a:spcPts val="0"/>
              </a:spcBef>
              <a:defRPr sz="4500" b="1">
                <a:solidFill>
                  <a:srgbClr val="1B58A8"/>
                </a:solidFill>
              </a:defRPr>
            </a:lvl7pPr>
            <a:lvl8pPr rtl="0">
              <a:spcBef>
                <a:spcPts val="0"/>
              </a:spcBef>
              <a:defRPr sz="4500" b="1">
                <a:solidFill>
                  <a:srgbClr val="1B58A8"/>
                </a:solidFill>
              </a:defRPr>
            </a:lvl8pPr>
            <a:lvl9pPr rtl="0">
              <a:spcBef>
                <a:spcPts val="0"/>
              </a:spcBef>
              <a:defRPr sz="4500" b="1">
                <a:solidFill>
                  <a:srgbClr val="1B58A8"/>
                </a:solidFill>
              </a:defRPr>
            </a:lvl9pPr>
          </a:lstStyle>
          <a:p>
            <a:endParaRPr/>
          </a:p>
        </p:txBody>
      </p:sp>
      <p:sp>
        <p:nvSpPr>
          <p:cNvPr id="73" name="Shape 73"/>
          <p:cNvSpPr txBox="1"/>
          <p:nvPr/>
        </p:nvSpPr>
        <p:spPr>
          <a:xfrm>
            <a:off x="5943601" y="-1333500"/>
            <a:ext cx="184730" cy="40254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16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Shape 74"/>
          <p:cNvSpPr/>
          <p:nvPr/>
        </p:nvSpPr>
        <p:spPr>
          <a:xfrm>
            <a:off x="0" y="8186057"/>
            <a:ext cx="16257588" cy="957942"/>
          </a:xfrm>
          <a:prstGeom prst="rect">
            <a:avLst/>
          </a:prstGeom>
          <a:solidFill>
            <a:schemeClr val="lt2">
              <a:alpha val="73725"/>
            </a:schemeClr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16" b="0" i="0" u="none" strike="noStrike" cap="none" baseline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5842778" y="8343902"/>
            <a:ext cx="4952998" cy="64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algn="ctr" rtl="0">
              <a:spcBef>
                <a:spcPts val="0"/>
              </a:spcBef>
              <a:buFont typeface="Arial"/>
              <a:buNone/>
              <a:defRPr sz="2999" baseline="0">
                <a:latin typeface="Arial"/>
                <a:ea typeface="Arial"/>
                <a:cs typeface="Arial"/>
                <a:sym typeface="Arial"/>
              </a:defRPr>
            </a:lvl1pPr>
            <a:lvl2pPr rtl="0">
              <a:spcBef>
                <a:spcPts val="0"/>
              </a:spcBef>
              <a:defRPr sz="3600">
                <a:solidFill>
                  <a:schemeClr val="dk1"/>
                </a:solidFill>
              </a:defRPr>
            </a:lvl2pPr>
            <a:lvl3pPr rtl="0">
              <a:spcBef>
                <a:spcPts val="0"/>
              </a:spcBef>
              <a:defRPr sz="3200">
                <a:solidFill>
                  <a:schemeClr val="dk1"/>
                </a:solidFill>
              </a:defRPr>
            </a:lvl3pPr>
            <a:lvl4pPr rtl="0">
              <a:spcBef>
                <a:spcPts val="0"/>
              </a:spcBef>
              <a:defRPr sz="2699">
                <a:solidFill>
                  <a:schemeClr val="dk1"/>
                </a:solidFill>
              </a:defRPr>
            </a:lvl4pPr>
            <a:lvl5pPr rtl="0">
              <a:spcBef>
                <a:spcPts val="0"/>
              </a:spcBef>
              <a:defRPr sz="2400">
                <a:solidFill>
                  <a:schemeClr val="dk1"/>
                </a:solidFill>
              </a:defRPr>
            </a:lvl5pPr>
            <a:lvl6pPr rtl="0">
              <a:spcBef>
                <a:spcPts val="0"/>
              </a:spcBef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rtl="0">
              <a:spcBef>
                <a:spcPts val="0"/>
              </a:spcBef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rtl="0">
              <a:spcBef>
                <a:spcPts val="0"/>
              </a:spcBef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rtl="0">
              <a:spcBef>
                <a:spcPts val="0"/>
              </a:spcBef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Main Title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/>
          <p:nvPr/>
        </p:nvSpPr>
        <p:spPr>
          <a:xfrm>
            <a:off x="0" y="2426765"/>
            <a:ext cx="16257588" cy="4088335"/>
          </a:xfrm>
          <a:prstGeom prst="rect">
            <a:avLst/>
          </a:prstGeom>
          <a:gradFill>
            <a:gsLst>
              <a:gs pos="0">
                <a:srgbClr val="FFFFFF">
                  <a:alpha val="87843"/>
                </a:srgbClr>
              </a:gs>
              <a:gs pos="20000">
                <a:srgbClr val="FFFFFF">
                  <a:alpha val="87843"/>
                </a:srgbClr>
              </a:gs>
              <a:gs pos="100000">
                <a:srgbClr val="FFFFFF">
                  <a:alpha val="49803"/>
                </a:srgbClr>
              </a:gs>
            </a:gsLst>
            <a:lin ang="0" scaled="0"/>
          </a:gradFill>
          <a:ln>
            <a:noFill/>
          </a:ln>
        </p:spPr>
        <p:txBody>
          <a:bodyPr lIns="102000" tIns="51000" rIns="102000" bIns="510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200" b="0" i="0" u="none" strike="noStrike" cap="none" baseline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812881" y="3090725"/>
            <a:ext cx="9596240" cy="160678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Clr>
                <a:srgbClr val="313131"/>
              </a:buClr>
              <a:buFont typeface="Arial"/>
              <a:buNone/>
              <a:defRPr sz="4500" b="1" baseline="0">
                <a:solidFill>
                  <a:srgbClr val="313131"/>
                </a:solidFill>
                <a:latin typeface="Arial"/>
                <a:ea typeface="Arial"/>
                <a:cs typeface="Arial"/>
                <a:sym typeface="Arial"/>
              </a:defRPr>
            </a:lvl1pPr>
            <a:lvl2pPr rtl="0">
              <a:spcBef>
                <a:spcPts val="0"/>
              </a:spcBef>
              <a:defRPr sz="3600">
                <a:solidFill>
                  <a:schemeClr val="dk1"/>
                </a:solidFill>
              </a:defRPr>
            </a:lvl2pPr>
            <a:lvl3pPr rtl="0">
              <a:spcBef>
                <a:spcPts val="0"/>
              </a:spcBef>
              <a:defRPr sz="3200">
                <a:solidFill>
                  <a:schemeClr val="dk1"/>
                </a:solidFill>
              </a:defRPr>
            </a:lvl3pPr>
            <a:lvl4pPr rtl="0">
              <a:spcBef>
                <a:spcPts val="0"/>
              </a:spcBef>
              <a:defRPr sz="2699">
                <a:solidFill>
                  <a:schemeClr val="dk1"/>
                </a:solidFill>
              </a:defRPr>
            </a:lvl4pPr>
            <a:lvl5pPr rtl="0">
              <a:spcBef>
                <a:spcPts val="0"/>
              </a:spcBef>
              <a:defRPr sz="2400">
                <a:solidFill>
                  <a:schemeClr val="dk1"/>
                </a:solidFill>
              </a:defRPr>
            </a:lvl5pPr>
            <a:lvl6pPr rtl="0">
              <a:spcBef>
                <a:spcPts val="0"/>
              </a:spcBef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rtl="0">
              <a:spcBef>
                <a:spcPts val="0"/>
              </a:spcBef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rtl="0">
              <a:spcBef>
                <a:spcPts val="0"/>
              </a:spcBef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rtl="0">
              <a:spcBef>
                <a:spcPts val="0"/>
              </a:spcBef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body" idx="2"/>
          </p:nvPr>
        </p:nvSpPr>
        <p:spPr>
          <a:xfrm>
            <a:off x="812885" y="4711737"/>
            <a:ext cx="9596237" cy="5712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Clr>
                <a:srgbClr val="000000"/>
              </a:buClr>
              <a:buFont typeface="Arial"/>
              <a:buNone/>
              <a:defRPr sz="3200" b="0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rtl="0">
              <a:spcBef>
                <a:spcPts val="0"/>
              </a:spcBef>
              <a:defRPr sz="3600">
                <a:solidFill>
                  <a:schemeClr val="dk1"/>
                </a:solidFill>
              </a:defRPr>
            </a:lvl2pPr>
            <a:lvl3pPr rtl="0">
              <a:spcBef>
                <a:spcPts val="0"/>
              </a:spcBef>
              <a:defRPr sz="3200">
                <a:solidFill>
                  <a:schemeClr val="dk1"/>
                </a:solidFill>
              </a:defRPr>
            </a:lvl3pPr>
            <a:lvl4pPr rtl="0">
              <a:spcBef>
                <a:spcPts val="0"/>
              </a:spcBef>
              <a:defRPr sz="2699">
                <a:solidFill>
                  <a:schemeClr val="dk1"/>
                </a:solidFill>
              </a:defRPr>
            </a:lvl4pPr>
            <a:lvl5pPr rtl="0">
              <a:spcBef>
                <a:spcPts val="0"/>
              </a:spcBef>
              <a:defRPr sz="2400">
                <a:solidFill>
                  <a:schemeClr val="dk1"/>
                </a:solidFill>
              </a:defRPr>
            </a:lvl5pPr>
            <a:lvl6pPr rtl="0">
              <a:spcBef>
                <a:spcPts val="0"/>
              </a:spcBef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rtl="0">
              <a:spcBef>
                <a:spcPts val="0"/>
              </a:spcBef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rtl="0">
              <a:spcBef>
                <a:spcPts val="0"/>
              </a:spcBef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rtl="0">
              <a:spcBef>
                <a:spcPts val="0"/>
              </a:spcBef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3"/>
          </p:nvPr>
        </p:nvSpPr>
        <p:spPr>
          <a:xfrm>
            <a:off x="812881" y="5283001"/>
            <a:ext cx="9596240" cy="406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Clr>
                <a:srgbClr val="000000"/>
              </a:buClr>
              <a:buFont typeface="Arial"/>
              <a:buNone/>
              <a:defRPr sz="2400" b="0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rtl="0">
              <a:spcBef>
                <a:spcPts val="0"/>
              </a:spcBef>
              <a:defRPr sz="3600">
                <a:solidFill>
                  <a:schemeClr val="dk1"/>
                </a:solidFill>
              </a:defRPr>
            </a:lvl2pPr>
            <a:lvl3pPr rtl="0">
              <a:spcBef>
                <a:spcPts val="0"/>
              </a:spcBef>
              <a:defRPr sz="3200">
                <a:solidFill>
                  <a:schemeClr val="dk1"/>
                </a:solidFill>
              </a:defRPr>
            </a:lvl3pPr>
            <a:lvl4pPr rtl="0">
              <a:spcBef>
                <a:spcPts val="0"/>
              </a:spcBef>
              <a:defRPr sz="2699">
                <a:solidFill>
                  <a:schemeClr val="dk1"/>
                </a:solidFill>
              </a:defRPr>
            </a:lvl4pPr>
            <a:lvl5pPr rtl="0">
              <a:spcBef>
                <a:spcPts val="0"/>
              </a:spcBef>
              <a:defRPr sz="2400">
                <a:solidFill>
                  <a:schemeClr val="dk1"/>
                </a:solidFill>
              </a:defRPr>
            </a:lvl5pPr>
            <a:lvl6pPr rtl="0">
              <a:spcBef>
                <a:spcPts val="0"/>
              </a:spcBef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rtl="0">
              <a:spcBef>
                <a:spcPts val="0"/>
              </a:spcBef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rtl="0">
              <a:spcBef>
                <a:spcPts val="0"/>
              </a:spcBef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rtl="0">
              <a:spcBef>
                <a:spcPts val="0"/>
              </a:spcBef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body" idx="4"/>
          </p:nvPr>
        </p:nvSpPr>
        <p:spPr>
          <a:xfrm>
            <a:off x="812881" y="5689601"/>
            <a:ext cx="9596240" cy="406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Clr>
                <a:srgbClr val="000000"/>
              </a:buClr>
              <a:buFont typeface="Arial"/>
              <a:buNone/>
              <a:defRPr sz="2400" b="0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rtl="0">
              <a:spcBef>
                <a:spcPts val="0"/>
              </a:spcBef>
              <a:defRPr sz="3600">
                <a:solidFill>
                  <a:schemeClr val="dk1"/>
                </a:solidFill>
              </a:defRPr>
            </a:lvl2pPr>
            <a:lvl3pPr rtl="0">
              <a:spcBef>
                <a:spcPts val="0"/>
              </a:spcBef>
              <a:defRPr sz="3200">
                <a:solidFill>
                  <a:schemeClr val="dk1"/>
                </a:solidFill>
              </a:defRPr>
            </a:lvl3pPr>
            <a:lvl4pPr rtl="0">
              <a:spcBef>
                <a:spcPts val="0"/>
              </a:spcBef>
              <a:defRPr sz="2699">
                <a:solidFill>
                  <a:schemeClr val="dk1"/>
                </a:solidFill>
              </a:defRPr>
            </a:lvl4pPr>
            <a:lvl5pPr rtl="0">
              <a:spcBef>
                <a:spcPts val="0"/>
              </a:spcBef>
              <a:defRPr sz="2400">
                <a:solidFill>
                  <a:schemeClr val="dk1"/>
                </a:solidFill>
              </a:defRPr>
            </a:lvl5pPr>
            <a:lvl6pPr rtl="0">
              <a:spcBef>
                <a:spcPts val="0"/>
              </a:spcBef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rtl="0">
              <a:spcBef>
                <a:spcPts val="0"/>
              </a:spcBef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rtl="0">
              <a:spcBef>
                <a:spcPts val="0"/>
              </a:spcBef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rtl="0">
              <a:spcBef>
                <a:spcPts val="0"/>
              </a:spcBef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/Chapter Title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title"/>
          </p:nvPr>
        </p:nvSpPr>
        <p:spPr>
          <a:xfrm>
            <a:off x="1589" y="2871265"/>
            <a:ext cx="16255999" cy="3162300"/>
          </a:xfrm>
          <a:prstGeom prst="rect">
            <a:avLst/>
          </a:prstGeom>
          <a:gradFill>
            <a:gsLst>
              <a:gs pos="0">
                <a:srgbClr val="FFFFFF">
                  <a:alpha val="87843"/>
                </a:srgbClr>
              </a:gs>
              <a:gs pos="20000">
                <a:srgbClr val="FFFFFF">
                  <a:alpha val="87843"/>
                </a:srgbClr>
              </a:gs>
              <a:gs pos="100000">
                <a:srgbClr val="FFFFFF">
                  <a:alpha val="49803"/>
                </a:srgbClr>
              </a:gs>
            </a:gsLst>
            <a:lin ang="0" scaled="0"/>
          </a:gradFill>
          <a:ln>
            <a:noFill/>
          </a:ln>
        </p:spPr>
        <p:txBody>
          <a:bodyPr lIns="91425" tIns="91425" rIns="91425" bIns="91425" anchor="ctr" anchorCtr="0"/>
          <a:lstStyle>
            <a:lvl1pPr marL="822917" algn="l" rtl="0">
              <a:spcBef>
                <a:spcPts val="0"/>
              </a:spcBef>
              <a:defRPr sz="5999" baseline="0">
                <a:solidFill>
                  <a:srgbClr val="313131"/>
                </a:solidFill>
                <a:latin typeface="Arial"/>
                <a:ea typeface="Arial"/>
                <a:cs typeface="Arial"/>
                <a:sym typeface="Arial"/>
              </a:defRPr>
            </a:lvl1pPr>
            <a:lvl2pPr rtl="0">
              <a:spcBef>
                <a:spcPts val="0"/>
              </a:spcBef>
              <a:defRPr sz="4500" b="1">
                <a:solidFill>
                  <a:srgbClr val="1B58A8"/>
                </a:solidFill>
              </a:defRPr>
            </a:lvl2pPr>
            <a:lvl3pPr rtl="0">
              <a:spcBef>
                <a:spcPts val="0"/>
              </a:spcBef>
              <a:defRPr sz="4500" b="1">
                <a:solidFill>
                  <a:srgbClr val="1B58A8"/>
                </a:solidFill>
              </a:defRPr>
            </a:lvl3pPr>
            <a:lvl4pPr rtl="0">
              <a:spcBef>
                <a:spcPts val="0"/>
              </a:spcBef>
              <a:defRPr sz="4500" b="1">
                <a:solidFill>
                  <a:srgbClr val="1B58A8"/>
                </a:solidFill>
              </a:defRPr>
            </a:lvl4pPr>
            <a:lvl5pPr rtl="0">
              <a:spcBef>
                <a:spcPts val="0"/>
              </a:spcBef>
              <a:defRPr sz="4500" b="1">
                <a:solidFill>
                  <a:srgbClr val="1B58A8"/>
                </a:solidFill>
              </a:defRPr>
            </a:lvl5pPr>
            <a:lvl6pPr rtl="0">
              <a:spcBef>
                <a:spcPts val="0"/>
              </a:spcBef>
              <a:defRPr sz="4500" b="1">
                <a:solidFill>
                  <a:srgbClr val="1B58A8"/>
                </a:solidFill>
              </a:defRPr>
            </a:lvl6pPr>
            <a:lvl7pPr rtl="0">
              <a:spcBef>
                <a:spcPts val="0"/>
              </a:spcBef>
              <a:defRPr sz="4500" b="1">
                <a:solidFill>
                  <a:srgbClr val="1B58A8"/>
                </a:solidFill>
              </a:defRPr>
            </a:lvl7pPr>
            <a:lvl8pPr rtl="0">
              <a:spcBef>
                <a:spcPts val="0"/>
              </a:spcBef>
              <a:defRPr sz="4500" b="1">
                <a:solidFill>
                  <a:srgbClr val="1B58A8"/>
                </a:solidFill>
              </a:defRPr>
            </a:lvl8pPr>
            <a:lvl9pPr rtl="0">
              <a:spcBef>
                <a:spcPts val="0"/>
              </a:spcBef>
              <a:defRPr sz="4500" b="1">
                <a:solidFill>
                  <a:srgbClr val="1B58A8"/>
                </a:solidFill>
              </a:defRPr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89378" y="8011210"/>
            <a:ext cx="15955485" cy="46478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Clr>
                <a:srgbClr val="A5A5A5"/>
              </a:buClr>
              <a:buNone/>
              <a:defRPr sz="1101">
                <a:solidFill>
                  <a:srgbClr val="A5A5A5"/>
                </a:solidFill>
              </a:defRPr>
            </a:lvl1pPr>
            <a:lvl2pPr rtl="0">
              <a:spcBef>
                <a:spcPts val="0"/>
              </a:spcBef>
              <a:defRPr sz="3600">
                <a:solidFill>
                  <a:schemeClr val="dk1"/>
                </a:solidFill>
              </a:defRPr>
            </a:lvl2pPr>
            <a:lvl3pPr rtl="0">
              <a:spcBef>
                <a:spcPts val="0"/>
              </a:spcBef>
              <a:defRPr sz="3200">
                <a:solidFill>
                  <a:schemeClr val="dk1"/>
                </a:solidFill>
              </a:defRPr>
            </a:lvl3pPr>
            <a:lvl4pPr rtl="0">
              <a:spcBef>
                <a:spcPts val="0"/>
              </a:spcBef>
              <a:defRPr sz="2699">
                <a:solidFill>
                  <a:schemeClr val="dk1"/>
                </a:solidFill>
              </a:defRPr>
            </a:lvl4pPr>
            <a:lvl5pPr rtl="0">
              <a:spcBef>
                <a:spcPts val="0"/>
              </a:spcBef>
              <a:defRPr sz="2400">
                <a:solidFill>
                  <a:schemeClr val="dk1"/>
                </a:solidFill>
              </a:defRPr>
            </a:lvl5pPr>
            <a:lvl6pPr rtl="0">
              <a:spcBef>
                <a:spcPts val="0"/>
              </a:spcBef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rtl="0">
              <a:spcBef>
                <a:spcPts val="0"/>
              </a:spcBef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rtl="0">
              <a:spcBef>
                <a:spcPts val="0"/>
              </a:spcBef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rtl="0">
              <a:spcBef>
                <a:spcPts val="0"/>
              </a:spcBef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16257588" cy="8610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indent="0" algn="ctr" rtl="0">
              <a:spcBef>
                <a:spcPts val="0"/>
              </a:spcBef>
              <a:buClr>
                <a:srgbClr val="313131"/>
              </a:buClr>
              <a:buFont typeface="Arial"/>
              <a:buNone/>
              <a:defRPr sz="14400" b="1" baseline="0">
                <a:solidFill>
                  <a:srgbClr val="313131"/>
                </a:solidFill>
                <a:latin typeface="Arial"/>
                <a:ea typeface="Arial"/>
                <a:cs typeface="Arial"/>
                <a:sym typeface="Arial"/>
              </a:defRPr>
            </a:lvl1pPr>
            <a:lvl2pPr rtl="0">
              <a:spcBef>
                <a:spcPts val="0"/>
              </a:spcBef>
              <a:defRPr sz="3600">
                <a:solidFill>
                  <a:schemeClr val="dk1"/>
                </a:solidFill>
              </a:defRPr>
            </a:lvl2pPr>
            <a:lvl3pPr rtl="0">
              <a:spcBef>
                <a:spcPts val="0"/>
              </a:spcBef>
              <a:defRPr sz="3200">
                <a:solidFill>
                  <a:schemeClr val="dk1"/>
                </a:solidFill>
              </a:defRPr>
            </a:lvl3pPr>
            <a:lvl4pPr rtl="0">
              <a:spcBef>
                <a:spcPts val="0"/>
              </a:spcBef>
              <a:defRPr sz="2699">
                <a:solidFill>
                  <a:schemeClr val="dk1"/>
                </a:solidFill>
              </a:defRPr>
            </a:lvl4pPr>
            <a:lvl5pPr rtl="0">
              <a:spcBef>
                <a:spcPts val="0"/>
              </a:spcBef>
              <a:defRPr sz="2400">
                <a:solidFill>
                  <a:schemeClr val="dk1"/>
                </a:solidFill>
              </a:defRPr>
            </a:lvl5pPr>
            <a:lvl6pPr rtl="0">
              <a:spcBef>
                <a:spcPts val="0"/>
              </a:spcBef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rtl="0">
              <a:spcBef>
                <a:spcPts val="0"/>
              </a:spcBef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rtl="0">
              <a:spcBef>
                <a:spcPts val="0"/>
              </a:spcBef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rtl="0">
              <a:spcBef>
                <a:spcPts val="0"/>
              </a:spcBef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 content_radial_grad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812879" y="1921718"/>
            <a:ext cx="14631906" cy="635637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609577" indent="-222226" rtl="0">
              <a:spcBef>
                <a:spcPts val="0"/>
              </a:spcBef>
              <a:buClr>
                <a:srgbClr val="13B14A"/>
              </a:buClr>
              <a:buFont typeface="Noto Symbol"/>
              <a:buChar char="▪"/>
              <a:defRPr sz="4500" b="0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320746" indent="-241246" rtl="0">
              <a:spcBef>
                <a:spcPts val="0"/>
              </a:spcBef>
              <a:buClr>
                <a:srgbClr val="13B14A"/>
              </a:buClr>
              <a:buFont typeface="Noto Symbol"/>
              <a:buChar char="▪"/>
              <a:defRPr sz="3600" b="0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2031918" indent="-215818" rtl="0">
              <a:spcBef>
                <a:spcPts val="0"/>
              </a:spcBef>
              <a:buClr>
                <a:srgbClr val="13B14A"/>
              </a:buClr>
              <a:buFont typeface="Noto Symbol"/>
              <a:buChar char="▪"/>
              <a:defRPr sz="3200" b="0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844686" indent="-196799" rtl="0">
              <a:spcBef>
                <a:spcPts val="0"/>
              </a:spcBef>
              <a:buClr>
                <a:srgbClr val="13B14A"/>
              </a:buClr>
              <a:buFont typeface="Noto Symbol"/>
              <a:buChar char="▪"/>
              <a:defRPr sz="2699" b="0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657453" indent="-177653" rtl="0">
              <a:spcBef>
                <a:spcPts val="0"/>
              </a:spcBef>
              <a:buClr>
                <a:srgbClr val="13B14A"/>
              </a:buClr>
              <a:buFont typeface="Noto Symbol"/>
              <a:buChar char="▪"/>
              <a:defRPr sz="2400" b="0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rtl="0">
              <a:spcBef>
                <a:spcPts val="0"/>
              </a:spcBef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rtl="0">
              <a:spcBef>
                <a:spcPts val="0"/>
              </a:spcBef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rtl="0">
              <a:spcBef>
                <a:spcPts val="0"/>
              </a:spcBef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rtl="0">
              <a:spcBef>
                <a:spcPts val="0"/>
              </a:spcBef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grpSp>
        <p:nvGrpSpPr>
          <p:cNvPr id="89" name="Shape 89"/>
          <p:cNvGrpSpPr/>
          <p:nvPr/>
        </p:nvGrpSpPr>
        <p:grpSpPr>
          <a:xfrm>
            <a:off x="0" y="-12579"/>
            <a:ext cx="16274521" cy="1206499"/>
            <a:chOff x="0" y="-12580"/>
            <a:chExt cx="16274521" cy="1206499"/>
          </a:xfrm>
        </p:grpSpPr>
        <p:sp>
          <p:nvSpPr>
            <p:cNvPr id="90" name="Shape 90"/>
            <p:cNvSpPr/>
            <p:nvPr/>
          </p:nvSpPr>
          <p:spPr>
            <a:xfrm>
              <a:off x="0" y="-5129"/>
              <a:ext cx="16274521" cy="1149349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16" b="0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91" name="Shape 91"/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745068" y="-12580"/>
              <a:ext cx="1206499" cy="1206499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92" name="Shape 92"/>
          <p:cNvSpPr txBox="1">
            <a:spLocks noGrp="1"/>
          </p:cNvSpPr>
          <p:nvPr>
            <p:ph type="title"/>
          </p:nvPr>
        </p:nvSpPr>
        <p:spPr>
          <a:xfrm>
            <a:off x="1951568" y="-12580"/>
            <a:ext cx="13491631" cy="101164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defRPr sz="360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rtl="0">
              <a:spcBef>
                <a:spcPts val="0"/>
              </a:spcBef>
              <a:defRPr sz="4500" b="1">
                <a:solidFill>
                  <a:srgbClr val="1B58A8"/>
                </a:solidFill>
              </a:defRPr>
            </a:lvl2pPr>
            <a:lvl3pPr rtl="0">
              <a:spcBef>
                <a:spcPts val="0"/>
              </a:spcBef>
              <a:defRPr sz="4500" b="1">
                <a:solidFill>
                  <a:srgbClr val="1B58A8"/>
                </a:solidFill>
              </a:defRPr>
            </a:lvl3pPr>
            <a:lvl4pPr rtl="0">
              <a:spcBef>
                <a:spcPts val="0"/>
              </a:spcBef>
              <a:defRPr sz="4500" b="1">
                <a:solidFill>
                  <a:srgbClr val="1B58A8"/>
                </a:solidFill>
              </a:defRPr>
            </a:lvl4pPr>
            <a:lvl5pPr rtl="0">
              <a:spcBef>
                <a:spcPts val="0"/>
              </a:spcBef>
              <a:defRPr sz="4500" b="1">
                <a:solidFill>
                  <a:srgbClr val="1B58A8"/>
                </a:solidFill>
              </a:defRPr>
            </a:lvl5pPr>
            <a:lvl6pPr rtl="0">
              <a:spcBef>
                <a:spcPts val="0"/>
              </a:spcBef>
              <a:defRPr sz="4500" b="1">
                <a:solidFill>
                  <a:srgbClr val="1B58A8"/>
                </a:solidFill>
              </a:defRPr>
            </a:lvl6pPr>
            <a:lvl7pPr rtl="0">
              <a:spcBef>
                <a:spcPts val="0"/>
              </a:spcBef>
              <a:defRPr sz="4500" b="1">
                <a:solidFill>
                  <a:srgbClr val="1B58A8"/>
                </a:solidFill>
              </a:defRPr>
            </a:lvl7pPr>
            <a:lvl8pPr rtl="0">
              <a:spcBef>
                <a:spcPts val="0"/>
              </a:spcBef>
              <a:defRPr sz="4500" b="1">
                <a:solidFill>
                  <a:srgbClr val="1B58A8"/>
                </a:solidFill>
              </a:defRPr>
            </a:lvl8pPr>
            <a:lvl9pPr rtl="0">
              <a:spcBef>
                <a:spcPts val="0"/>
              </a:spcBef>
              <a:defRPr sz="4500" b="1">
                <a:solidFill>
                  <a:srgbClr val="1B58A8"/>
                </a:solidFill>
              </a:defRPr>
            </a:lvl9pPr>
          </a:lstStyle>
          <a:p>
            <a:endParaRPr/>
          </a:p>
        </p:txBody>
      </p:sp>
      <p:grpSp>
        <p:nvGrpSpPr>
          <p:cNvPr id="93" name="Shape 93"/>
          <p:cNvGrpSpPr/>
          <p:nvPr/>
        </p:nvGrpSpPr>
        <p:grpSpPr>
          <a:xfrm>
            <a:off x="0" y="8680449"/>
            <a:ext cx="16257588" cy="463550"/>
            <a:chOff x="0" y="8680450"/>
            <a:chExt cx="16257588" cy="463550"/>
          </a:xfrm>
        </p:grpSpPr>
        <p:pic>
          <p:nvPicPr>
            <p:cNvPr id="94" name="Shape 94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0" y="8680450"/>
              <a:ext cx="16257588" cy="4635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5" name="Shape 95"/>
            <p:cNvSpPr/>
            <p:nvPr/>
          </p:nvSpPr>
          <p:spPr>
            <a:xfrm>
              <a:off x="0" y="8680450"/>
              <a:ext cx="16257588" cy="463550"/>
            </a:xfrm>
            <a:prstGeom prst="rect">
              <a:avLst/>
            </a:prstGeom>
            <a:solidFill>
              <a:srgbClr val="13B14A">
                <a:alpha val="85490"/>
              </a:srgbClr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16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6">
            <a:alphaModFix/>
          </a:blip>
          <a:stretch>
            <a:fillRect/>
          </a:stretch>
        </a:blip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6" r:id="rId13"/>
    <p:sldLayoutId id="2147483667" r:id="rId14"/>
  </p:sldLayoutIdLst>
  <p:timing>
    <p:tnLst>
      <p:par>
        <p:cTn id="1" dur="indefinite" restart="never" nodeType="tmRoot"/>
      </p:par>
    </p:tnLst>
  </p:timing>
  <p:hf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Noto Symbol"/>
              <a:buNone/>
            </a:pPr>
            <a:r>
              <a:rPr lang="ru-RU" dirty="0" smtClean="0">
                <a:solidFill>
                  <a:schemeClr val="dk1"/>
                </a:solidFill>
              </a:rPr>
              <a:t>23.05.</a:t>
            </a:r>
            <a:r>
              <a:rPr lang="ru-RU" sz="2400" b="1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2016</a:t>
            </a:r>
          </a:p>
        </p:txBody>
      </p:sp>
      <p:sp>
        <p:nvSpPr>
          <p:cNvPr id="125" name="Shape 125"/>
          <p:cNvSpPr txBox="1">
            <a:spLocks noGrp="1"/>
          </p:cNvSpPr>
          <p:nvPr>
            <p:ph type="title" idx="4294967295"/>
          </p:nvPr>
        </p:nvSpPr>
        <p:spPr>
          <a:xfrm>
            <a:off x="1000002" y="4572000"/>
            <a:ext cx="14631988" cy="7921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</a:rPr>
              <a:t>Повышение активности участия институтов и </a:t>
            </a:r>
            <a:br>
              <a:rPr lang="ru-RU" sz="4000" b="1" dirty="0" smtClean="0">
                <a:solidFill>
                  <a:schemeClr val="bg1"/>
                </a:solidFill>
              </a:rPr>
            </a:br>
            <a:r>
              <a:rPr lang="ru-RU" sz="4000" b="1" dirty="0" smtClean="0">
                <a:solidFill>
                  <a:schemeClr val="bg1"/>
                </a:solidFill>
              </a:rPr>
              <a:t>научных лабораторий </a:t>
            </a:r>
            <a:r>
              <a:rPr lang="ru-RU" sz="4000" b="1" dirty="0" err="1" smtClean="0">
                <a:solidFill>
                  <a:schemeClr val="bg1"/>
                </a:solidFill>
              </a:rPr>
              <a:t>СПбПУ</a:t>
            </a:r>
            <a:r>
              <a:rPr lang="ru-RU" sz="4000" b="1" dirty="0" smtClean="0">
                <a:solidFill>
                  <a:schemeClr val="bg1"/>
                </a:solidFill>
              </a:rPr>
              <a:t> в конкурсах НИР и ОКР</a:t>
            </a:r>
            <a:endParaRPr lang="ru-RU" sz="4000" b="1" dirty="0">
              <a:solidFill>
                <a:schemeClr val="bg1"/>
              </a:solidFill>
            </a:endParaRPr>
          </a:p>
        </p:txBody>
      </p:sp>
      <p:sp>
        <p:nvSpPr>
          <p:cNvPr id="124" name="Shape 124"/>
          <p:cNvSpPr txBox="1"/>
          <p:nvPr/>
        </p:nvSpPr>
        <p:spPr>
          <a:xfrm>
            <a:off x="8990014" y="584200"/>
            <a:ext cx="184730" cy="5847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128794" y="6948264"/>
            <a:ext cx="728722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F5912"/>
                </a:solidFill>
              </a:rPr>
              <a:t>Докладчик: Сергеев В.В.,</a:t>
            </a:r>
          </a:p>
          <a:p>
            <a:r>
              <a:rPr lang="ru-RU" sz="3200" b="1" dirty="0" smtClean="0">
                <a:solidFill>
                  <a:srgbClr val="0F5912"/>
                </a:solidFill>
              </a:rPr>
              <a:t>Зам.проректор по научной работе</a:t>
            </a:r>
            <a:endParaRPr lang="ru-RU" sz="3200" b="1" dirty="0">
              <a:solidFill>
                <a:srgbClr val="0F5912"/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 Участие в конкурсах МОН и Правительства СПб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855988" y="1331635"/>
          <a:ext cx="14617620" cy="6645873"/>
        </p:xfrm>
        <a:graphic>
          <a:graphicData uri="http://schemas.openxmlformats.org/drawingml/2006/table">
            <a:tbl>
              <a:tblPr/>
              <a:tblGrid>
                <a:gridCol w="812090"/>
                <a:gridCol w="812090"/>
                <a:gridCol w="812090"/>
                <a:gridCol w="812090"/>
                <a:gridCol w="812090"/>
                <a:gridCol w="812090"/>
                <a:gridCol w="812090"/>
                <a:gridCol w="812090"/>
                <a:gridCol w="812090"/>
                <a:gridCol w="812090"/>
                <a:gridCol w="812090"/>
                <a:gridCol w="812090"/>
                <a:gridCol w="812090"/>
                <a:gridCol w="812090"/>
                <a:gridCol w="812090"/>
                <a:gridCol w="812090"/>
                <a:gridCol w="812090"/>
                <a:gridCol w="812090"/>
              </a:tblGrid>
              <a:tr h="410971">
                <a:tc>
                  <a:txBody>
                    <a:bodyPr/>
                    <a:lstStyle/>
                    <a:p>
                      <a:pPr algn="l" fontAlgn="b"/>
                      <a:endParaRPr lang="ru-RU" sz="16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L="9408" marR="9408" marT="94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Количество поданных/выигранных  заявок </a:t>
                      </a:r>
                    </a:p>
                  </a:txBody>
                  <a:tcPr marL="9408" marR="9408" marT="94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600" b="1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L="9408" marR="9408" marT="94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600" b="1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L="9408" marR="9408" marT="94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600" b="1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L="9408" marR="9408" marT="94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600" b="1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L="9408" marR="9408" marT="94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600" b="1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L="9408" marR="9408" marT="94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600" b="1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L="9408" marR="9408" marT="94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600" b="1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L="9408" marR="9408" marT="94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600" b="1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L="9408" marR="9408" marT="94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600" b="1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L="9408" marR="9408" marT="94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600" b="1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L="9408" marR="9408" marT="94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600" b="1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L="9408" marR="9408" marT="94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939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№</a:t>
                      </a:r>
                    </a:p>
                  </a:txBody>
                  <a:tcPr marL="9408" marR="9408" marT="940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Институт</a:t>
                      </a:r>
                    </a:p>
                  </a:txBody>
                  <a:tcPr marL="9408" marR="9408" marT="940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Конкурсы Минобрнауки РФ</a:t>
                      </a:r>
                    </a:p>
                  </a:txBody>
                  <a:tcPr marL="9408" marR="9408" marT="940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Конкурсы Правительства СПб</a:t>
                      </a:r>
                    </a:p>
                  </a:txBody>
                  <a:tcPr marL="9408" marR="9408" marT="940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61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2013</a:t>
                      </a:r>
                    </a:p>
                  </a:txBody>
                  <a:tcPr marL="9408" marR="9408" marT="940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2014</a:t>
                      </a:r>
                    </a:p>
                  </a:txBody>
                  <a:tcPr marL="9408" marR="9408" marT="9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2015</a:t>
                      </a:r>
                    </a:p>
                  </a:txBody>
                  <a:tcPr marL="9408" marR="9408" marT="9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2016</a:t>
                      </a:r>
                    </a:p>
                  </a:txBody>
                  <a:tcPr marL="9408" marR="9408" marT="9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2013</a:t>
                      </a:r>
                    </a:p>
                  </a:txBody>
                  <a:tcPr marL="9408" marR="9408" marT="940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2014</a:t>
                      </a:r>
                    </a:p>
                  </a:txBody>
                  <a:tcPr marL="9408" marR="9408" marT="9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2015</a:t>
                      </a:r>
                    </a:p>
                  </a:txBody>
                  <a:tcPr marL="9408" marR="9408" marT="9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2016</a:t>
                      </a:r>
                    </a:p>
                  </a:txBody>
                  <a:tcPr marL="9408" marR="9408" marT="9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193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подано</a:t>
                      </a:r>
                    </a:p>
                  </a:txBody>
                  <a:tcPr marL="9408" marR="9408" marT="940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выиграно</a:t>
                      </a:r>
                    </a:p>
                  </a:txBody>
                  <a:tcPr marL="9408" marR="9408" marT="9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подано</a:t>
                      </a:r>
                    </a:p>
                  </a:txBody>
                  <a:tcPr marL="9408" marR="9408" marT="9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выиграно</a:t>
                      </a:r>
                    </a:p>
                  </a:txBody>
                  <a:tcPr marL="9408" marR="9408" marT="9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подано</a:t>
                      </a:r>
                    </a:p>
                  </a:txBody>
                  <a:tcPr marL="9408" marR="9408" marT="9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выиграно</a:t>
                      </a:r>
                    </a:p>
                  </a:txBody>
                  <a:tcPr marL="9408" marR="9408" marT="9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подано</a:t>
                      </a:r>
                    </a:p>
                  </a:txBody>
                  <a:tcPr marL="9408" marR="9408" marT="9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выиграно</a:t>
                      </a:r>
                    </a:p>
                  </a:txBody>
                  <a:tcPr marL="9408" marR="9408" marT="9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подано</a:t>
                      </a:r>
                    </a:p>
                  </a:txBody>
                  <a:tcPr marL="9408" marR="9408" marT="940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выиграно</a:t>
                      </a:r>
                    </a:p>
                  </a:txBody>
                  <a:tcPr marL="9408" marR="9408" marT="9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подано</a:t>
                      </a:r>
                    </a:p>
                  </a:txBody>
                  <a:tcPr marL="9408" marR="9408" marT="9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выиграно</a:t>
                      </a:r>
                    </a:p>
                  </a:txBody>
                  <a:tcPr marL="9408" marR="9408" marT="9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подано</a:t>
                      </a:r>
                    </a:p>
                  </a:txBody>
                  <a:tcPr marL="9408" marR="9408" marT="9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выиграно</a:t>
                      </a:r>
                    </a:p>
                  </a:txBody>
                  <a:tcPr marL="9408" marR="9408" marT="9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подано</a:t>
                      </a:r>
                    </a:p>
                  </a:txBody>
                  <a:tcPr marL="9408" marR="9408" marT="9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выиграно</a:t>
                      </a:r>
                    </a:p>
                  </a:txBody>
                  <a:tcPr marL="9408" marR="9408" marT="9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635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</a:p>
                  </a:txBody>
                  <a:tcPr marL="9408" marR="9408" marT="940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НЧ</a:t>
                      </a:r>
                    </a:p>
                  </a:txBody>
                  <a:tcPr marL="9408" marR="9408" marT="940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635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</a:t>
                      </a:r>
                    </a:p>
                  </a:txBody>
                  <a:tcPr marL="9408" marR="9408" marT="940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ИСИ</a:t>
                      </a:r>
                    </a:p>
                  </a:txBody>
                  <a:tcPr marL="9408" marR="9408" marT="940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</a:p>
                  </a:txBody>
                  <a:tcPr marL="9408" marR="9408" marT="940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3</a:t>
                      </a:r>
                    </a:p>
                  </a:txBody>
                  <a:tcPr marL="9408" marR="9408" marT="940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3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4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3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635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3</a:t>
                      </a:r>
                    </a:p>
                  </a:txBody>
                  <a:tcPr marL="9408" marR="9408" marT="940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ИЭиТС</a:t>
                      </a:r>
                    </a:p>
                  </a:txBody>
                  <a:tcPr marL="9408" marR="9408" marT="940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</a:p>
                  </a:txBody>
                  <a:tcPr marL="9408" marR="9408" marT="940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635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4</a:t>
                      </a:r>
                    </a:p>
                  </a:txBody>
                  <a:tcPr marL="9408" marR="9408" marT="940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ИММиТ</a:t>
                      </a:r>
                    </a:p>
                  </a:txBody>
                  <a:tcPr marL="9408" marR="9408" marT="940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</a:p>
                  </a:txBody>
                  <a:tcPr marL="9408" marR="9408" marT="940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3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4</a:t>
                      </a:r>
                    </a:p>
                  </a:txBody>
                  <a:tcPr marL="9408" marR="9408" marT="940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4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4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4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3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635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5</a:t>
                      </a:r>
                    </a:p>
                  </a:txBody>
                  <a:tcPr marL="9408" marR="9408" marT="940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ИФНиТ</a:t>
                      </a:r>
                    </a:p>
                  </a:txBody>
                  <a:tcPr marL="9408" marR="9408" marT="940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5</a:t>
                      </a:r>
                    </a:p>
                  </a:txBody>
                  <a:tcPr marL="9408" marR="9408" marT="940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5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5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5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635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6</a:t>
                      </a:r>
                    </a:p>
                  </a:txBody>
                  <a:tcPr marL="9408" marR="9408" marT="940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ИКНТ</a:t>
                      </a:r>
                    </a:p>
                  </a:txBody>
                  <a:tcPr marL="9408" marR="9408" marT="940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3</a:t>
                      </a:r>
                    </a:p>
                  </a:txBody>
                  <a:tcPr marL="9408" marR="9408" marT="940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3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3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3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3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635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7</a:t>
                      </a:r>
                    </a:p>
                  </a:txBody>
                  <a:tcPr marL="9408" marR="9408" marT="940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ИПМиМ</a:t>
                      </a:r>
                    </a:p>
                  </a:txBody>
                  <a:tcPr marL="9408" marR="9408" marT="940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635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8</a:t>
                      </a:r>
                    </a:p>
                  </a:txBody>
                  <a:tcPr marL="9408" marR="9408" marT="940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ИЭИ</a:t>
                      </a:r>
                    </a:p>
                  </a:txBody>
                  <a:tcPr marL="9408" marR="9408" marT="940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3</a:t>
                      </a:r>
                    </a:p>
                  </a:txBody>
                  <a:tcPr marL="9408" marR="9408" marT="940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3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3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3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3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635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9</a:t>
                      </a:r>
                    </a:p>
                  </a:txBody>
                  <a:tcPr marL="9408" marR="9408" marT="940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ОНТИ</a:t>
                      </a:r>
                    </a:p>
                  </a:txBody>
                  <a:tcPr marL="9408" marR="9408" marT="940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3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5</a:t>
                      </a:r>
                    </a:p>
                  </a:txBody>
                  <a:tcPr marL="9408" marR="9408" marT="940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635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10</a:t>
                      </a:r>
                    </a:p>
                  </a:txBody>
                  <a:tcPr marL="9408" marR="9408" marT="940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ГИ</a:t>
                      </a:r>
                    </a:p>
                  </a:txBody>
                  <a:tcPr marL="9408" marR="9408" marT="940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</a:p>
                  </a:txBody>
                  <a:tcPr marL="9408" marR="9408" marT="940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635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11</a:t>
                      </a:r>
                    </a:p>
                  </a:txBody>
                  <a:tcPr marL="9408" marR="9408" marT="940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ИВТОБ</a:t>
                      </a:r>
                    </a:p>
                  </a:txBody>
                  <a:tcPr marL="9408" marR="9408" marT="940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3</a:t>
                      </a:r>
                    </a:p>
                  </a:txBody>
                  <a:tcPr marL="9408" marR="9408" marT="940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3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635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12</a:t>
                      </a:r>
                    </a:p>
                  </a:txBody>
                  <a:tcPr marL="9408" marR="9408" marT="940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ИМОП</a:t>
                      </a:r>
                    </a:p>
                  </a:txBody>
                  <a:tcPr marL="9408" marR="9408" marT="940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635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13</a:t>
                      </a:r>
                    </a:p>
                  </a:txBody>
                  <a:tcPr marL="9408" marR="9408" marT="940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Проч</a:t>
                      </a:r>
                    </a:p>
                  </a:txBody>
                  <a:tcPr marL="9408" marR="9408" marT="940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3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63553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 </a:t>
                      </a:r>
                    </a:p>
                  </a:txBody>
                  <a:tcPr marL="9408" marR="9408" marT="940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ИТОГО</a:t>
                      </a:r>
                    </a:p>
                  </a:txBody>
                  <a:tcPr marL="9408" marR="9408" marT="940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</a:t>
                      </a:r>
                    </a:p>
                  </a:txBody>
                  <a:tcPr marL="9408" marR="9408" marT="940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3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3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15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29</a:t>
                      </a:r>
                    </a:p>
                  </a:txBody>
                  <a:tcPr marL="9408" marR="9408" marT="940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24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24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22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8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4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16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Доля выигравших заявок</a:t>
            </a:r>
            <a:endParaRPr lang="ru-RU" dirty="0"/>
          </a:p>
        </p:txBody>
      </p:sp>
      <p:pic>
        <p:nvPicPr>
          <p:cNvPr id="3" name="Рисунок 2" descr="График выигранных заявок в процентном отношении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80253"/>
            <a:ext cx="16257588" cy="7383494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51568" y="-12580"/>
            <a:ext cx="14170114" cy="1011646"/>
          </a:xfrm>
        </p:spPr>
        <p:txBody>
          <a:bodyPr/>
          <a:lstStyle/>
          <a:p>
            <a:r>
              <a:rPr lang="ru-RU" sz="3500" b="1" dirty="0" smtClean="0">
                <a:solidFill>
                  <a:schemeClr val="accent1">
                    <a:lumMod val="75000"/>
                  </a:schemeClr>
                </a:solidFill>
              </a:rPr>
              <a:t>Участие молодых Политехников в программах получения персональных грантов</a:t>
            </a:r>
            <a:endParaRPr lang="ru-RU" sz="35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70608" y="7555138"/>
            <a:ext cx="15951074" cy="1080120"/>
          </a:xfrm>
          <a:prstGeom prst="roundRect">
            <a:avLst/>
          </a:prstGeom>
          <a:solidFill>
            <a:srgbClr val="DBF7C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175" algn="ctr"/>
            <a:r>
              <a:rPr lang="ru-RU" sz="2200" b="1" dirty="0" smtClean="0">
                <a:solidFill>
                  <a:srgbClr val="0F5912"/>
                </a:solidFill>
              </a:rPr>
              <a:t>На </a:t>
            </a:r>
            <a:r>
              <a:rPr lang="ru-RU" sz="2200" b="1" dirty="0">
                <a:solidFill>
                  <a:srgbClr val="0F5912"/>
                </a:solidFill>
              </a:rPr>
              <a:t>текущий момент студентами, аспирантами, молодыми учеными в 2015 году одержано более 177 побед в различных научных </a:t>
            </a:r>
            <a:r>
              <a:rPr lang="ru-RU" sz="2200" b="1" dirty="0" smtClean="0">
                <a:solidFill>
                  <a:srgbClr val="0F5912"/>
                </a:solidFill>
              </a:rPr>
              <a:t>конкурсах, общий </a:t>
            </a:r>
            <a:r>
              <a:rPr lang="ru-RU" sz="2200" b="1" dirty="0">
                <a:solidFill>
                  <a:srgbClr val="0F5912"/>
                </a:solidFill>
              </a:rPr>
              <a:t>объем финансирования по которым составляет 15,66 </a:t>
            </a:r>
            <a:r>
              <a:rPr lang="ru-RU" sz="2200" b="1" dirty="0" smtClean="0">
                <a:solidFill>
                  <a:srgbClr val="0F5912"/>
                </a:solidFill>
              </a:rPr>
              <a:t>млн. руб.   Лучшие </a:t>
            </a:r>
            <a:r>
              <a:rPr lang="ru-RU" sz="2200" b="1" dirty="0">
                <a:solidFill>
                  <a:srgbClr val="0F5912"/>
                </a:solidFill>
              </a:rPr>
              <a:t>показатели по количеству победителей у </a:t>
            </a:r>
            <a:r>
              <a:rPr lang="ru-RU" sz="2200" b="1" dirty="0" err="1">
                <a:solidFill>
                  <a:srgbClr val="0F5912"/>
                </a:solidFill>
              </a:rPr>
              <a:t>ИФНиТ</a:t>
            </a:r>
            <a:r>
              <a:rPr lang="ru-RU" sz="2200" b="1" dirty="0">
                <a:solidFill>
                  <a:srgbClr val="0F5912"/>
                </a:solidFill>
              </a:rPr>
              <a:t>, по объему финансирования – у </a:t>
            </a:r>
            <a:r>
              <a:rPr lang="ru-RU" sz="2200" b="1" dirty="0" err="1">
                <a:solidFill>
                  <a:srgbClr val="0F5912"/>
                </a:solidFill>
              </a:rPr>
              <a:t>ИММиТ</a:t>
            </a:r>
            <a:r>
              <a:rPr lang="ru-RU" sz="2200" b="1" dirty="0" smtClean="0">
                <a:solidFill>
                  <a:srgbClr val="0F5912"/>
                </a:solidFill>
              </a:rPr>
              <a:t>.</a:t>
            </a:r>
            <a:endParaRPr lang="ru-RU" sz="2200" b="1" dirty="0">
              <a:solidFill>
                <a:srgbClr val="0F5912"/>
              </a:solidFill>
            </a:endParaRPr>
          </a:p>
        </p:txBody>
      </p:sp>
      <p:pic>
        <p:nvPicPr>
          <p:cNvPr id="6" name="Рисунок 3"/>
          <p:cNvPicPr/>
          <p:nvPr/>
        </p:nvPicPr>
        <p:blipFill rotWithShape="1">
          <a:blip r:embed="rId2"/>
          <a:srcRect l="18894" t="19900" r="19681" b="10100"/>
          <a:stretch/>
        </p:blipFill>
        <p:spPr>
          <a:xfrm>
            <a:off x="2656186" y="1259632"/>
            <a:ext cx="11017224" cy="603494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5473610" y="249768"/>
            <a:ext cx="6480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21</a:t>
            </a:r>
            <a:endParaRPr lang="ru-RU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975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title" idx="4294967295"/>
          </p:nvPr>
        </p:nvSpPr>
        <p:spPr>
          <a:xfrm>
            <a:off x="1003283" y="4788024"/>
            <a:ext cx="14631988" cy="7921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algn="ctr">
              <a:buSzPct val="25000"/>
            </a:pPr>
            <a:r>
              <a:rPr lang="ru-RU" sz="4000" b="1" dirty="0" smtClean="0">
                <a:solidFill>
                  <a:schemeClr val="bg1"/>
                </a:solidFill>
              </a:rPr>
              <a:t>Благодарю за внимание!</a:t>
            </a:r>
            <a:endParaRPr lang="ru-RU" sz="4000" b="1" i="0" u="none" strike="noStrike" cap="none" baseline="0" dirty="0">
              <a:solidFill>
                <a:schemeClr val="bg1"/>
              </a:solidFill>
              <a:sym typeface="Arial"/>
            </a:endParaRPr>
          </a:p>
        </p:txBody>
      </p:sp>
      <p:sp>
        <p:nvSpPr>
          <p:cNvPr id="124" name="Shape 124"/>
          <p:cNvSpPr txBox="1"/>
          <p:nvPr/>
        </p:nvSpPr>
        <p:spPr>
          <a:xfrm>
            <a:off x="8990014" y="584200"/>
            <a:ext cx="184730" cy="5847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90166894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4" name="Text Box 42"/>
          <p:cNvSpPr txBox="1">
            <a:spLocks noChangeArrowheads="1"/>
          </p:cNvSpPr>
          <p:nvPr/>
        </p:nvSpPr>
        <p:spPr bwMode="auto">
          <a:xfrm>
            <a:off x="8511911" y="249767"/>
            <a:ext cx="571288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ru-RU" sz="3200">
                <a:solidFill>
                  <a:schemeClr val="bg1"/>
                </a:solidFill>
              </a:rPr>
              <a:t>HISTORY</a:t>
            </a:r>
            <a:endParaRPr lang="ru-RU" altLang="ru-RU" sz="3200">
              <a:solidFill>
                <a:schemeClr val="bg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20082" y="611560"/>
            <a:ext cx="14170114" cy="400086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Поступление средств по проектам ФЦП </a:t>
            </a:r>
            <a:b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473610" y="249768"/>
            <a:ext cx="6480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200" b="1" dirty="0">
                <a:solidFill>
                  <a:schemeClr val="accent1">
                    <a:lumMod val="50000"/>
                  </a:schemeClr>
                </a:solidFill>
              </a:rPr>
              <a:t>2</a:t>
            </a:r>
          </a:p>
        </p:txBody>
      </p:sp>
      <p:graphicFrame>
        <p:nvGraphicFramePr>
          <p:cNvPr id="20" name="Диаграмма 19"/>
          <p:cNvGraphicFramePr/>
          <p:nvPr/>
        </p:nvGraphicFramePr>
        <p:xfrm>
          <a:off x="351931" y="1979712"/>
          <a:ext cx="9649072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1" name="Таблица 20"/>
          <p:cNvGraphicFramePr>
            <a:graphicFrameLocks noGrp="1"/>
          </p:cNvGraphicFramePr>
          <p:nvPr/>
        </p:nvGraphicFramePr>
        <p:xfrm>
          <a:off x="10361042" y="2051721"/>
          <a:ext cx="5684969" cy="4803957"/>
        </p:xfrm>
        <a:graphic>
          <a:graphicData uri="http://schemas.openxmlformats.org/drawingml/2006/table">
            <a:tbl>
              <a:tblPr/>
              <a:tblGrid>
                <a:gridCol w="1734602"/>
                <a:gridCol w="1310050"/>
                <a:gridCol w="1293877"/>
                <a:gridCol w="1346440"/>
              </a:tblGrid>
              <a:tr h="689220">
                <a:tc>
                  <a:txBody>
                    <a:bodyPr/>
                    <a:lstStyle/>
                    <a:p>
                      <a:pPr marL="360000" algn="l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Институт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Объем 2013г. (руб.)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Объем 2014г. (руб.)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Объем 2015г. (руб.)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344609">
                <a:tc>
                  <a:txBody>
                    <a:bodyPr/>
                    <a:lstStyle/>
                    <a:p>
                      <a:pPr marL="360000" algn="l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НЧ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9 922 797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9 025 424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16 576 271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609">
                <a:tc>
                  <a:txBody>
                    <a:bodyPr/>
                    <a:lstStyle/>
                    <a:p>
                      <a:pPr marL="360000" algn="l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ИСИ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1 884 000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3 220 339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609">
                <a:tc>
                  <a:txBody>
                    <a:bodyPr/>
                    <a:lstStyle/>
                    <a:p>
                      <a:pPr marL="360000" algn="l" fontAlgn="b"/>
                      <a:r>
                        <a:rPr lang="ru-RU" sz="1600" b="1" i="0" u="none" strike="noStrike" dirty="0" err="1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ИЭиТС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424 000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4 000 000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4 500 000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609">
                <a:tc>
                  <a:txBody>
                    <a:bodyPr/>
                    <a:lstStyle/>
                    <a:p>
                      <a:pPr marL="360000" algn="l" fontAlgn="b"/>
                      <a:r>
                        <a:rPr lang="ru-RU" sz="1600" b="1" i="0" u="none" strike="noStrike" dirty="0" err="1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ИММиТ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5 284 995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56 000 000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60 000 000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609">
                <a:tc>
                  <a:txBody>
                    <a:bodyPr/>
                    <a:lstStyle/>
                    <a:p>
                      <a:pPr marL="360000" algn="l" fontAlgn="b"/>
                      <a:r>
                        <a:rPr lang="ru-RU" sz="1600" b="1" i="0" u="none" strike="noStrike" dirty="0" err="1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ИФНиТ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20 326 710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038">
                <a:tc>
                  <a:txBody>
                    <a:bodyPr/>
                    <a:lstStyle/>
                    <a:p>
                      <a:pPr marL="360000" algn="l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ИКНТ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14 990 000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9 500 000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7 560 000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609">
                <a:tc>
                  <a:txBody>
                    <a:bodyPr/>
                    <a:lstStyle/>
                    <a:p>
                      <a:pPr marL="360000" algn="l" fontAlgn="b"/>
                      <a:r>
                        <a:rPr lang="ru-RU" sz="1600" b="1" i="0" u="none" strike="noStrike" dirty="0" err="1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ИПМиМ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1 130 000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100 000 000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120 000 000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609">
                <a:tc>
                  <a:txBody>
                    <a:bodyPr/>
                    <a:lstStyle/>
                    <a:p>
                      <a:pPr marL="360000" algn="l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ИЭИ (</a:t>
                      </a:r>
                      <a:r>
                        <a:rPr lang="ru-RU" sz="1600" b="1" i="0" u="none" strike="noStrike" dirty="0" err="1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ИПМЭиТ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)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609">
                <a:tc>
                  <a:txBody>
                    <a:bodyPr/>
                    <a:lstStyle/>
                    <a:p>
                      <a:pPr marL="360000" algn="l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ГИ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377 000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609">
                <a:tc>
                  <a:txBody>
                    <a:bodyPr/>
                    <a:lstStyle/>
                    <a:p>
                      <a:pPr marL="360000" algn="l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ИППТ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15 000 000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13 500 000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609">
                <a:tc>
                  <a:txBody>
                    <a:bodyPr/>
                    <a:lstStyle/>
                    <a:p>
                      <a:pPr marL="360000" algn="l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ОНТИ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108 476 768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29 700 000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103 750 000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609">
                <a:tc>
                  <a:txBody>
                    <a:bodyPr/>
                    <a:lstStyle/>
                    <a:p>
                      <a:pPr marL="360000" algn="l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ИТОГО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162 816 269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223 225 424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329 106 610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5862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4" name="Text Box 42"/>
          <p:cNvSpPr txBox="1">
            <a:spLocks noChangeArrowheads="1"/>
          </p:cNvSpPr>
          <p:nvPr/>
        </p:nvSpPr>
        <p:spPr bwMode="auto">
          <a:xfrm>
            <a:off x="8511911" y="249767"/>
            <a:ext cx="571288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ru-RU" sz="3200">
                <a:solidFill>
                  <a:schemeClr val="bg1"/>
                </a:solidFill>
              </a:rPr>
              <a:t>HISTORY</a:t>
            </a:r>
            <a:endParaRPr lang="ru-RU" altLang="ru-RU" sz="3200">
              <a:solidFill>
                <a:schemeClr val="bg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20082" y="611560"/>
            <a:ext cx="14170114" cy="400086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Поступление средств по проектам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Госзадания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b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(конкурсная и базовая части) </a:t>
            </a:r>
            <a:b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473610" y="249768"/>
            <a:ext cx="6480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3</a:t>
            </a:r>
            <a:endParaRPr lang="ru-RU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7" name="Диаграмма 6"/>
          <p:cNvGraphicFramePr/>
          <p:nvPr/>
        </p:nvGraphicFramePr>
        <p:xfrm>
          <a:off x="423938" y="2051720"/>
          <a:ext cx="10357569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9928994" y="2195736"/>
          <a:ext cx="5760640" cy="4752525"/>
        </p:xfrm>
        <a:graphic>
          <a:graphicData uri="http://schemas.openxmlformats.org/drawingml/2006/table">
            <a:tbl>
              <a:tblPr/>
              <a:tblGrid>
                <a:gridCol w="1743405"/>
                <a:gridCol w="1332226"/>
                <a:gridCol w="1315778"/>
                <a:gridCol w="1369231"/>
              </a:tblGrid>
              <a:tr h="678933">
                <a:tc>
                  <a:txBody>
                    <a:bodyPr/>
                    <a:lstStyle/>
                    <a:p>
                      <a:pPr marL="360000" algn="l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Институт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Объем 2013г. (руб.)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Объем 2014г. (руб.)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Объем 2015г. (руб.)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339466">
                <a:tc>
                  <a:txBody>
                    <a:bodyPr/>
                    <a:lstStyle/>
                    <a:p>
                      <a:pPr marL="360000" algn="l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НЧ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19 753 000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42 786 534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50 121 337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466">
                <a:tc>
                  <a:txBody>
                    <a:bodyPr/>
                    <a:lstStyle/>
                    <a:p>
                      <a:pPr marL="360000" algn="l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ИСИ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1 300 000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466">
                <a:tc>
                  <a:txBody>
                    <a:bodyPr/>
                    <a:lstStyle/>
                    <a:p>
                      <a:pPr marL="360000" algn="l" fontAlgn="b"/>
                      <a:r>
                        <a:rPr lang="ru-RU" sz="1600" b="1" i="0" u="none" strike="noStrike" dirty="0" err="1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ИЭиТС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1 900 000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2 013 808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2 188 868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466">
                <a:tc>
                  <a:txBody>
                    <a:bodyPr/>
                    <a:lstStyle/>
                    <a:p>
                      <a:pPr marL="360000" algn="l" fontAlgn="b"/>
                      <a:r>
                        <a:rPr lang="ru-RU" sz="1600" b="1" i="0" u="none" strike="noStrike" dirty="0" err="1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ИММиТ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4 600 000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36 169 446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34 913 988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466">
                <a:tc>
                  <a:txBody>
                    <a:bodyPr/>
                    <a:lstStyle/>
                    <a:p>
                      <a:pPr marL="360000" algn="l" fontAlgn="b"/>
                      <a:r>
                        <a:rPr lang="ru-RU" sz="1600" b="1" i="0" u="none" strike="noStrike" dirty="0" err="1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ИФНиТ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9 950 000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49 893 693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48 989 705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466">
                <a:tc>
                  <a:txBody>
                    <a:bodyPr/>
                    <a:lstStyle/>
                    <a:p>
                      <a:pPr marL="360000" algn="l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ИКНТ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2 350 000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4 738 198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4 522 371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466">
                <a:tc>
                  <a:txBody>
                    <a:bodyPr/>
                    <a:lstStyle/>
                    <a:p>
                      <a:pPr marL="360000" algn="l" fontAlgn="b"/>
                      <a:r>
                        <a:rPr lang="ru-RU" sz="1600" b="1" i="0" u="none" strike="noStrike" dirty="0" err="1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ИПМиМ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11 000 000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30 014 806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22 840 862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466">
                <a:tc>
                  <a:txBody>
                    <a:bodyPr/>
                    <a:lstStyle/>
                    <a:p>
                      <a:pPr marL="360000" algn="l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ИЭИ (</a:t>
                      </a:r>
                      <a:r>
                        <a:rPr lang="ru-RU" sz="1600" b="1" i="0" u="none" strike="noStrike" dirty="0" err="1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ИПМЭиТ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3 500 000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2 373 417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2 528 968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466">
                <a:tc>
                  <a:txBody>
                    <a:bodyPr/>
                    <a:lstStyle/>
                    <a:p>
                      <a:pPr marL="360000" algn="l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ГИ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200 000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466">
                <a:tc>
                  <a:txBody>
                    <a:bodyPr/>
                    <a:lstStyle/>
                    <a:p>
                      <a:pPr marL="360000" algn="l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ИМОП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500 000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466">
                <a:tc>
                  <a:txBody>
                    <a:bodyPr/>
                    <a:lstStyle/>
                    <a:p>
                      <a:pPr marL="360000" algn="l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ЛМЗ-ВТУЗ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1 000 000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466">
                <a:tc>
                  <a:txBody>
                    <a:bodyPr/>
                    <a:lstStyle/>
                    <a:p>
                      <a:pPr marL="360000" algn="l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ИТОГО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56 053 000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167 989 900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166 106 100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9568954" y="7380312"/>
            <a:ext cx="65053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Примечание: ИППТ и ОНТИ в рамках </a:t>
            </a:r>
            <a:r>
              <a:rPr lang="ru-RU" b="1" dirty="0" err="1" smtClean="0"/>
              <a:t>Госзадания</a:t>
            </a:r>
            <a:r>
              <a:rPr lang="ru-RU" b="1" dirty="0" smtClean="0"/>
              <a:t> не финансировались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575862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4" name="Text Box 42"/>
          <p:cNvSpPr txBox="1">
            <a:spLocks noChangeArrowheads="1"/>
          </p:cNvSpPr>
          <p:nvPr/>
        </p:nvSpPr>
        <p:spPr bwMode="auto">
          <a:xfrm>
            <a:off x="8511911" y="249767"/>
            <a:ext cx="571288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ru-RU" sz="3200">
                <a:solidFill>
                  <a:schemeClr val="bg1"/>
                </a:solidFill>
              </a:rPr>
              <a:t>HISTORY</a:t>
            </a:r>
            <a:endParaRPr lang="ru-RU" altLang="ru-RU" sz="3200">
              <a:solidFill>
                <a:schemeClr val="bg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20082" y="611560"/>
            <a:ext cx="14170114" cy="400086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Поступление из средств МОН, </a:t>
            </a:r>
            <a:b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за исключением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госзадания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и ФЦП</a:t>
            </a:r>
            <a:b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473610" y="249768"/>
            <a:ext cx="6480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4</a:t>
            </a:r>
            <a:endParaRPr lang="ru-RU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568954" y="7380312"/>
            <a:ext cx="430117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Прочие: Проректор по экономике и финансам</a:t>
            </a:r>
            <a:endParaRPr lang="ru-RU" b="1" dirty="0"/>
          </a:p>
        </p:txBody>
      </p:sp>
      <p:graphicFrame>
        <p:nvGraphicFramePr>
          <p:cNvPr id="11" name="Диаграмма 10"/>
          <p:cNvGraphicFramePr/>
          <p:nvPr/>
        </p:nvGraphicFramePr>
        <p:xfrm>
          <a:off x="639962" y="1979712"/>
          <a:ext cx="9073008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9208914" y="2267744"/>
          <a:ext cx="6408712" cy="4392495"/>
        </p:xfrm>
        <a:graphic>
          <a:graphicData uri="http://schemas.openxmlformats.org/drawingml/2006/table">
            <a:tbl>
              <a:tblPr/>
              <a:tblGrid>
                <a:gridCol w="1939539"/>
                <a:gridCol w="1482101"/>
                <a:gridCol w="1463803"/>
                <a:gridCol w="1523269"/>
              </a:tblGrid>
              <a:tr h="549061">
                <a:tc>
                  <a:txBody>
                    <a:bodyPr/>
                    <a:lstStyle/>
                    <a:p>
                      <a:pPr marL="360000" algn="l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Институт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Объем 2013г. (руб.)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Объем 2014г. (руб.)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Объем 2015г. (руб.)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274531">
                <a:tc>
                  <a:txBody>
                    <a:bodyPr/>
                    <a:lstStyle/>
                    <a:p>
                      <a:pPr marL="360000" algn="l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НЧ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137 000 000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133 111 216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79 631 500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531">
                <a:tc>
                  <a:txBody>
                    <a:bodyPr/>
                    <a:lstStyle/>
                    <a:p>
                      <a:pPr marL="360000" algn="l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ИСИ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883 000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400 000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220 097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531">
                <a:tc>
                  <a:txBody>
                    <a:bodyPr/>
                    <a:lstStyle/>
                    <a:p>
                      <a:pPr marL="360000" algn="l" fontAlgn="b"/>
                      <a:r>
                        <a:rPr lang="ru-RU" sz="1600" b="1" i="0" u="none" strike="noStrike" dirty="0" err="1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ИЭиТС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3 306 000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1 900 000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531">
                <a:tc>
                  <a:txBody>
                    <a:bodyPr/>
                    <a:lstStyle/>
                    <a:p>
                      <a:pPr marL="360000" algn="l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ИММиТ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53 100 000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1 400 000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1 640 194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531">
                <a:tc>
                  <a:txBody>
                    <a:bodyPr/>
                    <a:lstStyle/>
                    <a:p>
                      <a:pPr marL="360000" algn="l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ИФНиТ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78 000 000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2 183 000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531">
                <a:tc>
                  <a:txBody>
                    <a:bodyPr/>
                    <a:lstStyle/>
                    <a:p>
                      <a:pPr marL="360000" algn="l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ИКНТ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600 000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1 200 000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600 000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531">
                <a:tc>
                  <a:txBody>
                    <a:bodyPr/>
                    <a:lstStyle/>
                    <a:p>
                      <a:pPr marL="360000" algn="l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ИПМиМ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2 600 000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430 000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600 000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531">
                <a:tc>
                  <a:txBody>
                    <a:bodyPr/>
                    <a:lstStyle/>
                    <a:p>
                      <a:pPr marL="360000" algn="l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ИЭИ (ИПМЭиТ)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2 200 000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1 800 000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5 600 000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531">
                <a:tc>
                  <a:txBody>
                    <a:bodyPr/>
                    <a:lstStyle/>
                    <a:p>
                      <a:pPr marL="360000" algn="l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ОНТИ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600 000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1 800 000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531">
                <a:tc>
                  <a:txBody>
                    <a:bodyPr/>
                    <a:lstStyle/>
                    <a:p>
                      <a:pPr marL="360000" algn="l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ИППТ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531">
                <a:tc>
                  <a:txBody>
                    <a:bodyPr/>
                    <a:lstStyle/>
                    <a:p>
                      <a:pPr marL="360000" algn="l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ГИ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531">
                <a:tc>
                  <a:txBody>
                    <a:bodyPr/>
                    <a:lstStyle/>
                    <a:p>
                      <a:pPr marL="360000" algn="l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ИМОП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2 002 500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531">
                <a:tc>
                  <a:txBody>
                    <a:bodyPr/>
                    <a:lstStyle/>
                    <a:p>
                      <a:pPr marL="360000" algn="l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Прочие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1 620 000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3 618 000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531">
                <a:tc>
                  <a:txBody>
                    <a:bodyPr/>
                    <a:lstStyle/>
                    <a:p>
                      <a:pPr marL="360000" algn="l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ИТОГО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279 309 000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144 742 216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93 994 291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5862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4" name="Text Box 42"/>
          <p:cNvSpPr txBox="1">
            <a:spLocks noChangeArrowheads="1"/>
          </p:cNvSpPr>
          <p:nvPr/>
        </p:nvSpPr>
        <p:spPr bwMode="auto">
          <a:xfrm>
            <a:off x="8511911" y="249767"/>
            <a:ext cx="571288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ru-RU" sz="3200">
                <a:solidFill>
                  <a:schemeClr val="bg1"/>
                </a:solidFill>
              </a:rPr>
              <a:t>HISTORY</a:t>
            </a:r>
            <a:endParaRPr lang="ru-RU" altLang="ru-RU" sz="3200">
              <a:solidFill>
                <a:schemeClr val="bg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20082" y="611560"/>
            <a:ext cx="14170114" cy="400086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Поступление средств по проектам РНФ </a:t>
            </a:r>
            <a:b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473610" y="249768"/>
            <a:ext cx="6480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5</a:t>
            </a:r>
            <a:endParaRPr lang="ru-RU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/>
        </p:nvGraphicFramePr>
        <p:xfrm>
          <a:off x="10361042" y="2051721"/>
          <a:ext cx="5684969" cy="4803957"/>
        </p:xfrm>
        <a:graphic>
          <a:graphicData uri="http://schemas.openxmlformats.org/drawingml/2006/table">
            <a:tbl>
              <a:tblPr/>
              <a:tblGrid>
                <a:gridCol w="1734602"/>
                <a:gridCol w="1310050"/>
                <a:gridCol w="1293877"/>
                <a:gridCol w="1346440"/>
              </a:tblGrid>
              <a:tr h="689220">
                <a:tc>
                  <a:txBody>
                    <a:bodyPr/>
                    <a:lstStyle/>
                    <a:p>
                      <a:pPr marL="360000" algn="l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Институт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Объем 2013г. (руб.)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Объем 2014г. (руб.)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Объем 2015г. (руб.)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344609">
                <a:tc>
                  <a:txBody>
                    <a:bodyPr/>
                    <a:lstStyle/>
                    <a:p>
                      <a:pPr marL="360000" algn="l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НЧ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20 000 000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41 000 000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609">
                <a:tc>
                  <a:txBody>
                    <a:bodyPr/>
                    <a:lstStyle/>
                    <a:p>
                      <a:pPr marL="360000" algn="l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ИСИ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609">
                <a:tc>
                  <a:txBody>
                    <a:bodyPr/>
                    <a:lstStyle/>
                    <a:p>
                      <a:pPr marL="360000" algn="l" fontAlgn="b"/>
                      <a:r>
                        <a:rPr lang="ru-RU" sz="1600" b="1" i="0" u="none" strike="noStrike" dirty="0" err="1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ИЭиТС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609">
                <a:tc>
                  <a:txBody>
                    <a:bodyPr/>
                    <a:lstStyle/>
                    <a:p>
                      <a:pPr marL="360000" algn="l" fontAlgn="b"/>
                      <a:r>
                        <a:rPr lang="ru-RU" sz="1600" b="1" i="0" u="none" strike="noStrike" dirty="0" err="1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ИММиТ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11 300 000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609">
                <a:tc>
                  <a:txBody>
                    <a:bodyPr/>
                    <a:lstStyle/>
                    <a:p>
                      <a:pPr marL="360000" algn="l" fontAlgn="b"/>
                      <a:r>
                        <a:rPr lang="ru-RU" sz="1600" b="1" i="0" u="none" strike="noStrike" dirty="0" err="1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ИФНиТ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40 000 000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40 000 000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038">
                <a:tc>
                  <a:txBody>
                    <a:bodyPr/>
                    <a:lstStyle/>
                    <a:p>
                      <a:pPr marL="360000" algn="l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ИКНТ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609">
                <a:tc>
                  <a:txBody>
                    <a:bodyPr/>
                    <a:lstStyle/>
                    <a:p>
                      <a:pPr marL="360000" algn="l" fontAlgn="b"/>
                      <a:r>
                        <a:rPr lang="ru-RU" sz="1600" b="1" i="0" u="none" strike="noStrike" dirty="0" err="1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ИПМиМ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20 500 000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28 400 000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609">
                <a:tc>
                  <a:txBody>
                    <a:bodyPr/>
                    <a:lstStyle/>
                    <a:p>
                      <a:pPr marL="360000" algn="l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ИЭИ (</a:t>
                      </a:r>
                      <a:r>
                        <a:rPr lang="ru-RU" sz="1600" b="1" i="0" u="none" strike="noStrike" dirty="0" err="1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ИПМЭиТ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)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10 000 000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20 000 000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609">
                <a:tc>
                  <a:txBody>
                    <a:bodyPr/>
                    <a:lstStyle/>
                    <a:p>
                      <a:pPr marL="360000" algn="l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ГИ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609">
                <a:tc>
                  <a:txBody>
                    <a:bodyPr/>
                    <a:lstStyle/>
                    <a:p>
                      <a:pPr marL="360000" algn="l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ИППТ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609">
                <a:tc>
                  <a:txBody>
                    <a:bodyPr/>
                    <a:lstStyle/>
                    <a:p>
                      <a:pPr marL="360000" algn="l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ОНТИ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4 500 000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4 500 000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609">
                <a:tc>
                  <a:txBody>
                    <a:bodyPr/>
                    <a:lstStyle/>
                    <a:p>
                      <a:pPr marL="360000" algn="l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ИТОГО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95 000 000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145 200 000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Диаграмма 7"/>
          <p:cNvGraphicFramePr/>
          <p:nvPr/>
        </p:nvGraphicFramePr>
        <p:xfrm>
          <a:off x="711970" y="2051720"/>
          <a:ext cx="9001000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75862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4" name="Text Box 42"/>
          <p:cNvSpPr txBox="1">
            <a:spLocks noChangeArrowheads="1"/>
          </p:cNvSpPr>
          <p:nvPr/>
        </p:nvSpPr>
        <p:spPr bwMode="auto">
          <a:xfrm>
            <a:off x="8511911" y="249767"/>
            <a:ext cx="571288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ru-RU" sz="3200">
                <a:solidFill>
                  <a:schemeClr val="bg1"/>
                </a:solidFill>
              </a:rPr>
              <a:t>HISTORY</a:t>
            </a:r>
            <a:endParaRPr lang="ru-RU" altLang="ru-RU" sz="3200">
              <a:solidFill>
                <a:schemeClr val="bg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20082" y="611560"/>
            <a:ext cx="14170114" cy="400086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Поступление средств по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хоз.договорам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473610" y="249768"/>
            <a:ext cx="6480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6</a:t>
            </a:r>
            <a:endParaRPr lang="ru-RU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7" name="Диаграмма 6"/>
          <p:cNvGraphicFramePr/>
          <p:nvPr/>
        </p:nvGraphicFramePr>
        <p:xfrm>
          <a:off x="711970" y="1763688"/>
          <a:ext cx="10009112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9136906" y="2123728"/>
          <a:ext cx="6336704" cy="4608510"/>
        </p:xfrm>
        <a:graphic>
          <a:graphicData uri="http://schemas.openxmlformats.org/drawingml/2006/table">
            <a:tbl>
              <a:tblPr/>
              <a:tblGrid>
                <a:gridCol w="1917746"/>
                <a:gridCol w="1465448"/>
                <a:gridCol w="1447356"/>
                <a:gridCol w="1506154"/>
              </a:tblGrid>
              <a:tr h="614468">
                <a:tc>
                  <a:txBody>
                    <a:bodyPr/>
                    <a:lstStyle/>
                    <a:p>
                      <a:pPr marL="360000" algn="l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Институт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Объем 2013г. (руб.)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Объем 2014г. (руб.)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Объем 2015г. (руб.)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307234">
                <a:tc>
                  <a:txBody>
                    <a:bodyPr/>
                    <a:lstStyle/>
                    <a:p>
                      <a:pPr marL="360000" algn="l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НЧ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222 843 097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111 098 856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118 143 253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234">
                <a:tc>
                  <a:txBody>
                    <a:bodyPr/>
                    <a:lstStyle/>
                    <a:p>
                      <a:pPr marL="360000" algn="l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ИСИ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36 332 347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24 721 663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19 364 428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234">
                <a:tc>
                  <a:txBody>
                    <a:bodyPr/>
                    <a:lstStyle/>
                    <a:p>
                      <a:pPr marL="360000" algn="l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ИЭиТС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65 200 158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70 691 413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79 018 768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234">
                <a:tc>
                  <a:txBody>
                    <a:bodyPr/>
                    <a:lstStyle/>
                    <a:p>
                      <a:pPr marL="360000" algn="l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ИММиТ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100 482 605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66 281 552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75 149 354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234">
                <a:tc>
                  <a:txBody>
                    <a:bodyPr/>
                    <a:lstStyle/>
                    <a:p>
                      <a:pPr marL="360000" algn="l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ИФНиТ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35 862 672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50 466 830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39 145 912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234">
                <a:tc>
                  <a:txBody>
                    <a:bodyPr/>
                    <a:lstStyle/>
                    <a:p>
                      <a:pPr marL="360000" algn="l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ИКНТ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31 382 306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30 150 955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27 064 803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234">
                <a:tc>
                  <a:txBody>
                    <a:bodyPr/>
                    <a:lstStyle/>
                    <a:p>
                      <a:pPr marL="360000" algn="l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ИПМиМ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95 832 437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207 951 049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117 782 288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234">
                <a:tc>
                  <a:txBody>
                    <a:bodyPr/>
                    <a:lstStyle/>
                    <a:p>
                      <a:pPr marL="360000" algn="l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ИЭИ (</a:t>
                      </a:r>
                      <a:r>
                        <a:rPr lang="ru-RU" sz="1600" b="1" i="0" u="none" strike="noStrike" dirty="0" err="1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ИПМЭиТ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)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3 878 207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6 783 737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4 955 274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234">
                <a:tc>
                  <a:txBody>
                    <a:bodyPr/>
                    <a:lstStyle/>
                    <a:p>
                      <a:pPr marL="360000" algn="l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ГИ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49 492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45 017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111 576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234">
                <a:tc>
                  <a:txBody>
                    <a:bodyPr/>
                    <a:lstStyle/>
                    <a:p>
                      <a:pPr marL="360000" algn="l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ИППТ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2 550 000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234">
                <a:tc>
                  <a:txBody>
                    <a:bodyPr/>
                    <a:lstStyle/>
                    <a:p>
                      <a:pPr marL="360000" algn="l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ОНТИ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213 372 383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163 371 036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270 144 026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234">
                <a:tc>
                  <a:txBody>
                    <a:bodyPr/>
                    <a:lstStyle/>
                    <a:p>
                      <a:pPr marL="360000" algn="l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Прочие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7 778 352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6 163 813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18 248 260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234">
                <a:tc>
                  <a:txBody>
                    <a:bodyPr/>
                    <a:lstStyle/>
                    <a:p>
                      <a:pPr marL="360000" algn="l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ИТОГО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813 014 056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737 725 923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771 677 942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9208914" y="7092280"/>
            <a:ext cx="619268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Прочие: ЛМЗ-ВТУЗ, ИВТОБ,ИМОП , </a:t>
            </a:r>
            <a:r>
              <a:rPr lang="ru-RU" b="1" dirty="0" err="1" smtClean="0"/>
              <a:t>ИФКиТ</a:t>
            </a:r>
            <a:r>
              <a:rPr lang="ru-RU" b="1" dirty="0" smtClean="0"/>
              <a:t>, ДИВТ, </a:t>
            </a:r>
            <a:r>
              <a:rPr lang="ru-RU" b="1" dirty="0" err="1" smtClean="0"/>
              <a:t>ДРиБ</a:t>
            </a:r>
            <a:r>
              <a:rPr lang="ru-RU" b="1" dirty="0" smtClean="0"/>
              <a:t> и др.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575862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4" name="Text Box 42"/>
          <p:cNvSpPr txBox="1">
            <a:spLocks noChangeArrowheads="1"/>
          </p:cNvSpPr>
          <p:nvPr/>
        </p:nvSpPr>
        <p:spPr bwMode="auto">
          <a:xfrm>
            <a:off x="8511911" y="249767"/>
            <a:ext cx="571288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ru-RU" sz="3200">
                <a:solidFill>
                  <a:schemeClr val="bg1"/>
                </a:solidFill>
              </a:rPr>
              <a:t>HISTORY</a:t>
            </a:r>
            <a:endParaRPr lang="ru-RU" altLang="ru-RU" sz="3200">
              <a:solidFill>
                <a:schemeClr val="bg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20082" y="611560"/>
            <a:ext cx="14170114" cy="400086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Суммарное поступление средств от ведения научной и хоздоговорной деятельности </a:t>
            </a:r>
            <a:b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473610" y="249768"/>
            <a:ext cx="6480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7</a:t>
            </a:r>
            <a:endParaRPr lang="ru-RU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9208914" y="7092280"/>
            <a:ext cx="619268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Прочие: ЛМЗ-ВТУЗ, ИВТОБ,ИМОП , </a:t>
            </a:r>
            <a:r>
              <a:rPr lang="ru-RU" b="1" dirty="0" err="1" smtClean="0"/>
              <a:t>ИФКиТ</a:t>
            </a:r>
            <a:r>
              <a:rPr lang="ru-RU" b="1" dirty="0" smtClean="0"/>
              <a:t>, ДИВТ, </a:t>
            </a:r>
            <a:r>
              <a:rPr lang="ru-RU" b="1" dirty="0" err="1" smtClean="0"/>
              <a:t>ДРиБ</a:t>
            </a:r>
            <a:r>
              <a:rPr lang="ru-RU" b="1" dirty="0" smtClean="0"/>
              <a:t> и др.</a:t>
            </a:r>
            <a:endParaRPr lang="ru-RU" b="1" dirty="0"/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711970" y="1835696"/>
          <a:ext cx="8928992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8920882" y="2123728"/>
          <a:ext cx="6336704" cy="4680524"/>
        </p:xfrm>
        <a:graphic>
          <a:graphicData uri="http://schemas.openxmlformats.org/drawingml/2006/table">
            <a:tbl>
              <a:tblPr/>
              <a:tblGrid>
                <a:gridCol w="1917746"/>
                <a:gridCol w="1465448"/>
                <a:gridCol w="1447356"/>
                <a:gridCol w="1506154"/>
              </a:tblGrid>
              <a:tr h="550649">
                <a:tc>
                  <a:txBody>
                    <a:bodyPr/>
                    <a:lstStyle/>
                    <a:p>
                      <a:pPr marL="360000" algn="l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Институт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Объем 2013г. (руб.)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Объем 2014г. (руб.)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Объем 2015г. (руб.)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275325">
                <a:tc>
                  <a:txBody>
                    <a:bodyPr/>
                    <a:lstStyle/>
                    <a:p>
                      <a:pPr marL="360000" algn="l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НЧ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278 942 896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315 292 700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311 630 312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325">
                <a:tc>
                  <a:txBody>
                    <a:bodyPr/>
                    <a:lstStyle/>
                    <a:p>
                      <a:pPr marL="360000" algn="l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ИСИ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54 390 176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15 464 142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22 677 593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325">
                <a:tc>
                  <a:txBody>
                    <a:bodyPr/>
                    <a:lstStyle/>
                    <a:p>
                      <a:pPr marL="360000" algn="l" fontAlgn="b"/>
                      <a:r>
                        <a:rPr lang="ru-RU" sz="1600" b="1" i="0" u="none" strike="noStrike" dirty="0" err="1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ИЭиТС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79 080 992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90 308 471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89 451 725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325">
                <a:tc>
                  <a:txBody>
                    <a:bodyPr/>
                    <a:lstStyle/>
                    <a:p>
                      <a:pPr marL="360000" algn="l" fontAlgn="b"/>
                      <a:r>
                        <a:rPr lang="ru-RU" sz="1600" b="1" i="0" u="none" strike="noStrike" dirty="0" err="1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ИММиТ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168 584 707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175 810 285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170 470 645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325">
                <a:tc>
                  <a:txBody>
                    <a:bodyPr/>
                    <a:lstStyle/>
                    <a:p>
                      <a:pPr marL="360000" algn="l" fontAlgn="b"/>
                      <a:r>
                        <a:rPr lang="ru-RU" sz="1600" b="1" i="0" u="none" strike="noStrike" dirty="0" err="1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ИФНиТ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158 504 454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141 761 395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126 019 387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325">
                <a:tc>
                  <a:txBody>
                    <a:bodyPr/>
                    <a:lstStyle/>
                    <a:p>
                      <a:pPr marL="360000" algn="l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ИКНТ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63 483 673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50 106 655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46 896 157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325">
                <a:tc>
                  <a:txBody>
                    <a:bodyPr/>
                    <a:lstStyle/>
                    <a:p>
                      <a:pPr marL="360000" algn="l" fontAlgn="b"/>
                      <a:r>
                        <a:rPr lang="ru-RU" sz="1600" b="1" i="0" u="none" strike="noStrike" dirty="0" err="1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ИПМиМ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122 479 638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366 033 959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330 451 865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325">
                <a:tc>
                  <a:txBody>
                    <a:bodyPr/>
                    <a:lstStyle/>
                    <a:p>
                      <a:pPr marL="360000" algn="l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ИЭИ (</a:t>
                      </a:r>
                      <a:r>
                        <a:rPr lang="ru-RU" sz="1600" b="1" i="0" u="none" strike="noStrike" dirty="0" err="1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ИПМЭиТ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10 839 224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20 457 790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33 735 917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325">
                <a:tc>
                  <a:txBody>
                    <a:bodyPr/>
                    <a:lstStyle/>
                    <a:p>
                      <a:pPr marL="360000" algn="l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ОНТИ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452 699 532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221 248 900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371 217 550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325">
                <a:tc>
                  <a:txBody>
                    <a:bodyPr/>
                    <a:lstStyle/>
                    <a:p>
                      <a:pPr marL="360000" algn="l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ИППТ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16 050 000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325">
                <a:tc>
                  <a:txBody>
                    <a:bodyPr/>
                    <a:lstStyle/>
                    <a:p>
                      <a:pPr marL="360000" algn="l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ГИ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626 492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45 017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111 576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325">
                <a:tc>
                  <a:txBody>
                    <a:bodyPr/>
                    <a:lstStyle/>
                    <a:p>
                      <a:pPr marL="360000" algn="l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ИМОП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505 085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12 669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2 013 686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325">
                <a:tc>
                  <a:txBody>
                    <a:bodyPr/>
                    <a:lstStyle/>
                    <a:p>
                      <a:pPr marL="360000" algn="l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ИВТОБ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304 385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269 424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325">
                <a:tc>
                  <a:txBody>
                    <a:bodyPr/>
                    <a:lstStyle/>
                    <a:p>
                      <a:pPr marL="360000" algn="l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Прочие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7 439 482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9 767 143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2 928 497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325">
                <a:tc>
                  <a:txBody>
                    <a:bodyPr/>
                    <a:lstStyle/>
                    <a:p>
                      <a:pPr marL="360000" algn="l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ИТОГО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1 397 880 736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1 406 309 126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1 523 924 334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5862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 Участие в конкурсах ФЦП и РНФ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83970" y="1475651"/>
          <a:ext cx="14761656" cy="6782513"/>
        </p:xfrm>
        <a:graphic>
          <a:graphicData uri="http://schemas.openxmlformats.org/drawingml/2006/table">
            <a:tbl>
              <a:tblPr/>
              <a:tblGrid>
                <a:gridCol w="820092"/>
                <a:gridCol w="820092"/>
                <a:gridCol w="820092"/>
                <a:gridCol w="820092"/>
                <a:gridCol w="820092"/>
                <a:gridCol w="820092"/>
                <a:gridCol w="820092"/>
                <a:gridCol w="820092"/>
                <a:gridCol w="820092"/>
                <a:gridCol w="820092"/>
                <a:gridCol w="820092"/>
                <a:gridCol w="820092"/>
                <a:gridCol w="820092"/>
                <a:gridCol w="820092"/>
                <a:gridCol w="820092"/>
                <a:gridCol w="820092"/>
                <a:gridCol w="820092"/>
                <a:gridCol w="820092"/>
              </a:tblGrid>
              <a:tr h="420103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408" marR="9408" marT="94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Количество поданных/выигранных  заявок </a:t>
                      </a:r>
                    </a:p>
                  </a:txBody>
                  <a:tcPr marL="9408" marR="9408" marT="94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408" marR="9408" marT="94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408" marR="9408" marT="94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408" marR="9408" marT="94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408" marR="9408" marT="94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408" marR="9408" marT="94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408" marR="9408" marT="94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408" marR="9408" marT="94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408" marR="9408" marT="94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408" marR="9408" marT="94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408" marR="9408" marT="94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408" marR="9408" marT="94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315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№</a:t>
                      </a:r>
                    </a:p>
                  </a:txBody>
                  <a:tcPr marL="9408" marR="9408" marT="940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Институт</a:t>
                      </a:r>
                    </a:p>
                  </a:txBody>
                  <a:tcPr marL="9408" marR="9408" marT="940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</a:rPr>
                        <a:t>ФЦП</a:t>
                      </a:r>
                    </a:p>
                  </a:txBody>
                  <a:tcPr marL="9408" marR="9408" marT="940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</a:rPr>
                        <a:t>РНФ</a:t>
                      </a:r>
                    </a:p>
                  </a:txBody>
                  <a:tcPr marL="9408" marR="9408" marT="940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31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2013</a:t>
                      </a:r>
                    </a:p>
                  </a:txBody>
                  <a:tcPr marL="9408" marR="9408" marT="940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2014</a:t>
                      </a:r>
                    </a:p>
                  </a:txBody>
                  <a:tcPr marL="9408" marR="9408" marT="9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2015</a:t>
                      </a:r>
                    </a:p>
                  </a:txBody>
                  <a:tcPr marL="9408" marR="9408" marT="9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2016</a:t>
                      </a:r>
                    </a:p>
                  </a:txBody>
                  <a:tcPr marL="9408" marR="9408" marT="9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2013</a:t>
                      </a:r>
                    </a:p>
                  </a:txBody>
                  <a:tcPr marL="9408" marR="9408" marT="940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2014</a:t>
                      </a:r>
                    </a:p>
                  </a:txBody>
                  <a:tcPr marL="9408" marR="9408" marT="9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2015</a:t>
                      </a:r>
                    </a:p>
                  </a:txBody>
                  <a:tcPr marL="9408" marR="9408" marT="9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2016</a:t>
                      </a:r>
                    </a:p>
                  </a:txBody>
                  <a:tcPr marL="9408" marR="9408" marT="9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93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подано</a:t>
                      </a:r>
                    </a:p>
                  </a:txBody>
                  <a:tcPr marL="9408" marR="9408" marT="940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выиграно</a:t>
                      </a:r>
                    </a:p>
                  </a:txBody>
                  <a:tcPr marL="9408" marR="9408" marT="9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подано</a:t>
                      </a:r>
                    </a:p>
                  </a:txBody>
                  <a:tcPr marL="9408" marR="9408" marT="9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выиграно</a:t>
                      </a:r>
                    </a:p>
                  </a:txBody>
                  <a:tcPr marL="9408" marR="9408" marT="9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подано</a:t>
                      </a:r>
                    </a:p>
                  </a:txBody>
                  <a:tcPr marL="9408" marR="9408" marT="9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выиграно</a:t>
                      </a:r>
                    </a:p>
                  </a:txBody>
                  <a:tcPr marL="9408" marR="9408" marT="9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подано</a:t>
                      </a:r>
                    </a:p>
                  </a:txBody>
                  <a:tcPr marL="9408" marR="9408" marT="9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выиграно</a:t>
                      </a:r>
                    </a:p>
                  </a:txBody>
                  <a:tcPr marL="9408" marR="9408" marT="9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подано</a:t>
                      </a:r>
                    </a:p>
                  </a:txBody>
                  <a:tcPr marL="9408" marR="9408" marT="940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выиграно</a:t>
                      </a:r>
                    </a:p>
                  </a:txBody>
                  <a:tcPr marL="9408" marR="9408" marT="9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подано</a:t>
                      </a:r>
                    </a:p>
                  </a:txBody>
                  <a:tcPr marL="9408" marR="9408" marT="9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выиграно</a:t>
                      </a:r>
                    </a:p>
                  </a:txBody>
                  <a:tcPr marL="9408" marR="9408" marT="9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подано</a:t>
                      </a:r>
                    </a:p>
                  </a:txBody>
                  <a:tcPr marL="9408" marR="9408" marT="9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выиграно</a:t>
                      </a:r>
                    </a:p>
                  </a:txBody>
                  <a:tcPr marL="9408" marR="9408" marT="9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подано</a:t>
                      </a:r>
                    </a:p>
                  </a:txBody>
                  <a:tcPr marL="9408" marR="9408" marT="9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выиграно</a:t>
                      </a:r>
                    </a:p>
                  </a:txBody>
                  <a:tcPr marL="9408" marR="9408" marT="9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16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</a:p>
                  </a:txBody>
                  <a:tcPr marL="9408" marR="9408" marT="940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НЧ</a:t>
                      </a:r>
                    </a:p>
                  </a:txBody>
                  <a:tcPr marL="9408" marR="9408" marT="940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4</a:t>
                      </a:r>
                    </a:p>
                  </a:txBody>
                  <a:tcPr marL="9408" marR="9408" marT="940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3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 </a:t>
                      </a:r>
                    </a:p>
                  </a:txBody>
                  <a:tcPr marL="9408" marR="9408" marT="940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 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5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16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</a:t>
                      </a:r>
                    </a:p>
                  </a:txBody>
                  <a:tcPr marL="9408" marR="9408" marT="940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ИСИ</a:t>
                      </a:r>
                    </a:p>
                  </a:txBody>
                  <a:tcPr marL="9408" marR="9408" marT="940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</a:p>
                  </a:txBody>
                  <a:tcPr marL="9408" marR="9408" marT="940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3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 </a:t>
                      </a:r>
                    </a:p>
                  </a:txBody>
                  <a:tcPr marL="9408" marR="9408" marT="940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 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9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3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16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3</a:t>
                      </a:r>
                    </a:p>
                  </a:txBody>
                  <a:tcPr marL="9408" marR="9408" marT="940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ИЭиТС</a:t>
                      </a:r>
                    </a:p>
                  </a:txBody>
                  <a:tcPr marL="9408" marR="9408" marT="940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7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 </a:t>
                      </a:r>
                    </a:p>
                  </a:txBody>
                  <a:tcPr marL="9408" marR="9408" marT="940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 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5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16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4</a:t>
                      </a:r>
                    </a:p>
                  </a:txBody>
                  <a:tcPr marL="9408" marR="9408" marT="940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ИММиТ</a:t>
                      </a:r>
                    </a:p>
                  </a:txBody>
                  <a:tcPr marL="9408" marR="9408" marT="940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</a:t>
                      </a:r>
                    </a:p>
                  </a:txBody>
                  <a:tcPr marL="9408" marR="9408" marT="940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4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 </a:t>
                      </a:r>
                    </a:p>
                  </a:txBody>
                  <a:tcPr marL="9408" marR="9408" marT="940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 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19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4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4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16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5</a:t>
                      </a:r>
                    </a:p>
                  </a:txBody>
                  <a:tcPr marL="9408" marR="9408" marT="940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ИФНиТ</a:t>
                      </a:r>
                    </a:p>
                  </a:txBody>
                  <a:tcPr marL="9408" marR="9408" marT="940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6</a:t>
                      </a:r>
                    </a:p>
                  </a:txBody>
                  <a:tcPr marL="9408" marR="9408" marT="940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5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 </a:t>
                      </a:r>
                    </a:p>
                  </a:txBody>
                  <a:tcPr marL="9408" marR="9408" marT="940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 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23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3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6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13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16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6</a:t>
                      </a:r>
                    </a:p>
                  </a:txBody>
                  <a:tcPr marL="9408" marR="9408" marT="940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ИКНТ</a:t>
                      </a:r>
                    </a:p>
                  </a:txBody>
                  <a:tcPr marL="9408" marR="9408" marT="940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</a:t>
                      </a:r>
                    </a:p>
                  </a:txBody>
                  <a:tcPr marL="9408" marR="9408" marT="940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6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5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 </a:t>
                      </a:r>
                    </a:p>
                  </a:txBody>
                  <a:tcPr marL="9408" marR="9408" marT="940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 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7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7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16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7</a:t>
                      </a:r>
                    </a:p>
                  </a:txBody>
                  <a:tcPr marL="9408" marR="9408" marT="940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ИПМиМ</a:t>
                      </a:r>
                    </a:p>
                  </a:txBody>
                  <a:tcPr marL="9408" marR="9408" marT="940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</a:t>
                      </a:r>
                    </a:p>
                  </a:txBody>
                  <a:tcPr marL="9408" marR="9408" marT="940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5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 </a:t>
                      </a:r>
                    </a:p>
                  </a:txBody>
                  <a:tcPr marL="9408" marR="9408" marT="940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 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9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5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16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8</a:t>
                      </a:r>
                    </a:p>
                  </a:txBody>
                  <a:tcPr marL="9408" marR="9408" marT="940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ИЭИ</a:t>
                      </a:r>
                    </a:p>
                  </a:txBody>
                  <a:tcPr marL="9408" marR="9408" marT="940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</a:p>
                  </a:txBody>
                  <a:tcPr marL="9408" marR="9408" marT="940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 </a:t>
                      </a:r>
                    </a:p>
                  </a:txBody>
                  <a:tcPr marL="9408" marR="9408" marT="940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 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3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16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9</a:t>
                      </a:r>
                    </a:p>
                  </a:txBody>
                  <a:tcPr marL="9408" marR="9408" marT="940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ОНТИ</a:t>
                      </a:r>
                    </a:p>
                  </a:txBody>
                  <a:tcPr marL="9408" marR="9408" marT="940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4</a:t>
                      </a:r>
                    </a:p>
                  </a:txBody>
                  <a:tcPr marL="9408" marR="9408" marT="940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8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4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7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4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 </a:t>
                      </a:r>
                    </a:p>
                  </a:txBody>
                  <a:tcPr marL="9408" marR="9408" marT="940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 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4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16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10</a:t>
                      </a:r>
                    </a:p>
                  </a:txBody>
                  <a:tcPr marL="9408" marR="9408" marT="940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ГИ</a:t>
                      </a:r>
                    </a:p>
                  </a:txBody>
                  <a:tcPr marL="9408" marR="9408" marT="940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 </a:t>
                      </a:r>
                    </a:p>
                  </a:txBody>
                  <a:tcPr marL="9408" marR="9408" marT="940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 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7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16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11</a:t>
                      </a:r>
                    </a:p>
                  </a:txBody>
                  <a:tcPr marL="9408" marR="9408" marT="940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ИВТОБ</a:t>
                      </a:r>
                    </a:p>
                  </a:txBody>
                  <a:tcPr marL="9408" marR="9408" marT="940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</a:p>
                  </a:txBody>
                  <a:tcPr marL="9408" marR="9408" marT="940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 </a:t>
                      </a:r>
                    </a:p>
                  </a:txBody>
                  <a:tcPr marL="9408" marR="9408" marT="940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 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16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12</a:t>
                      </a:r>
                    </a:p>
                  </a:txBody>
                  <a:tcPr marL="9408" marR="9408" marT="940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ИМОП</a:t>
                      </a:r>
                    </a:p>
                  </a:txBody>
                  <a:tcPr marL="9408" marR="9408" marT="940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 </a:t>
                      </a:r>
                    </a:p>
                  </a:txBody>
                  <a:tcPr marL="9408" marR="9408" marT="940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 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5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16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13</a:t>
                      </a:r>
                    </a:p>
                  </a:txBody>
                  <a:tcPr marL="9408" marR="9408" marT="940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Проч</a:t>
                      </a:r>
                    </a:p>
                  </a:txBody>
                  <a:tcPr marL="9408" marR="9408" marT="940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 </a:t>
                      </a:r>
                    </a:p>
                  </a:txBody>
                  <a:tcPr marL="9408" marR="9408" marT="940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 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1632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 </a:t>
                      </a:r>
                    </a:p>
                  </a:txBody>
                  <a:tcPr marL="9408" marR="9408" marT="940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ИТОГО</a:t>
                      </a:r>
                    </a:p>
                  </a:txBody>
                  <a:tcPr marL="9408" marR="9408" marT="940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24</a:t>
                      </a:r>
                    </a:p>
                  </a:txBody>
                  <a:tcPr marL="9408" marR="9408" marT="940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7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51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14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24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8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4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 </a:t>
                      </a:r>
                    </a:p>
                  </a:txBody>
                  <a:tcPr marL="9408" marR="9408" marT="940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 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109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8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19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4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42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 Участие в конкурсах РФФИ и РГНФ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783970" y="1475646"/>
          <a:ext cx="14833656" cy="6714199"/>
        </p:xfrm>
        <a:graphic>
          <a:graphicData uri="http://schemas.openxmlformats.org/drawingml/2006/table">
            <a:tbl>
              <a:tblPr/>
              <a:tblGrid>
                <a:gridCol w="824092"/>
                <a:gridCol w="824092"/>
                <a:gridCol w="824092"/>
                <a:gridCol w="824092"/>
                <a:gridCol w="824092"/>
                <a:gridCol w="824092"/>
                <a:gridCol w="824092"/>
                <a:gridCol w="824092"/>
                <a:gridCol w="824092"/>
                <a:gridCol w="824092"/>
                <a:gridCol w="824092"/>
                <a:gridCol w="824092"/>
                <a:gridCol w="824092"/>
                <a:gridCol w="824092"/>
                <a:gridCol w="824092"/>
                <a:gridCol w="824092"/>
                <a:gridCol w="824092"/>
                <a:gridCol w="824092"/>
              </a:tblGrid>
              <a:tr h="415537">
                <a:tc>
                  <a:txBody>
                    <a:bodyPr/>
                    <a:lstStyle/>
                    <a:p>
                      <a:pPr algn="l" fontAlgn="b"/>
                      <a:endParaRPr lang="ru-RU" sz="16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L="9408" marR="9408" marT="94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Количество поданных/выигранных  заявок </a:t>
                      </a:r>
                    </a:p>
                  </a:txBody>
                  <a:tcPr marL="9408" marR="9408" marT="94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600" b="1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L="9408" marR="9408" marT="94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600" b="1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L="9408" marR="9408" marT="94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600" b="1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L="9408" marR="9408" marT="94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600" b="1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L="9408" marR="9408" marT="94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600" b="1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L="9408" marR="9408" marT="94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600" b="1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L="9408" marR="9408" marT="94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600" b="1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L="9408" marR="9408" marT="94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600" b="1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L="9408" marR="9408" marT="94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600" b="1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L="9408" marR="9408" marT="94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600" b="1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L="9408" marR="9408" marT="94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600" b="1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L="9408" marR="9408" marT="940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626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№</a:t>
                      </a:r>
                    </a:p>
                  </a:txBody>
                  <a:tcPr marL="9408" marR="9408" marT="940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Институт</a:t>
                      </a:r>
                    </a:p>
                  </a:txBody>
                  <a:tcPr marL="9408" marR="9408" marT="940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РФФИ</a:t>
                      </a:r>
                    </a:p>
                  </a:txBody>
                  <a:tcPr marL="9408" marR="9408" marT="940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РГНФ</a:t>
                      </a:r>
                    </a:p>
                  </a:txBody>
                  <a:tcPr marL="9408" marR="9408" marT="940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96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2013</a:t>
                      </a:r>
                    </a:p>
                  </a:txBody>
                  <a:tcPr marL="9408" marR="9408" marT="940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2014</a:t>
                      </a:r>
                    </a:p>
                  </a:txBody>
                  <a:tcPr marL="9408" marR="9408" marT="9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2015</a:t>
                      </a:r>
                    </a:p>
                  </a:txBody>
                  <a:tcPr marL="9408" marR="9408" marT="9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2016</a:t>
                      </a:r>
                    </a:p>
                  </a:txBody>
                  <a:tcPr marL="9408" marR="9408" marT="9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2013</a:t>
                      </a:r>
                    </a:p>
                  </a:txBody>
                  <a:tcPr marL="9408" marR="9408" marT="940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2014</a:t>
                      </a:r>
                    </a:p>
                  </a:txBody>
                  <a:tcPr marL="9408" marR="9408" marT="9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2015</a:t>
                      </a:r>
                    </a:p>
                  </a:txBody>
                  <a:tcPr marL="9408" marR="9408" marT="9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2016</a:t>
                      </a:r>
                    </a:p>
                  </a:txBody>
                  <a:tcPr marL="9408" marR="9408" marT="9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562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подано</a:t>
                      </a:r>
                    </a:p>
                  </a:txBody>
                  <a:tcPr marL="9408" marR="9408" marT="940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выиграно</a:t>
                      </a:r>
                    </a:p>
                  </a:txBody>
                  <a:tcPr marL="9408" marR="9408" marT="9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подано</a:t>
                      </a:r>
                    </a:p>
                  </a:txBody>
                  <a:tcPr marL="9408" marR="9408" marT="9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выиграно</a:t>
                      </a:r>
                    </a:p>
                  </a:txBody>
                  <a:tcPr marL="9408" marR="9408" marT="9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подано</a:t>
                      </a:r>
                    </a:p>
                  </a:txBody>
                  <a:tcPr marL="9408" marR="9408" marT="9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выиграно</a:t>
                      </a:r>
                    </a:p>
                  </a:txBody>
                  <a:tcPr marL="9408" marR="9408" marT="9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подано</a:t>
                      </a:r>
                    </a:p>
                  </a:txBody>
                  <a:tcPr marL="9408" marR="9408" marT="9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выиграно</a:t>
                      </a:r>
                    </a:p>
                  </a:txBody>
                  <a:tcPr marL="9408" marR="9408" marT="9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подано</a:t>
                      </a:r>
                    </a:p>
                  </a:txBody>
                  <a:tcPr marL="9408" marR="9408" marT="940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выиграно</a:t>
                      </a:r>
                    </a:p>
                  </a:txBody>
                  <a:tcPr marL="9408" marR="9408" marT="9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подано</a:t>
                      </a:r>
                    </a:p>
                  </a:txBody>
                  <a:tcPr marL="9408" marR="9408" marT="9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выиграно</a:t>
                      </a:r>
                    </a:p>
                  </a:txBody>
                  <a:tcPr marL="9408" marR="9408" marT="9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подано</a:t>
                      </a:r>
                    </a:p>
                  </a:txBody>
                  <a:tcPr marL="9408" marR="9408" marT="9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выиграно</a:t>
                      </a:r>
                    </a:p>
                  </a:txBody>
                  <a:tcPr marL="9408" marR="9408" marT="9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подано</a:t>
                      </a:r>
                    </a:p>
                  </a:txBody>
                  <a:tcPr marL="9408" marR="9408" marT="9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выиграно</a:t>
                      </a:r>
                    </a:p>
                  </a:txBody>
                  <a:tcPr marL="9408" marR="9408" marT="94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5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</a:p>
                  </a:txBody>
                  <a:tcPr marL="9408" marR="9408" marT="940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НЧ</a:t>
                      </a:r>
                    </a:p>
                  </a:txBody>
                  <a:tcPr marL="9408" marR="9408" marT="940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4</a:t>
                      </a:r>
                    </a:p>
                  </a:txBody>
                  <a:tcPr marL="9408" marR="9408" marT="940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4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5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5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7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 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 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5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</a:t>
                      </a:r>
                    </a:p>
                  </a:txBody>
                  <a:tcPr marL="9408" marR="9408" marT="940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ИСИ</a:t>
                      </a:r>
                    </a:p>
                  </a:txBody>
                  <a:tcPr marL="9408" marR="9408" marT="940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5</a:t>
                      </a:r>
                    </a:p>
                  </a:txBody>
                  <a:tcPr marL="9408" marR="9408" marT="940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3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 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 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5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3</a:t>
                      </a:r>
                    </a:p>
                  </a:txBody>
                  <a:tcPr marL="9408" marR="9408" marT="940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ИЭиТС</a:t>
                      </a:r>
                    </a:p>
                  </a:txBody>
                  <a:tcPr marL="9408" marR="9408" marT="940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5</a:t>
                      </a:r>
                    </a:p>
                  </a:txBody>
                  <a:tcPr marL="9408" marR="9408" marT="940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5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6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9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 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 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5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4</a:t>
                      </a:r>
                    </a:p>
                  </a:txBody>
                  <a:tcPr marL="9408" marR="9408" marT="940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ИММиТ</a:t>
                      </a:r>
                    </a:p>
                  </a:txBody>
                  <a:tcPr marL="9408" marR="9408" marT="940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10</a:t>
                      </a:r>
                    </a:p>
                  </a:txBody>
                  <a:tcPr marL="9408" marR="9408" marT="940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7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18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4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3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 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 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5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5</a:t>
                      </a:r>
                    </a:p>
                  </a:txBody>
                  <a:tcPr marL="9408" marR="9408" marT="940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ИФНиТ</a:t>
                      </a:r>
                    </a:p>
                  </a:txBody>
                  <a:tcPr marL="9408" marR="9408" marT="940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45</a:t>
                      </a:r>
                    </a:p>
                  </a:txBody>
                  <a:tcPr marL="9408" marR="9408" marT="940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25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30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25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21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11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 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 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5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6</a:t>
                      </a:r>
                    </a:p>
                  </a:txBody>
                  <a:tcPr marL="9408" marR="9408" marT="940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ИКНТ</a:t>
                      </a:r>
                    </a:p>
                  </a:txBody>
                  <a:tcPr marL="9408" marR="9408" marT="940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5</a:t>
                      </a:r>
                    </a:p>
                  </a:txBody>
                  <a:tcPr marL="9408" marR="9408" marT="940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5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9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4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8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4</a:t>
                      </a:r>
                    </a:p>
                  </a:txBody>
                  <a:tcPr marL="9408" marR="9408" marT="940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3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 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 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5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7</a:t>
                      </a:r>
                    </a:p>
                  </a:txBody>
                  <a:tcPr marL="9408" marR="9408" marT="940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ИПМиМ</a:t>
                      </a:r>
                    </a:p>
                  </a:txBody>
                  <a:tcPr marL="9408" marR="9408" marT="940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10</a:t>
                      </a:r>
                    </a:p>
                  </a:txBody>
                  <a:tcPr marL="9408" marR="9408" marT="940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7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9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6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 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 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5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8</a:t>
                      </a:r>
                    </a:p>
                  </a:txBody>
                  <a:tcPr marL="9408" marR="9408" marT="940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ИЭИ</a:t>
                      </a:r>
                    </a:p>
                  </a:txBody>
                  <a:tcPr marL="9408" marR="9408" marT="940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7</a:t>
                      </a:r>
                    </a:p>
                  </a:txBody>
                  <a:tcPr marL="9408" marR="9408" marT="940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3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3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3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3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 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 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5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9</a:t>
                      </a:r>
                    </a:p>
                  </a:txBody>
                  <a:tcPr marL="9408" marR="9408" marT="940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ОНТИ</a:t>
                      </a:r>
                    </a:p>
                  </a:txBody>
                  <a:tcPr marL="9408" marR="9408" marT="940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15</a:t>
                      </a:r>
                    </a:p>
                  </a:txBody>
                  <a:tcPr marL="9408" marR="9408" marT="940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4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 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 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5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10</a:t>
                      </a:r>
                    </a:p>
                  </a:txBody>
                  <a:tcPr marL="9408" marR="9408" marT="940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ГИ</a:t>
                      </a:r>
                    </a:p>
                  </a:txBody>
                  <a:tcPr marL="9408" marR="9408" marT="940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8</a:t>
                      </a:r>
                    </a:p>
                  </a:txBody>
                  <a:tcPr marL="9408" marR="9408" marT="940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</a:p>
                  </a:txBody>
                  <a:tcPr marL="9408" marR="9408" marT="940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7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14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3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 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 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5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11</a:t>
                      </a:r>
                    </a:p>
                  </a:txBody>
                  <a:tcPr marL="9408" marR="9408" marT="940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ИВТОБ</a:t>
                      </a:r>
                    </a:p>
                  </a:txBody>
                  <a:tcPr marL="9408" marR="9408" marT="940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 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 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5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12</a:t>
                      </a:r>
                    </a:p>
                  </a:txBody>
                  <a:tcPr marL="9408" marR="9408" marT="940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ИМОП</a:t>
                      </a:r>
                    </a:p>
                  </a:txBody>
                  <a:tcPr marL="9408" marR="9408" marT="940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 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 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 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5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13</a:t>
                      </a:r>
                    </a:p>
                  </a:txBody>
                  <a:tcPr marL="9408" marR="9408" marT="940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Проч</a:t>
                      </a:r>
                    </a:p>
                  </a:txBody>
                  <a:tcPr marL="9408" marR="9408" marT="940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 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 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593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 </a:t>
                      </a:r>
                    </a:p>
                  </a:txBody>
                  <a:tcPr marL="9408" marR="9408" marT="940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ИТОГО</a:t>
                      </a:r>
                    </a:p>
                  </a:txBody>
                  <a:tcPr marL="9408" marR="9408" marT="940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107</a:t>
                      </a:r>
                    </a:p>
                  </a:txBody>
                  <a:tcPr marL="9408" marR="9408" marT="940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57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83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65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79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23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7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0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15</a:t>
                      </a:r>
                    </a:p>
                  </a:txBody>
                  <a:tcPr marL="9408" marR="9408" marT="940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5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13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6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17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4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 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</a:rPr>
                        <a:t> </a:t>
                      </a:r>
                    </a:p>
                  </a:txBody>
                  <a:tcPr marL="9408" marR="9408" marT="94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ff3058c7b95ade376e1c289923ec3c5f0332078"/>
</p:tagLst>
</file>

<file path=ppt/theme/theme1.xml><?xml version="1.0" encoding="utf-8"?>
<a:theme xmlns:a="http://schemas.openxmlformats.org/drawingml/2006/main" name="presentation">
  <a:themeElements>
    <a:clrScheme name="Другое 1">
      <a:dk1>
        <a:srgbClr val="424242"/>
      </a:dk1>
      <a:lt1>
        <a:srgbClr val="FFFFFF"/>
      </a:lt1>
      <a:dk2>
        <a:srgbClr val="000000"/>
      </a:dk2>
      <a:lt2>
        <a:srgbClr val="FFFFFF"/>
      </a:lt2>
      <a:accent1>
        <a:srgbClr val="13B14A"/>
      </a:accent1>
      <a:accent2>
        <a:srgbClr val="0696D7"/>
      </a:accent2>
      <a:accent3>
        <a:srgbClr val="32BCAD"/>
      </a:accent3>
      <a:accent4>
        <a:srgbClr val="A6F900"/>
      </a:accent4>
      <a:accent5>
        <a:srgbClr val="005E30"/>
      </a:accent5>
      <a:accent6>
        <a:srgbClr val="007272"/>
      </a:accent6>
      <a:hlink>
        <a:srgbClr val="0595D7"/>
      </a:hlink>
      <a:folHlink>
        <a:srgbClr val="007FFF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1083</TotalTime>
  <Words>1770</Words>
  <Application>Microsoft Office PowerPoint</Application>
  <PresentationFormat>Custom</PresentationFormat>
  <Paragraphs>1221</Paragraphs>
  <Slides>13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presentation</vt:lpstr>
      <vt:lpstr>Повышение активности участия институтов и  научных лабораторий СПбПУ в конкурсах НИР и ОКР</vt:lpstr>
      <vt:lpstr>Поступление средств по проектам ФЦП  </vt:lpstr>
      <vt:lpstr>Поступление средств по проектам Госзадания  (конкурсная и базовая части)  </vt:lpstr>
      <vt:lpstr>Поступление из средств МОН,  за исключением госзадания и ФЦП </vt:lpstr>
      <vt:lpstr>Поступление средств по проектам РНФ  </vt:lpstr>
      <vt:lpstr>Поступление средств по хоз.договорам </vt:lpstr>
      <vt:lpstr>Суммарное поступление средств от ведения научной и хоздоговорной деятельности  </vt:lpstr>
      <vt:lpstr>  Участие в конкурсах ФЦП и РНФ</vt:lpstr>
      <vt:lpstr>  Участие в конкурсах РФФИ и РГНФ</vt:lpstr>
      <vt:lpstr>  Участие в конкурсах МОН и Правительства СПб</vt:lpstr>
      <vt:lpstr>Доля выигравших заявок</vt:lpstr>
      <vt:lpstr>Участие молодых Политехников в программах получения персональных грантов</vt:lpstr>
      <vt:lpstr>Благодарю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Встреча ректора с коллективом Университета, посвященная началу нового учебного года</dc:title>
  <dc:creator>Ксения Стрелец</dc:creator>
  <cp:lastModifiedBy>WebT</cp:lastModifiedBy>
  <cp:revision>195</cp:revision>
  <dcterms:modified xsi:type="dcterms:W3CDTF">2016-05-26T12:16:01Z</dcterms:modified>
</cp:coreProperties>
</file>