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6"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34B"/>
    <a:srgbClr val="1964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1680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84507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5314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1345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5650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20977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B8D5C9-3FE8-4A0F-8099-FEA0DE43A19B}"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913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B8D5C9-3FE8-4A0F-8099-FEA0DE43A19B}"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5959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8D5C9-3FE8-4A0F-8099-FEA0DE43A19B}"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26190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16838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B8D5C9-3FE8-4A0F-8099-FEA0DE43A19B}"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A03A1C-AA3D-43C8-A301-7087781795AD}" type="slidenum">
              <a:rPr lang="ru-RU" smtClean="0"/>
              <a:t>‹#›</a:t>
            </a:fld>
            <a:endParaRPr lang="ru-RU"/>
          </a:p>
        </p:txBody>
      </p:sp>
    </p:spTree>
    <p:extLst>
      <p:ext uri="{BB962C8B-B14F-4D97-AF65-F5344CB8AC3E}">
        <p14:creationId xmlns:p14="http://schemas.microsoft.com/office/powerpoint/2010/main" val="38505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8D5C9-3FE8-4A0F-8099-FEA0DE43A19B}" type="datetimeFigureOut">
              <a:rPr lang="ru-RU" smtClean="0"/>
              <a:t>26.10.2021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03A1C-AA3D-43C8-A301-7087781795AD}" type="slidenum">
              <a:rPr lang="ru-RU" smtClean="0"/>
              <a:t>‹#›</a:t>
            </a:fld>
            <a:endParaRPr lang="ru-RU"/>
          </a:p>
        </p:txBody>
      </p:sp>
    </p:spTree>
    <p:extLst>
      <p:ext uri="{BB962C8B-B14F-4D97-AF65-F5344CB8AC3E}">
        <p14:creationId xmlns:p14="http://schemas.microsoft.com/office/powerpoint/2010/main" val="329299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media.spbstu.ru/news/research/30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lucia-project.eu/pilot-sites/st-petersburg-russia/"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www.spbstu.ru/media/news/nauka_i_innovatsii/science-day-festival-polytech/?sphrase_id=2195936" TargetMode="External"/><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hyperlink" Target="https://www.spbstu.ru/media/news/education/zelenyy-lektoriy-pomog-razobratsya-v-ekologicheskikh-voprosakh/?sphrase_id=2195936"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www.spbstu.ru/media/announcements/student-life/competition-eco-photo-sessions-competition-collection-resellers-hostels/"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pc.spbstu.ru/news/1_sentyabrya_prodobrovpolitehe/"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vk.com/feed?section=search&amp;q=#%D0%9A%D1%80%D1%8B%D1%88%D0%B5%D1%87%D0%BA%D0%B8%D0%94%D0%BE%D0%B1%D1%80%D0%BE%D0%A2%D0%A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www.spbstu.ru/media/news/nauka_i_innovatsii/kafedra-yunesko-spbpu-provela-mezhdunarodnuyu-konferentsiyu-ustoychivoe-razvitie-mirovye-vyzovy/?sphrase_id=2198054" TargetMode="External"/><Relationship Id="rId4" Type="http://schemas.openxmlformats.org/officeDocument/2006/relationships/hyperlink" Target="https://www.spbstu.ru/media/news/partnership/nobelevskiy-laureat-rae-kvon-chung-rasskazal-o-stsenariyakh-razvitiya-energetik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www.spbstu.ru/media/news/achievements/polytechnics-finalists-national-championship-russia-metal-cup-2021/?sphrase_id=21980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www.spbstu.ru/media/news/partnership/nobelevskiy-laureat-rae-kvon-chung-rasskazal-o-stsenariyakh-razvitiya-energetiki/?sphrase_id=219621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dia.spbstu.ru/news/research/244/"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882589"/>
            <a:ext cx="12192000" cy="1599166"/>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01213" y="1094155"/>
            <a:ext cx="11145959" cy="2387600"/>
          </a:xfrm>
        </p:spPr>
        <p:txBody>
          <a:bodyPr>
            <a:normAutofit/>
          </a:bodyPr>
          <a:lstStyle/>
          <a:p>
            <a:r>
              <a:rPr lang="ru-RU" sz="4800" dirty="0" smtClean="0">
                <a:solidFill>
                  <a:schemeClr val="bg1"/>
                </a:solidFill>
                <a:latin typeface="PT Sans" panose="020B0503020203020204" pitchFamily="34" charset="-52"/>
                <a:ea typeface="PT Sans" panose="020B0503020203020204" pitchFamily="34" charset="-52"/>
              </a:rPr>
              <a:t>ЦУР 12. </a:t>
            </a:r>
            <a:r>
              <a:rPr lang="ru-RU" sz="4800" dirty="0">
                <a:solidFill>
                  <a:schemeClr val="bg1"/>
                </a:solidFill>
                <a:latin typeface="PT Sans" panose="020B0503020203020204" pitchFamily="34" charset="-52"/>
                <a:ea typeface="PT Sans" panose="020B0503020203020204" pitchFamily="34" charset="-52"/>
              </a:rPr>
              <a:t>Ответственное потребление и производство</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230" y="96393"/>
            <a:ext cx="2258354" cy="1336753"/>
          </a:xfrm>
          <a:prstGeom prst="rect">
            <a:avLst/>
          </a:prstGeom>
        </p:spPr>
      </p:pic>
      <p:pic>
        <p:nvPicPr>
          <p:cNvPr id="1030" name="Picture 6" descr="https://www.spbstu.ru/upload/branding/logo_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210427"/>
            <a:ext cx="2772264" cy="73663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650" y="3931198"/>
            <a:ext cx="2184699" cy="2184699"/>
          </a:xfrm>
          <a:prstGeom prst="rect">
            <a:avLst/>
          </a:prstGeom>
        </p:spPr>
      </p:pic>
    </p:spTree>
    <p:extLst>
      <p:ext uri="{BB962C8B-B14F-4D97-AF65-F5344CB8AC3E}">
        <p14:creationId xmlns:p14="http://schemas.microsoft.com/office/powerpoint/2010/main" val="38148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29455" y="395682"/>
            <a:ext cx="9288905" cy="461665"/>
          </a:xfrm>
          <a:prstGeom prst="rect">
            <a:avLst/>
          </a:prstGeom>
        </p:spPr>
        <p:txBody>
          <a:bodyPr wrap="square">
            <a:spAutoFit/>
          </a:bodyPr>
          <a:lstStyle/>
          <a:p>
            <a:r>
              <a:rPr lang="ru-RU" sz="2400" b="1" dirty="0">
                <a:solidFill>
                  <a:srgbClr val="37B34B"/>
                </a:solidFill>
                <a:latin typeface="PT Sans" panose="020B0503020203020204" pitchFamily="34" charset="-52"/>
                <a:ea typeface="PT Sans" panose="020B0503020203020204" pitchFamily="34" charset="-52"/>
              </a:rPr>
              <a:t>Ученые Политеха создали </a:t>
            </a:r>
            <a:r>
              <a:rPr lang="ru-RU" sz="2400" b="1" dirty="0" smtClean="0">
                <a:solidFill>
                  <a:srgbClr val="37B34B"/>
                </a:solidFill>
                <a:latin typeface="PT Sans" panose="020B0503020203020204" pitchFamily="34" charset="-52"/>
                <a:ea typeface="PT Sans" panose="020B0503020203020204" pitchFamily="34" charset="-52"/>
              </a:rPr>
              <a:t>эффективный генератор</a:t>
            </a:r>
            <a:endParaRPr lang="ru-RU" sz="2400" b="1" dirty="0">
              <a:solidFill>
                <a:srgbClr val="37B34B"/>
              </a:solidFill>
              <a:latin typeface="PT Sans" panose="020B0503020203020204" pitchFamily="34" charset="-52"/>
              <a:ea typeface="PT Sans" panose="020B0503020203020204" pitchFamily="34" charset="-52"/>
            </a:endParaRPr>
          </a:p>
        </p:txBody>
      </p:sp>
      <p:sp>
        <p:nvSpPr>
          <p:cNvPr id="6" name="TextBox 5"/>
          <p:cNvSpPr txBox="1"/>
          <p:nvPr/>
        </p:nvSpPr>
        <p:spPr>
          <a:xfrm>
            <a:off x="9838592" y="164521"/>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pic>
        <p:nvPicPr>
          <p:cNvPr id="1026" name="Picture 2" descr="Ученые СПбПУ разрабатывают термоэлектрический генератор нового поколения"/>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47"/>
          <a:stretch/>
        </p:blipFill>
        <p:spPr bwMode="auto">
          <a:xfrm>
            <a:off x="7623377" y="1088508"/>
            <a:ext cx="3991857" cy="292918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29455" y="1023895"/>
            <a:ext cx="6096000" cy="5262979"/>
          </a:xfrm>
          <a:prstGeom prst="rect">
            <a:avLst/>
          </a:prstGeom>
        </p:spPr>
        <p:txBody>
          <a:bodyPr>
            <a:spAutoFit/>
          </a:bodyPr>
          <a:lstStyle/>
          <a:p>
            <a:pPr algn="just"/>
            <a:r>
              <a:rPr lang="ru-RU" sz="1400" dirty="0">
                <a:latin typeface="PT Sans" panose="020B0503020203020204" pitchFamily="34" charset="-52"/>
                <a:ea typeface="PT Sans" panose="020B0503020203020204" pitchFamily="34" charset="-52"/>
              </a:rPr>
              <a:t>Ученые Санкт-Петербургского политехнического университета Петра Великого по заказу индустриального партнера разрабатывают термоэлектрический генератор нового поколения, который в десятки раз эффективнее имеющихся на рынке аналогов. Готовый продукт будет внедрен в производство к концу 2021 года. </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Термоэлектрический </a:t>
            </a:r>
            <a:r>
              <a:rPr lang="ru-RU" sz="1400" dirty="0">
                <a:latin typeface="PT Sans" panose="020B0503020203020204" pitchFamily="34" charset="-52"/>
                <a:ea typeface="PT Sans" panose="020B0503020203020204" pitchFamily="34" charset="-52"/>
              </a:rPr>
              <a:t>генератор представляет собой устройство, которое переводит тепловую энергию в электрическую, что очень актуально, особенно в связи с мировым трендом на декарбонизацию</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Устройство отличается высоким КПД — для выработки тока, достаточного для зарядки бытовых приборов, хватает нагрева от системы центрального отопления. Предполагается, что термоэлектрический генератор устанавливается около батареи или монтируется в систему отопления, и получаемая электроэнергия идет к электрической разводке и заряжает небольшие приборы. Благодаря малым габаритам устройство может быть переносным. Одним из ключевых моментов является безопасность этой системы как для пользователя, так и для электронного оборудования, которое подключается к этому устройству</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Система </a:t>
            </a:r>
            <a:r>
              <a:rPr lang="ru-RU" sz="1400" dirty="0">
                <a:latin typeface="PT Sans" panose="020B0503020203020204" pitchFamily="34" charset="-52"/>
                <a:ea typeface="PT Sans" panose="020B0503020203020204" pitchFamily="34" charset="-52"/>
              </a:rPr>
              <a:t>спроектирована, в том числе для работы в режиме очень высоких температур, поскольку созданная учеными углеродная </a:t>
            </a:r>
            <a:r>
              <a:rPr lang="ru-RU" sz="1400" dirty="0" err="1">
                <a:latin typeface="PT Sans" panose="020B0503020203020204" pitchFamily="34" charset="-52"/>
                <a:ea typeface="PT Sans" panose="020B0503020203020204" pitchFamily="34" charset="-52"/>
              </a:rPr>
              <a:t>наноструктура</a:t>
            </a:r>
            <a:r>
              <a:rPr lang="ru-RU" sz="1400" dirty="0">
                <a:latin typeface="PT Sans" panose="020B0503020203020204" pitchFamily="34" charset="-52"/>
                <a:ea typeface="PT Sans" panose="020B0503020203020204" pitchFamily="34" charset="-52"/>
              </a:rPr>
              <a:t> крайне термоустойчива. Это является несомненным плюсом для применения устройства в промышленности.</a:t>
            </a:r>
          </a:p>
        </p:txBody>
      </p:sp>
      <p:pic>
        <p:nvPicPr>
          <p:cNvPr id="1028" name="Picture 4" descr="В устройстве в результате квантово-физического взаимодействия при термическом воздействии возникает электрический ток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477" b="7302"/>
          <a:stretch/>
        </p:blipFill>
        <p:spPr bwMode="auto">
          <a:xfrm>
            <a:off x="7641707" y="4248849"/>
            <a:ext cx="3936999" cy="192179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922444" y="6491345"/>
            <a:ext cx="11055922" cy="246221"/>
          </a:xfrm>
          <a:prstGeom prst="rect">
            <a:avLst/>
          </a:prstGeom>
        </p:spPr>
        <p:txBody>
          <a:bodyPr wrap="square">
            <a:spAutoFit/>
          </a:bodyPr>
          <a:lstStyle/>
          <a:p>
            <a:r>
              <a:rPr lang="ru-RU" sz="1000" dirty="0" smtClean="0"/>
              <a:t>Источник </a:t>
            </a:r>
            <a:r>
              <a:rPr lang="en-US" sz="1000" dirty="0" smtClean="0">
                <a:hlinkClick r:id="rId4"/>
              </a:rPr>
              <a:t>https</a:t>
            </a:r>
            <a:r>
              <a:rPr lang="en-US" sz="1000" dirty="0">
                <a:hlinkClick r:id="rId4"/>
              </a:rPr>
              <a:t>://media.spbstu.ru/news/research/307</a:t>
            </a:r>
            <a:r>
              <a:rPr lang="en-US" sz="1000" dirty="0" smtClean="0">
                <a:hlinkClick r:id="rId4"/>
              </a:rPr>
              <a:t>/</a:t>
            </a:r>
            <a:r>
              <a:rPr lang="ru-RU" sz="1000" dirty="0" smtClean="0"/>
              <a:t>  </a:t>
            </a:r>
            <a:endParaRPr lang="ru-RU" sz="1000" dirty="0"/>
          </a:p>
        </p:txBody>
      </p:sp>
    </p:spTree>
    <p:extLst>
      <p:ext uri="{BB962C8B-B14F-4D97-AF65-F5344CB8AC3E}">
        <p14:creationId xmlns:p14="http://schemas.microsoft.com/office/powerpoint/2010/main" val="106553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0953" y="1580328"/>
            <a:ext cx="9835662" cy="4401205"/>
          </a:xfrm>
          <a:prstGeom prst="rect">
            <a:avLst/>
          </a:prstGeom>
        </p:spPr>
        <p:txBody>
          <a:bodyPr wrap="square">
            <a:spAutoFit/>
          </a:bodyPr>
          <a:lstStyle/>
          <a:p>
            <a:r>
              <a:rPr lang="en-US" sz="1400" dirty="0" err="1">
                <a:solidFill>
                  <a:srgbClr val="000000"/>
                </a:solidFill>
                <a:latin typeface="PT Sans" panose="020B0503020203020204" pitchFamily="34" charset="-52"/>
                <a:ea typeface="PT Sans" panose="020B0503020203020204" pitchFamily="34" charset="-52"/>
              </a:rPr>
              <a:t>Borodinecs</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Zemitis</a:t>
            </a:r>
            <a:r>
              <a:rPr lang="en-US" sz="1400" dirty="0">
                <a:solidFill>
                  <a:srgbClr val="000000"/>
                </a:solidFill>
                <a:latin typeface="PT Sans" panose="020B0503020203020204" pitchFamily="34" charset="-52"/>
                <a:ea typeface="PT Sans" panose="020B0503020203020204" pitchFamily="34" charset="-52"/>
              </a:rPr>
              <a:t>, J., </a:t>
            </a:r>
            <a:r>
              <a:rPr lang="en-US" sz="1400" dirty="0" err="1">
                <a:solidFill>
                  <a:srgbClr val="000000"/>
                </a:solidFill>
                <a:latin typeface="PT Sans" panose="020B0503020203020204" pitchFamily="34" charset="-52"/>
                <a:ea typeface="PT Sans" panose="020B0503020203020204" pitchFamily="34" charset="-52"/>
              </a:rPr>
              <a:t>Sorokins</a:t>
            </a:r>
            <a:r>
              <a:rPr lang="en-US" sz="1400" dirty="0">
                <a:solidFill>
                  <a:srgbClr val="000000"/>
                </a:solidFill>
                <a:latin typeface="PT Sans" panose="020B0503020203020204" pitchFamily="34" charset="-52"/>
                <a:ea typeface="PT Sans" panose="020B0503020203020204" pitchFamily="34" charset="-52"/>
              </a:rPr>
              <a:t>, J., Baranova, D. V., &amp; </a:t>
            </a:r>
            <a:r>
              <a:rPr lang="en-US" sz="1400" dirty="0" err="1">
                <a:solidFill>
                  <a:srgbClr val="000000"/>
                </a:solidFill>
                <a:latin typeface="PT Sans" panose="020B0503020203020204" pitchFamily="34" charset="-52"/>
                <a:ea typeface="PT Sans" panose="020B0503020203020204" pitchFamily="34" charset="-52"/>
              </a:rPr>
              <a:t>Sovetnikov</a:t>
            </a:r>
            <a:r>
              <a:rPr lang="en-US" sz="1400" dirty="0">
                <a:solidFill>
                  <a:srgbClr val="000000"/>
                </a:solidFill>
                <a:latin typeface="PT Sans" panose="020B0503020203020204" pitchFamily="34" charset="-52"/>
                <a:ea typeface="PT Sans" panose="020B0503020203020204" pitchFamily="34" charset="-52"/>
              </a:rPr>
              <a:t>, D. O. (2016). </a:t>
            </a:r>
            <a:r>
              <a:rPr lang="en-US" sz="1400" b="1" dirty="0">
                <a:solidFill>
                  <a:srgbClr val="196400"/>
                </a:solidFill>
                <a:latin typeface="PT Sans" panose="020B0503020203020204" pitchFamily="34" charset="-52"/>
                <a:ea typeface="PT Sans" panose="020B0503020203020204" pitchFamily="34" charset="-52"/>
                <a:cs typeface="+mj-cs"/>
              </a:rPr>
              <a:t>Renovation need for apartment buildings in Latvia. </a:t>
            </a:r>
            <a:r>
              <a:rPr lang="en-US" sz="1400" dirty="0">
                <a:solidFill>
                  <a:srgbClr val="000000"/>
                </a:solidFill>
                <a:latin typeface="PT Sans" panose="020B0503020203020204" pitchFamily="34" charset="-52"/>
                <a:ea typeface="PT Sans" panose="020B0503020203020204" pitchFamily="34" charset="-52"/>
              </a:rPr>
              <a:t>Magazine of Civil Engineering, (8</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a:solidFill>
                  <a:srgbClr val="000000"/>
                </a:solidFill>
                <a:latin typeface="PT Sans" panose="020B0503020203020204" pitchFamily="34" charset="-52"/>
                <a:ea typeface="PT Sans" panose="020B0503020203020204" pitchFamily="34" charset="-52"/>
              </a:rPr>
              <a:t>Sergeev, V. V., </a:t>
            </a:r>
            <a:r>
              <a:rPr lang="en-US" sz="1400" dirty="0" err="1">
                <a:solidFill>
                  <a:srgbClr val="000000"/>
                </a:solidFill>
                <a:latin typeface="PT Sans" panose="020B0503020203020204" pitchFamily="34" charset="-52"/>
                <a:ea typeface="PT Sans" panose="020B0503020203020204" pitchFamily="34" charset="-52"/>
              </a:rPr>
              <a:t>Petrichenko</a:t>
            </a:r>
            <a:r>
              <a:rPr lang="en-US" sz="1400" dirty="0">
                <a:solidFill>
                  <a:srgbClr val="000000"/>
                </a:solidFill>
                <a:latin typeface="PT Sans" panose="020B0503020203020204" pitchFamily="34" charset="-52"/>
                <a:ea typeface="PT Sans" panose="020B0503020203020204" pitchFamily="34" charset="-52"/>
              </a:rPr>
              <a:t>, M. R., </a:t>
            </a:r>
            <a:r>
              <a:rPr lang="en-US" sz="1400" dirty="0" err="1">
                <a:solidFill>
                  <a:srgbClr val="000000"/>
                </a:solidFill>
                <a:latin typeface="PT Sans" panose="020B0503020203020204" pitchFamily="34" charset="-52"/>
                <a:ea typeface="PT Sans" panose="020B0503020203020204" pitchFamily="34" charset="-52"/>
              </a:rPr>
              <a:t>Nemova</a:t>
            </a:r>
            <a:r>
              <a:rPr lang="en-US" sz="1400" dirty="0">
                <a:solidFill>
                  <a:srgbClr val="000000"/>
                </a:solidFill>
                <a:latin typeface="PT Sans" panose="020B0503020203020204" pitchFamily="34" charset="-52"/>
                <a:ea typeface="PT Sans" panose="020B0503020203020204" pitchFamily="34" charset="-52"/>
              </a:rPr>
              <a:t>, D. V., </a:t>
            </a:r>
            <a:r>
              <a:rPr lang="en-US" sz="1400" dirty="0" err="1">
                <a:solidFill>
                  <a:srgbClr val="000000"/>
                </a:solidFill>
                <a:latin typeface="PT Sans" panose="020B0503020203020204" pitchFamily="34" charset="-52"/>
                <a:ea typeface="PT Sans" panose="020B0503020203020204" pitchFamily="34" charset="-52"/>
              </a:rPr>
              <a:t>Kotov</a:t>
            </a:r>
            <a:r>
              <a:rPr lang="en-US" sz="1400" dirty="0">
                <a:solidFill>
                  <a:srgbClr val="000000"/>
                </a:solidFill>
                <a:latin typeface="PT Sans" panose="020B0503020203020204" pitchFamily="34" charset="-52"/>
                <a:ea typeface="PT Sans" panose="020B0503020203020204" pitchFamily="34" charset="-52"/>
              </a:rPr>
              <a:t>, E. V., </a:t>
            </a:r>
            <a:r>
              <a:rPr lang="en-US" sz="1400" dirty="0" err="1">
                <a:solidFill>
                  <a:srgbClr val="000000"/>
                </a:solidFill>
                <a:latin typeface="PT Sans" panose="020B0503020203020204" pitchFamily="34" charset="-52"/>
                <a:ea typeface="PT Sans" panose="020B0503020203020204" pitchFamily="34" charset="-52"/>
              </a:rPr>
              <a:t>Tarasova</a:t>
            </a:r>
            <a:r>
              <a:rPr lang="en-US" sz="1400" dirty="0">
                <a:solidFill>
                  <a:srgbClr val="000000"/>
                </a:solidFill>
                <a:latin typeface="PT Sans" panose="020B0503020203020204" pitchFamily="34" charset="-52"/>
                <a:ea typeface="PT Sans" panose="020B0503020203020204" pitchFamily="34" charset="-52"/>
              </a:rPr>
              <a:t>, D. S., </a:t>
            </a:r>
            <a:r>
              <a:rPr lang="en-US" sz="1400" dirty="0" err="1">
                <a:solidFill>
                  <a:srgbClr val="000000"/>
                </a:solidFill>
                <a:latin typeface="PT Sans" panose="020B0503020203020204" pitchFamily="34" charset="-52"/>
                <a:ea typeface="PT Sans" panose="020B0503020203020204" pitchFamily="34" charset="-52"/>
              </a:rPr>
              <a:t>Nefedova</a:t>
            </a:r>
            <a:r>
              <a:rPr lang="en-US" sz="1400" dirty="0">
                <a:solidFill>
                  <a:srgbClr val="000000"/>
                </a:solidFill>
                <a:latin typeface="PT Sans" panose="020B0503020203020204" pitchFamily="34" charset="-52"/>
                <a:ea typeface="PT Sans" panose="020B0503020203020204" pitchFamily="34" charset="-52"/>
              </a:rPr>
              <a:t>, A. V., &amp; </a:t>
            </a:r>
            <a:r>
              <a:rPr lang="en-US" sz="1400" dirty="0" err="1">
                <a:solidFill>
                  <a:srgbClr val="000000"/>
                </a:solidFill>
                <a:latin typeface="PT Sans" panose="020B0503020203020204" pitchFamily="34" charset="-52"/>
                <a:ea typeface="PT Sans" panose="020B0503020203020204" pitchFamily="34" charset="-52"/>
              </a:rPr>
              <a:t>Borodinecs</a:t>
            </a:r>
            <a:r>
              <a:rPr lang="en-US" sz="1400" dirty="0">
                <a:solidFill>
                  <a:srgbClr val="000000"/>
                </a:solidFill>
                <a:latin typeface="PT Sans" panose="020B0503020203020204" pitchFamily="34" charset="-52"/>
                <a:ea typeface="PT Sans" panose="020B0503020203020204" pitchFamily="34" charset="-52"/>
              </a:rPr>
              <a:t>, A. B. (2018). </a:t>
            </a:r>
            <a:r>
              <a:rPr lang="en-US" sz="1400" b="1" dirty="0">
                <a:solidFill>
                  <a:srgbClr val="196400"/>
                </a:solidFill>
                <a:latin typeface="PT Sans" panose="020B0503020203020204" pitchFamily="34" charset="-52"/>
                <a:ea typeface="PT Sans" panose="020B0503020203020204" pitchFamily="34" charset="-52"/>
                <a:cs typeface="+mj-cs"/>
              </a:rPr>
              <a:t>The building extension with energy efficiency light-weight building walls. </a:t>
            </a:r>
            <a:r>
              <a:rPr lang="en-US" sz="1400" dirty="0">
                <a:solidFill>
                  <a:srgbClr val="000000"/>
                </a:solidFill>
                <a:latin typeface="PT Sans" panose="020B0503020203020204" pitchFamily="34" charset="-52"/>
                <a:ea typeface="PT Sans" panose="020B0503020203020204" pitchFamily="34" charset="-52"/>
              </a:rPr>
              <a:t>Magazine of Civil Engineering, 84(8</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Klochkov</a:t>
            </a:r>
            <a:r>
              <a:rPr lang="en-US" sz="1400" dirty="0">
                <a:solidFill>
                  <a:srgbClr val="000000"/>
                </a:solidFill>
                <a:latin typeface="PT Sans" panose="020B0503020203020204" pitchFamily="34" charset="-52"/>
                <a:ea typeface="PT Sans" panose="020B0503020203020204" pitchFamily="34" charset="-52"/>
              </a:rPr>
              <a:t>, Y., </a:t>
            </a:r>
            <a:r>
              <a:rPr lang="en-US" sz="1400" dirty="0" err="1">
                <a:solidFill>
                  <a:srgbClr val="000000"/>
                </a:solidFill>
                <a:latin typeface="PT Sans" panose="020B0503020203020204" pitchFamily="34" charset="-52"/>
                <a:ea typeface="PT Sans" panose="020B0503020203020204" pitchFamily="34" charset="-52"/>
              </a:rPr>
              <a:t>Gazizulina</a:t>
            </a:r>
            <a:r>
              <a:rPr lang="en-US" sz="1400" dirty="0">
                <a:solidFill>
                  <a:srgbClr val="000000"/>
                </a:solidFill>
                <a:latin typeface="PT Sans" panose="020B0503020203020204" pitchFamily="34" charset="-52"/>
                <a:ea typeface="PT Sans" panose="020B0503020203020204" pitchFamily="34" charset="-52"/>
              </a:rPr>
              <a:t>, A., &amp; </a:t>
            </a:r>
            <a:r>
              <a:rPr lang="en-US" sz="1400" dirty="0" err="1">
                <a:solidFill>
                  <a:srgbClr val="000000"/>
                </a:solidFill>
                <a:latin typeface="PT Sans" panose="020B0503020203020204" pitchFamily="34" charset="-52"/>
                <a:ea typeface="PT Sans" panose="020B0503020203020204" pitchFamily="34" charset="-52"/>
              </a:rPr>
              <a:t>Muralidharan</a:t>
            </a:r>
            <a:r>
              <a:rPr lang="en-US" sz="1400" dirty="0">
                <a:solidFill>
                  <a:srgbClr val="000000"/>
                </a:solidFill>
                <a:latin typeface="PT Sans" panose="020B0503020203020204" pitchFamily="34" charset="-52"/>
                <a:ea typeface="PT Sans" panose="020B0503020203020204" pitchFamily="34" charset="-52"/>
              </a:rPr>
              <a:t>, K. (2019). </a:t>
            </a:r>
            <a:r>
              <a:rPr lang="en-US" sz="1400" b="1" dirty="0" smtClean="0">
                <a:solidFill>
                  <a:srgbClr val="196400"/>
                </a:solidFill>
                <a:latin typeface="PT Sans" panose="020B0503020203020204" pitchFamily="34" charset="-52"/>
                <a:ea typeface="PT Sans" panose="020B0503020203020204" pitchFamily="34" charset="-52"/>
                <a:cs typeface="+mj-cs"/>
              </a:rPr>
              <a:t>Lean Six Sigma For Sustainable Business Practices: A Case Study And </a:t>
            </a:r>
            <a:r>
              <a:rPr lang="en-US" sz="1400" b="1" dirty="0" err="1" smtClean="0">
                <a:solidFill>
                  <a:srgbClr val="196400"/>
                </a:solidFill>
                <a:latin typeface="PT Sans" panose="020B0503020203020204" pitchFamily="34" charset="-52"/>
                <a:ea typeface="PT Sans" panose="020B0503020203020204" pitchFamily="34" charset="-52"/>
                <a:cs typeface="+mj-cs"/>
              </a:rPr>
              <a:t>Standardisation</a:t>
            </a:r>
            <a:r>
              <a:rPr lang="en-US" sz="1400" b="1" dirty="0" smtClean="0">
                <a:solidFill>
                  <a:srgbClr val="196400"/>
                </a:solidFill>
                <a:latin typeface="PT Sans" panose="020B0503020203020204" pitchFamily="34" charset="-52"/>
                <a:ea typeface="PT Sans" panose="020B0503020203020204" pitchFamily="34" charset="-52"/>
                <a:cs typeface="+mj-cs"/>
              </a:rPr>
              <a:t>.</a:t>
            </a:r>
            <a:r>
              <a:rPr lang="en-US" sz="1400" dirty="0" smtClean="0">
                <a:solidFill>
                  <a:srgbClr val="000000"/>
                </a:solidFill>
                <a:latin typeface="PT Sans" panose="020B0503020203020204" pitchFamily="34" charset="-52"/>
                <a:ea typeface="PT Sans" panose="020B0503020203020204" pitchFamily="34" charset="-52"/>
              </a:rPr>
              <a:t> </a:t>
            </a:r>
            <a:r>
              <a:rPr lang="en-US" sz="1400" dirty="0">
                <a:solidFill>
                  <a:srgbClr val="000000"/>
                </a:solidFill>
                <a:latin typeface="PT Sans" panose="020B0503020203020204" pitchFamily="34" charset="-52"/>
                <a:ea typeface="PT Sans" panose="020B0503020203020204" pitchFamily="34" charset="-52"/>
              </a:rPr>
              <a:t>International Journal for Quality Research, 13(1</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a:solidFill>
                  <a:srgbClr val="000000"/>
                </a:solidFill>
                <a:latin typeface="PT Sans" panose="020B0503020203020204" pitchFamily="34" charset="-52"/>
                <a:ea typeface="PT Sans" panose="020B0503020203020204" pitchFamily="34" charset="-52"/>
              </a:rPr>
              <a:t>Sergeev, S., </a:t>
            </a:r>
            <a:r>
              <a:rPr lang="en-US" sz="1400" dirty="0" err="1">
                <a:solidFill>
                  <a:srgbClr val="000000"/>
                </a:solidFill>
                <a:latin typeface="PT Sans" panose="020B0503020203020204" pitchFamily="34" charset="-52"/>
                <a:ea typeface="PT Sans" panose="020B0503020203020204" pitchFamily="34" charset="-52"/>
              </a:rPr>
              <a:t>Kirillova</a:t>
            </a:r>
            <a:r>
              <a:rPr lang="en-US" sz="1400" dirty="0">
                <a:solidFill>
                  <a:srgbClr val="000000"/>
                </a:solidFill>
                <a:latin typeface="PT Sans" panose="020B0503020203020204" pitchFamily="34" charset="-52"/>
                <a:ea typeface="PT Sans" panose="020B0503020203020204" pitchFamily="34" charset="-52"/>
              </a:rPr>
              <a:t>, T., &amp; </a:t>
            </a:r>
            <a:r>
              <a:rPr lang="en-US" sz="1400" dirty="0" err="1">
                <a:solidFill>
                  <a:srgbClr val="000000"/>
                </a:solidFill>
                <a:latin typeface="PT Sans" panose="020B0503020203020204" pitchFamily="34" charset="-52"/>
                <a:ea typeface="PT Sans" panose="020B0503020203020204" pitchFamily="34" charset="-52"/>
              </a:rPr>
              <a:t>Krasyuk</a:t>
            </a:r>
            <a:r>
              <a:rPr lang="en-US" sz="1400" dirty="0">
                <a:solidFill>
                  <a:srgbClr val="000000"/>
                </a:solidFill>
                <a:latin typeface="PT Sans" panose="020B0503020203020204" pitchFamily="34" charset="-52"/>
                <a:ea typeface="PT Sans" panose="020B0503020203020204" pitchFamily="34" charset="-52"/>
              </a:rPr>
              <a:t>, I. (2019). </a:t>
            </a:r>
            <a:r>
              <a:rPr lang="en-US" sz="1400" b="1" dirty="0">
                <a:solidFill>
                  <a:srgbClr val="196400"/>
                </a:solidFill>
                <a:latin typeface="PT Sans" panose="020B0503020203020204" pitchFamily="34" charset="-52"/>
                <a:ea typeface="PT Sans" panose="020B0503020203020204" pitchFamily="34" charset="-52"/>
                <a:cs typeface="+mj-cs"/>
              </a:rPr>
              <a:t>Modelling of sustainable development of megacities under limited resources. </a:t>
            </a:r>
            <a:r>
              <a:rPr lang="en-US" sz="1400" dirty="0">
                <a:solidFill>
                  <a:srgbClr val="000000"/>
                </a:solidFill>
                <a:latin typeface="PT Sans" panose="020B0503020203020204" pitchFamily="34" charset="-52"/>
                <a:ea typeface="PT Sans" panose="020B0503020203020204" pitchFamily="34" charset="-52"/>
              </a:rPr>
              <a:t>In E3S Web of Conferences (Vol. 91, p. 05007). EDP Sciences</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r>
              <a:rPr lang="en-US" sz="1400" dirty="0">
                <a:solidFill>
                  <a:srgbClr val="000000"/>
                </a:solidFill>
                <a:latin typeface="PT Sans" panose="020B0503020203020204" pitchFamily="34" charset="-52"/>
                <a:ea typeface="PT Sans" panose="020B0503020203020204" pitchFamily="34" charset="-52"/>
              </a:rPr>
              <a:t>Van, S., </a:t>
            </a:r>
            <a:r>
              <a:rPr lang="en-US" sz="1400" dirty="0" err="1">
                <a:solidFill>
                  <a:srgbClr val="000000"/>
                </a:solidFill>
                <a:latin typeface="PT Sans" panose="020B0503020203020204" pitchFamily="34" charset="-52"/>
                <a:ea typeface="PT Sans" panose="020B0503020203020204" pitchFamily="34" charset="-52"/>
              </a:rPr>
              <a:t>Cheremisin</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Glinushkin</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Krasnoshchekov</a:t>
            </a:r>
            <a:r>
              <a:rPr lang="en-US" sz="1400" dirty="0">
                <a:solidFill>
                  <a:srgbClr val="000000"/>
                </a:solidFill>
                <a:latin typeface="PT Sans" panose="020B0503020203020204" pitchFamily="34" charset="-52"/>
                <a:ea typeface="PT Sans" panose="020B0503020203020204" pitchFamily="34" charset="-52"/>
              </a:rPr>
              <a:t>, V., </a:t>
            </a:r>
            <a:r>
              <a:rPr lang="en-US" sz="1400" dirty="0" err="1">
                <a:solidFill>
                  <a:srgbClr val="000000"/>
                </a:solidFill>
                <a:latin typeface="PT Sans" panose="020B0503020203020204" pitchFamily="34" charset="-52"/>
                <a:ea typeface="PT Sans" panose="020B0503020203020204" pitchFamily="34" charset="-52"/>
              </a:rPr>
              <a:t>Davydov</a:t>
            </a:r>
            <a:r>
              <a:rPr lang="en-US" sz="1400" dirty="0">
                <a:solidFill>
                  <a:srgbClr val="000000"/>
                </a:solidFill>
                <a:latin typeface="PT Sans" panose="020B0503020203020204" pitchFamily="34" charset="-52"/>
                <a:ea typeface="PT Sans" panose="020B0503020203020204" pitchFamily="34" charset="-52"/>
              </a:rPr>
              <a:t>, R., &amp; </a:t>
            </a:r>
            <a:r>
              <a:rPr lang="en-US" sz="1400" dirty="0" err="1">
                <a:solidFill>
                  <a:srgbClr val="000000"/>
                </a:solidFill>
                <a:latin typeface="PT Sans" panose="020B0503020203020204" pitchFamily="34" charset="-52"/>
                <a:ea typeface="PT Sans" panose="020B0503020203020204" pitchFamily="34" charset="-52"/>
              </a:rPr>
              <a:t>Yushkova</a:t>
            </a:r>
            <a:r>
              <a:rPr lang="en-US" sz="1400" dirty="0">
                <a:solidFill>
                  <a:srgbClr val="000000"/>
                </a:solidFill>
                <a:latin typeface="PT Sans" panose="020B0503020203020204" pitchFamily="34" charset="-52"/>
                <a:ea typeface="PT Sans" panose="020B0503020203020204" pitchFamily="34" charset="-52"/>
              </a:rPr>
              <a:t>, V. (2019). </a:t>
            </a:r>
            <a:r>
              <a:rPr lang="en-US" sz="1400" b="1" dirty="0">
                <a:solidFill>
                  <a:srgbClr val="196400"/>
                </a:solidFill>
                <a:latin typeface="PT Sans" panose="020B0503020203020204" pitchFamily="34" charset="-52"/>
                <a:ea typeface="PT Sans" panose="020B0503020203020204" pitchFamily="34" charset="-52"/>
                <a:cs typeface="+mj-cs"/>
              </a:rPr>
              <a:t>Application of new architectural and planning solutions to create an ecological city (on the example of Shanghai, China). </a:t>
            </a:r>
            <a:r>
              <a:rPr lang="en-US" sz="1400" dirty="0">
                <a:solidFill>
                  <a:srgbClr val="000000"/>
                </a:solidFill>
                <a:latin typeface="PT Sans" panose="020B0503020203020204" pitchFamily="34" charset="-52"/>
                <a:ea typeface="PT Sans" panose="020B0503020203020204" pitchFamily="34" charset="-52"/>
              </a:rPr>
              <a:t>In E3S Web of Conferences (Vol. 140, p. 09008). EDP Sciences</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smtClean="0">
              <a:solidFill>
                <a:srgbClr val="000000"/>
              </a:solidFill>
              <a:latin typeface="PT Sans" panose="020B0503020203020204" pitchFamily="34" charset="-52"/>
              <a:ea typeface="PT Sans" panose="020B0503020203020204" pitchFamily="34" charset="-52"/>
            </a:endParaRPr>
          </a:p>
          <a:p>
            <a:r>
              <a:rPr lang="en-US" sz="1400" dirty="0" err="1">
                <a:solidFill>
                  <a:srgbClr val="000000"/>
                </a:solidFill>
                <a:latin typeface="PT Sans" panose="020B0503020203020204" pitchFamily="34" charset="-52"/>
                <a:ea typeface="PT Sans" panose="020B0503020203020204" pitchFamily="34" charset="-52"/>
              </a:rPr>
              <a:t>Gorshkov</a:t>
            </a:r>
            <a:r>
              <a:rPr lang="en-US" sz="1400" dirty="0">
                <a:solidFill>
                  <a:srgbClr val="000000"/>
                </a:solidFill>
                <a:latin typeface="PT Sans" panose="020B0503020203020204" pitchFamily="34" charset="-52"/>
                <a:ea typeface="PT Sans" panose="020B0503020203020204" pitchFamily="34" charset="-52"/>
              </a:rPr>
              <a:t>, A., </a:t>
            </a:r>
            <a:r>
              <a:rPr lang="en-US" sz="1400" dirty="0" err="1">
                <a:solidFill>
                  <a:srgbClr val="000000"/>
                </a:solidFill>
                <a:latin typeface="PT Sans" panose="020B0503020203020204" pitchFamily="34" charset="-52"/>
                <a:ea typeface="PT Sans" panose="020B0503020203020204" pitchFamily="34" charset="-52"/>
              </a:rPr>
              <a:t>Murgul</a:t>
            </a:r>
            <a:r>
              <a:rPr lang="en-US" sz="1400" dirty="0">
                <a:solidFill>
                  <a:srgbClr val="000000"/>
                </a:solidFill>
                <a:latin typeface="PT Sans" panose="020B0503020203020204" pitchFamily="34" charset="-52"/>
                <a:ea typeface="PT Sans" panose="020B0503020203020204" pitchFamily="34" charset="-52"/>
              </a:rPr>
              <a:t>, V., &amp; Oliynyk, O. (2016). </a:t>
            </a:r>
            <a:r>
              <a:rPr lang="en-US" sz="1400" b="1" dirty="0">
                <a:solidFill>
                  <a:srgbClr val="196400"/>
                </a:solidFill>
                <a:latin typeface="PT Sans" panose="020B0503020203020204" pitchFamily="34" charset="-52"/>
                <a:ea typeface="PT Sans" panose="020B0503020203020204" pitchFamily="34" charset="-52"/>
                <a:cs typeface="+mj-cs"/>
              </a:rPr>
              <a:t>Forecasted payback period in the case of energy-efficient activities. </a:t>
            </a:r>
            <a:r>
              <a:rPr lang="en-US" sz="1400" dirty="0">
                <a:solidFill>
                  <a:srgbClr val="000000"/>
                </a:solidFill>
                <a:latin typeface="PT Sans" panose="020B0503020203020204" pitchFamily="34" charset="-52"/>
                <a:ea typeface="PT Sans" panose="020B0503020203020204" pitchFamily="34" charset="-52"/>
              </a:rPr>
              <a:t>In MATEC Web of Conferences (Vol. 53, p. 01045). EDP Sciences</a:t>
            </a:r>
            <a:r>
              <a:rPr lang="en-US" sz="1400" dirty="0" smtClean="0">
                <a:solidFill>
                  <a:srgbClr val="000000"/>
                </a:solidFill>
                <a:latin typeface="PT Sans" panose="020B0503020203020204" pitchFamily="34" charset="-52"/>
                <a:ea typeface="PT Sans" panose="020B0503020203020204" pitchFamily="34" charset="-52"/>
              </a:rPr>
              <a:t>.</a:t>
            </a:r>
            <a:endParaRPr lang="ru-RU" sz="1400" dirty="0" smtClean="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a:p>
            <a:endParaRPr lang="ru-RU" sz="1400" dirty="0">
              <a:solidFill>
                <a:srgbClr val="000000"/>
              </a:solidFill>
              <a:latin typeface="PT Sans" panose="020B0503020203020204" pitchFamily="34" charset="-52"/>
              <a:ea typeface="PT Sans" panose="020B0503020203020204" pitchFamily="34" charset="-52"/>
            </a:endParaRPr>
          </a:p>
        </p:txBody>
      </p:sp>
      <p:sp>
        <p:nvSpPr>
          <p:cNvPr id="4" name="Прямоугольник 3"/>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p:cNvSpPr txBox="1">
            <a:spLocks/>
          </p:cNvSpPr>
          <p:nvPr/>
        </p:nvSpPr>
        <p:spPr>
          <a:xfrm>
            <a:off x="890953" y="580349"/>
            <a:ext cx="10515600" cy="800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Самые цитируемые исследования по ЦУР-12</a:t>
            </a:r>
          </a:p>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2016-2020</a:t>
            </a:r>
          </a:p>
        </p:txBody>
      </p:sp>
      <p:sp>
        <p:nvSpPr>
          <p:cNvPr id="6" name="TextBox 5"/>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7" name="TextBox 6"/>
          <p:cNvSpPr txBox="1"/>
          <p:nvPr/>
        </p:nvSpPr>
        <p:spPr>
          <a:xfrm>
            <a:off x="10896599" y="1520857"/>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27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8" name="TextBox 7"/>
          <p:cNvSpPr txBox="1"/>
          <p:nvPr/>
        </p:nvSpPr>
        <p:spPr>
          <a:xfrm>
            <a:off x="10896598" y="2151625"/>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24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9" name="TextBox 8"/>
          <p:cNvSpPr txBox="1"/>
          <p:nvPr/>
        </p:nvSpPr>
        <p:spPr>
          <a:xfrm>
            <a:off x="10896598" y="2799920"/>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24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0" name="TextBox 9"/>
          <p:cNvSpPr txBox="1"/>
          <p:nvPr/>
        </p:nvSpPr>
        <p:spPr>
          <a:xfrm>
            <a:off x="10879011" y="3448215"/>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22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1" name="TextBox 10"/>
          <p:cNvSpPr txBox="1"/>
          <p:nvPr/>
        </p:nvSpPr>
        <p:spPr>
          <a:xfrm>
            <a:off x="10896598" y="4219447"/>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20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
        <p:nvSpPr>
          <p:cNvPr id="12" name="TextBox 11"/>
          <p:cNvSpPr txBox="1"/>
          <p:nvPr/>
        </p:nvSpPr>
        <p:spPr>
          <a:xfrm>
            <a:off x="10879010" y="4938078"/>
            <a:ext cx="914399" cy="338554"/>
          </a:xfrm>
          <a:prstGeom prst="rect">
            <a:avLst/>
          </a:prstGeom>
          <a:noFill/>
        </p:spPr>
        <p:txBody>
          <a:bodyPr wrap="square" rtlCol="0">
            <a:spAutoFit/>
          </a:bodyPr>
          <a:lstStyle/>
          <a:p>
            <a:pPr algn="ctr"/>
            <a:r>
              <a:rPr lang="ru-RU" sz="1600" dirty="0" smtClean="0">
                <a:solidFill>
                  <a:srgbClr val="196400"/>
                </a:solidFill>
                <a:latin typeface="PT Sans" panose="020B0503020203020204" pitchFamily="34" charset="-52"/>
                <a:ea typeface="PT Sans" panose="020B0503020203020204" pitchFamily="34" charset="-52"/>
                <a:cs typeface="+mj-cs"/>
              </a:rPr>
              <a:t>16 цит.</a:t>
            </a:r>
            <a:endParaRPr lang="ru-RU" sz="1200" dirty="0">
              <a:solidFill>
                <a:srgbClr val="196400"/>
              </a:solidFill>
              <a:latin typeface="PT Sans" panose="020B0503020203020204" pitchFamily="34" charset="-52"/>
              <a:ea typeface="PT Sans" panose="020B0503020203020204" pitchFamily="34" charset="-52"/>
              <a:cs typeface="+mj-cs"/>
            </a:endParaRPr>
          </a:p>
        </p:txBody>
      </p:sp>
    </p:spTree>
    <p:extLst>
      <p:ext uri="{BB962C8B-B14F-4D97-AF65-F5344CB8AC3E}">
        <p14:creationId xmlns:p14="http://schemas.microsoft.com/office/powerpoint/2010/main" val="144441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4" name="Заголовок 1"/>
          <p:cNvSpPr>
            <a:spLocks noGrp="1"/>
          </p:cNvSpPr>
          <p:nvPr>
            <p:ph type="title"/>
          </p:nvPr>
        </p:nvSpPr>
        <p:spPr>
          <a:xfrm>
            <a:off x="1086173" y="502858"/>
            <a:ext cx="10515600" cy="1325563"/>
          </a:xfrm>
        </p:spPr>
        <p:txBody>
          <a:bodyPr>
            <a:normAutofit/>
          </a:bodyPr>
          <a:lstStyle/>
          <a:p>
            <a:pPr algn="ctr"/>
            <a:r>
              <a:rPr lang="ru-RU" sz="2400" dirty="0" smtClean="0">
                <a:solidFill>
                  <a:schemeClr val="tx1">
                    <a:lumMod val="75000"/>
                    <a:lumOff val="25000"/>
                  </a:schemeClr>
                </a:solidFill>
                <a:latin typeface="PT Sans" panose="020B0503020203020204" pitchFamily="34" charset="-52"/>
                <a:ea typeface="PT Sans" panose="020B0503020203020204" pitchFamily="34" charset="-52"/>
              </a:rPr>
              <a:t>Ответственное потребление в </a:t>
            </a:r>
            <a:r>
              <a:rPr lang="ru-RU" sz="2400" dirty="0" err="1" smtClean="0">
                <a:solidFill>
                  <a:schemeClr val="tx1">
                    <a:lumMod val="75000"/>
                    <a:lumOff val="25000"/>
                  </a:schemeClr>
                </a:solidFill>
                <a:latin typeface="PT Sans" panose="020B0503020203020204" pitchFamily="34" charset="-52"/>
                <a:ea typeface="PT Sans" panose="020B0503020203020204" pitchFamily="34" charset="-52"/>
              </a:rPr>
              <a:t>Политехе</a:t>
            </a:r>
            <a:endParaRPr lang="ru-RU" sz="2400" dirty="0">
              <a:solidFill>
                <a:schemeClr val="tx1">
                  <a:lumMod val="75000"/>
                  <a:lumOff val="25000"/>
                </a:schemeClr>
              </a:solidFill>
              <a:latin typeface="PT Sans" panose="020B0503020203020204" pitchFamily="34" charset="-52"/>
              <a:ea typeface="PT Sans" panose="020B0503020203020204" pitchFamily="34" charset="-52"/>
            </a:endParaRPr>
          </a:p>
        </p:txBody>
      </p:sp>
      <p:pic>
        <p:nvPicPr>
          <p:cNvPr id="2050" name="Picture 2" descr="https://sun9-1.userapi.com/impf/c855720/v855720017/3047f/davQSiRRJ5k.jpg?size=810x1080&amp;quality=96&amp;sign=8df6672c5ce6d0c748d4a0092d4d63b2&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t="34385" r="12532" b="9791"/>
          <a:stretch/>
        </p:blipFill>
        <p:spPr bwMode="auto">
          <a:xfrm>
            <a:off x="1134073" y="1580451"/>
            <a:ext cx="2988614" cy="2077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un9-32.userapi.com/impg/FZGgwHJHUgCyzr80-rfilNSCgZxGLpxLvcrTRg/jyG6tCHHR7k.jpg?size=1080x1080&amp;quality=96&amp;sign=ae1b29f9ee04c32cb70f2ef7767ce9cb&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335" y="1595949"/>
            <a:ext cx="2628558" cy="2077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На территории СПбПУ заработала система раздельного сбора отходов Проект РСО предложили студенты экологического объединения ReGreen "/>
          <p:cNvPicPr>
            <a:picLocks noChangeAspect="1" noChangeArrowheads="1"/>
          </p:cNvPicPr>
          <p:nvPr/>
        </p:nvPicPr>
        <p:blipFill rotWithShape="1">
          <a:blip r:embed="rId4">
            <a:extLst>
              <a:ext uri="{28A0092B-C50C-407E-A947-70E740481C1C}">
                <a14:useLocalDpi xmlns:a14="http://schemas.microsoft.com/office/drawing/2010/main" val="0"/>
              </a:ext>
            </a:extLst>
          </a:blip>
          <a:srcRect l="6810" r="9504"/>
          <a:stretch/>
        </p:blipFill>
        <p:spPr bwMode="auto">
          <a:xfrm>
            <a:off x="8078471" y="1580450"/>
            <a:ext cx="3520242" cy="2077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bPU main buidling at nigh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750"/>
          <a:stretch/>
        </p:blipFill>
        <p:spPr bwMode="auto">
          <a:xfrm>
            <a:off x="2296161" y="4339524"/>
            <a:ext cx="3479505" cy="20782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ort.spbstu.ru/data/bassein-02-previ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8145" y="4339524"/>
            <a:ext cx="3281463" cy="2078261"/>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41492" y="3736189"/>
            <a:ext cx="4173775" cy="276999"/>
          </a:xfrm>
          <a:prstGeom prst="rect">
            <a:avLst/>
          </a:prstGeom>
        </p:spPr>
        <p:txBody>
          <a:bodyPr wrap="square">
            <a:spAutoFit/>
          </a:bodyPr>
          <a:lstStyle/>
          <a:p>
            <a:pPr algn="ct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Акции по сбору макулатуры</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1" name="Прямоугольник 10"/>
          <p:cNvSpPr/>
          <p:nvPr/>
        </p:nvSpPr>
        <p:spPr>
          <a:xfrm>
            <a:off x="4122687" y="3698535"/>
            <a:ext cx="4173775" cy="276999"/>
          </a:xfrm>
          <a:prstGeom prst="rect">
            <a:avLst/>
          </a:prstGeom>
        </p:spPr>
        <p:txBody>
          <a:bodyPr wrap="square">
            <a:spAutoFit/>
          </a:bodyPr>
          <a:lstStyle/>
          <a:p>
            <a:pPr algn="ct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Популяризация растительного питания</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2" name="Прямоугольник 11"/>
          <p:cNvSpPr/>
          <p:nvPr/>
        </p:nvSpPr>
        <p:spPr>
          <a:xfrm>
            <a:off x="7648285" y="3698534"/>
            <a:ext cx="4173775" cy="276999"/>
          </a:xfrm>
          <a:prstGeom prst="rect">
            <a:avLst/>
          </a:prstGeom>
        </p:spPr>
        <p:txBody>
          <a:bodyPr wrap="square">
            <a:spAutoFit/>
          </a:bodyPr>
          <a:lstStyle/>
          <a:p>
            <a:pPr algn="ct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Пункты раздельного сбора отходов</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3" name="Прямоугольник 12"/>
          <p:cNvSpPr/>
          <p:nvPr/>
        </p:nvSpPr>
        <p:spPr>
          <a:xfrm>
            <a:off x="1811992" y="6443220"/>
            <a:ext cx="4445430" cy="276999"/>
          </a:xfrm>
          <a:prstGeom prst="rect">
            <a:avLst/>
          </a:prstGeom>
        </p:spPr>
        <p:txBody>
          <a:bodyPr wrap="square">
            <a:spAutoFit/>
          </a:bodyPr>
          <a:lstStyle/>
          <a:p>
            <a:pPr algn="ct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22 «умных» светильника (международный </a:t>
            </a:r>
            <a:r>
              <a:rPr lang="ru-RU" sz="1200" b="1" dirty="0" smtClean="0">
                <a:solidFill>
                  <a:schemeClr val="tx1">
                    <a:lumMod val="75000"/>
                    <a:lumOff val="25000"/>
                  </a:schemeClr>
                </a:solidFill>
                <a:latin typeface="PT Sans" panose="020B0503020203020204" pitchFamily="34" charset="-52"/>
                <a:ea typeface="PT Sans" panose="020B0503020203020204" pitchFamily="34" charset="-52"/>
                <a:hlinkClick r:id="rId7"/>
              </a:rPr>
              <a:t>проект</a:t>
            </a: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
        <p:nvSpPr>
          <p:cNvPr id="14" name="Прямоугольник 13"/>
          <p:cNvSpPr/>
          <p:nvPr/>
        </p:nvSpPr>
        <p:spPr>
          <a:xfrm>
            <a:off x="5773839" y="6456138"/>
            <a:ext cx="5450342" cy="276999"/>
          </a:xfrm>
          <a:prstGeom prst="rect">
            <a:avLst/>
          </a:prstGeom>
        </p:spPr>
        <p:txBody>
          <a:bodyPr wrap="square">
            <a:spAutoFit/>
          </a:bodyPr>
          <a:lstStyle/>
          <a:p>
            <a:pPr algn="ctr"/>
            <a:r>
              <a:rPr lang="en-US" sz="1200" b="1" dirty="0" smtClean="0">
                <a:solidFill>
                  <a:schemeClr val="tx1">
                    <a:lumMod val="75000"/>
                    <a:lumOff val="25000"/>
                  </a:schemeClr>
                </a:solidFill>
                <a:latin typeface="PT Sans" panose="020B0503020203020204" pitchFamily="34" charset="-52"/>
                <a:ea typeface="PT Sans" panose="020B0503020203020204" pitchFamily="34" charset="-52"/>
              </a:rPr>
              <a:t>~2</a:t>
            </a:r>
            <a:r>
              <a:rPr lang="ru-RU" sz="1200" b="1" dirty="0" smtClean="0">
                <a:solidFill>
                  <a:schemeClr val="tx1">
                    <a:lumMod val="75000"/>
                    <a:lumOff val="25000"/>
                  </a:schemeClr>
                </a:solidFill>
                <a:latin typeface="PT Sans" panose="020B0503020203020204" pitchFamily="34" charset="-52"/>
                <a:ea typeface="PT Sans" panose="020B0503020203020204" pitchFamily="34" charset="-52"/>
              </a:rPr>
              <a:t> млн м3/год – объем повторной и оборотной воды в бассейне</a:t>
            </a:r>
            <a:endParaRPr lang="ru-RU" sz="1200" dirty="0">
              <a:solidFill>
                <a:schemeClr val="tx1">
                  <a:lumMod val="75000"/>
                  <a:lumOff val="25000"/>
                </a:schemeClr>
              </a:solidFill>
              <a:latin typeface="PT Sans" panose="020B0503020203020204" pitchFamily="34" charset="-52"/>
              <a:ea typeface="PT Sans" panose="020B0503020203020204" pitchFamily="34" charset="-52"/>
            </a:endParaRPr>
          </a:p>
        </p:txBody>
      </p:sp>
    </p:spTree>
    <p:extLst>
      <p:ext uri="{BB962C8B-B14F-4D97-AF65-F5344CB8AC3E}">
        <p14:creationId xmlns:p14="http://schemas.microsoft.com/office/powerpoint/2010/main" val="87999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Политех</a:t>
            </a:r>
            <a:endParaRPr lang="ru-RU" b="1" dirty="0">
              <a:solidFill>
                <a:schemeClr val="accent6">
                  <a:lumMod val="60000"/>
                  <a:lumOff val="40000"/>
                </a:schemeClr>
              </a:solidFill>
            </a:endParaRPr>
          </a:p>
        </p:txBody>
      </p:sp>
      <p:sp>
        <p:nvSpPr>
          <p:cNvPr id="2" name="Прямоугольник 1"/>
          <p:cNvSpPr/>
          <p:nvPr/>
        </p:nvSpPr>
        <p:spPr>
          <a:xfrm>
            <a:off x="491717" y="267850"/>
            <a:ext cx="8719951" cy="461665"/>
          </a:xfrm>
          <a:prstGeom prst="rect">
            <a:avLst/>
          </a:prstGeom>
        </p:spPr>
        <p:txBody>
          <a:bodyPr wrap="none">
            <a:spAutoFit/>
          </a:bodyPr>
          <a:lstStyle/>
          <a:p>
            <a:r>
              <a:rPr lang="ru-RU" sz="2400" b="1" dirty="0" smtClean="0">
                <a:solidFill>
                  <a:srgbClr val="37B34B"/>
                </a:solidFill>
                <a:latin typeface="PT Sans" panose="020B0503020203020204" pitchFamily="34" charset="-52"/>
                <a:ea typeface="PT Sans" panose="020B0503020203020204" pitchFamily="34" charset="-52"/>
              </a:rPr>
              <a:t>Фестиваль науки «</a:t>
            </a:r>
            <a:r>
              <a:rPr lang="ru-RU" sz="2400" b="1" dirty="0" err="1" smtClean="0">
                <a:solidFill>
                  <a:srgbClr val="37B34B"/>
                </a:solidFill>
                <a:latin typeface="PT Sans" panose="020B0503020203020204" pitchFamily="34" charset="-52"/>
                <a:ea typeface="PT Sans" panose="020B0503020203020204" pitchFamily="34" charset="-52"/>
              </a:rPr>
              <a:t>Сайнс</a:t>
            </a:r>
            <a:r>
              <a:rPr lang="ru-RU" sz="2400" b="1" dirty="0" smtClean="0">
                <a:solidFill>
                  <a:srgbClr val="37B34B"/>
                </a:solidFill>
                <a:latin typeface="PT Sans" panose="020B0503020203020204" pitchFamily="34" charset="-52"/>
                <a:ea typeface="PT Sans" panose="020B0503020203020204" pitchFamily="34" charset="-52"/>
              </a:rPr>
              <a:t> день» учит осознанному потреблению</a:t>
            </a:r>
            <a:endParaRPr lang="ru-RU" sz="2400" b="1" i="0" dirty="0">
              <a:solidFill>
                <a:srgbClr val="37B34B"/>
              </a:solidFill>
              <a:effectLst/>
              <a:latin typeface="PT Sans" panose="020B0503020203020204" pitchFamily="34" charset="-52"/>
              <a:ea typeface="PT Sans" panose="020B0503020203020204" pitchFamily="34" charset="-52"/>
            </a:endParaRPr>
          </a:p>
        </p:txBody>
      </p:sp>
      <p:sp>
        <p:nvSpPr>
          <p:cNvPr id="3" name="Прямоугольник 2"/>
          <p:cNvSpPr/>
          <p:nvPr/>
        </p:nvSpPr>
        <p:spPr>
          <a:xfrm>
            <a:off x="491717" y="801051"/>
            <a:ext cx="8046355" cy="1815882"/>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13 февраля в Политехническом университете отгремел фестиваль науки для студентов, сотрудников университета и их детей – «</a:t>
            </a:r>
            <a:r>
              <a:rPr lang="ru-RU" sz="1400" dirty="0" err="1">
                <a:latin typeface="PT Sans" panose="020B0503020203020204" pitchFamily="34" charset="-52"/>
                <a:ea typeface="PT Sans" panose="020B0503020203020204" pitchFamily="34" charset="-52"/>
              </a:rPr>
              <a:t>Сайнс</a:t>
            </a:r>
            <a:r>
              <a:rPr lang="ru-RU" sz="1400" dirty="0">
                <a:latin typeface="PT Sans" panose="020B0503020203020204" pitchFamily="34" charset="-52"/>
                <a:ea typeface="PT Sans" panose="020B0503020203020204" pitchFamily="34" charset="-52"/>
              </a:rPr>
              <a:t> день». Эко-сообщество </a:t>
            </a:r>
            <a:r>
              <a:rPr lang="ru-RU" sz="1400" dirty="0" err="1">
                <a:latin typeface="PT Sans" panose="020B0503020203020204" pitchFamily="34" charset="-52"/>
                <a:ea typeface="PT Sans" panose="020B0503020203020204" pitchFamily="34" charset="-52"/>
              </a:rPr>
              <a:t>ReGreen</a:t>
            </a:r>
            <a:r>
              <a:rPr lang="ru-RU" sz="1400" dirty="0">
                <a:latin typeface="PT Sans" panose="020B0503020203020204" pitchFamily="34" charset="-52"/>
                <a:ea typeface="PT Sans" panose="020B0503020203020204" pitchFamily="34" charset="-52"/>
              </a:rPr>
              <a:t> занималось просветительской деятельностью: студенты-активисты организовали для участников фестиваля </a:t>
            </a:r>
            <a:r>
              <a:rPr lang="ru-RU" sz="1400" dirty="0" smtClean="0">
                <a:latin typeface="PT Sans" panose="020B0503020203020204" pitchFamily="34" charset="-52"/>
                <a:ea typeface="PT Sans" panose="020B0503020203020204" pitchFamily="34" charset="-52"/>
              </a:rPr>
              <a:t>мастер-классы, для </a:t>
            </a:r>
            <a:r>
              <a:rPr lang="ru-RU" sz="1400" dirty="0">
                <a:latin typeface="PT Sans" panose="020B0503020203020204" pitchFamily="34" charset="-52"/>
                <a:ea typeface="PT Sans" panose="020B0503020203020204" pitchFamily="34" charset="-52"/>
              </a:rPr>
              <a:t>приобретения </a:t>
            </a:r>
            <a:r>
              <a:rPr lang="ru-RU" sz="1400" dirty="0" smtClean="0">
                <a:latin typeface="PT Sans" panose="020B0503020203020204" pitchFamily="34" charset="-52"/>
                <a:ea typeface="PT Sans" panose="020B0503020203020204" pitchFamily="34" charset="-52"/>
              </a:rPr>
              <a:t>навыков </a:t>
            </a:r>
            <a:r>
              <a:rPr lang="ru-RU" sz="1400" dirty="0">
                <a:latin typeface="PT Sans" panose="020B0503020203020204" pitchFamily="34" charset="-52"/>
                <a:ea typeface="PT Sans" panose="020B0503020203020204" pitchFamily="34" charset="-52"/>
              </a:rPr>
              <a:t>осознанного потребления. </a:t>
            </a:r>
            <a:r>
              <a:rPr lang="ru-RU" sz="1400" dirty="0" smtClean="0">
                <a:latin typeface="PT Sans" panose="020B0503020203020204" pitchFamily="34" charset="-52"/>
                <a:ea typeface="PT Sans" panose="020B0503020203020204" pitchFamily="34" charset="-52"/>
              </a:rPr>
              <a:t>Гости </a:t>
            </a:r>
            <a:r>
              <a:rPr lang="ru-RU" sz="1400" dirty="0">
                <a:latin typeface="PT Sans" panose="020B0503020203020204" pitchFamily="34" charset="-52"/>
                <a:ea typeface="PT Sans" panose="020B0503020203020204" pitchFamily="34" charset="-52"/>
              </a:rPr>
              <a:t>могли сплести эко-мочалки из джута, создать «зеленые» аппликации из материалов на переработку, узнать о раздельном сборе отходов и важности утилизации органики. Гости посмотрели на работу установки по </a:t>
            </a:r>
            <a:r>
              <a:rPr lang="ru-RU" sz="1400" dirty="0" err="1">
                <a:latin typeface="PT Sans" panose="020B0503020203020204" pitchFamily="34" charset="-52"/>
                <a:ea typeface="PT Sans" panose="020B0503020203020204" pitchFamily="34" charset="-52"/>
              </a:rPr>
              <a:t>вермикомпостированию</a:t>
            </a:r>
            <a:r>
              <a:rPr lang="ru-RU" sz="1400" dirty="0">
                <a:latin typeface="PT Sans" panose="020B0503020203020204" pitchFamily="34" charset="-52"/>
                <a:ea typeface="PT Sans" panose="020B0503020203020204" pitchFamily="34" charset="-52"/>
              </a:rPr>
              <a:t> – первого модуля проекта по переработке органики и выращиванию </a:t>
            </a:r>
            <a:r>
              <a:rPr lang="ru-RU" sz="1400" dirty="0" err="1">
                <a:latin typeface="PT Sans" panose="020B0503020203020204" pitchFamily="34" charset="-52"/>
                <a:ea typeface="PT Sans" panose="020B0503020203020204" pitchFamily="34" charset="-52"/>
              </a:rPr>
              <a:t>микрозелени</a:t>
            </a:r>
            <a:r>
              <a:rPr lang="ru-RU" sz="1400" dirty="0">
                <a:latin typeface="PT Sans" panose="020B0503020203020204" pitchFamily="34" charset="-52"/>
                <a:ea typeface="PT Sans" panose="020B0503020203020204" pitchFamily="34" charset="-52"/>
              </a:rPr>
              <a:t>, работа над которым ведется совместно с </a:t>
            </a:r>
            <a:r>
              <a:rPr lang="ru-RU" sz="1400" dirty="0" err="1">
                <a:latin typeface="PT Sans" panose="020B0503020203020204" pitchFamily="34" charset="-52"/>
                <a:ea typeface="PT Sans" panose="020B0503020203020204" pitchFamily="34" charset="-52"/>
              </a:rPr>
              <a:t>Фаблаб</a:t>
            </a:r>
            <a:r>
              <a:rPr lang="ru-RU" sz="1400" dirty="0">
                <a:latin typeface="PT Sans" panose="020B0503020203020204" pitchFamily="34" charset="-52"/>
                <a:ea typeface="PT Sans" panose="020B0503020203020204" pitchFamily="34" charset="-52"/>
              </a:rPr>
              <a:t> Политех. </a:t>
            </a:r>
          </a:p>
        </p:txBody>
      </p:sp>
      <p:pic>
        <p:nvPicPr>
          <p:cNvPr id="1026" name="Picture 2" descr="Открытая лабораторна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275" y="833019"/>
            <a:ext cx="3333939" cy="2222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1717" y="2741581"/>
            <a:ext cx="6428363" cy="246221"/>
          </a:xfrm>
          <a:prstGeom prst="rect">
            <a:avLst/>
          </a:prstGeom>
          <a:noFill/>
        </p:spPr>
        <p:txBody>
          <a:bodyPr wrap="none" rtlCol="0">
            <a:spAutoFit/>
          </a:bodyPr>
          <a:lstStyle/>
          <a:p>
            <a:r>
              <a:rPr lang="ru-RU" sz="1000" dirty="0" smtClean="0"/>
              <a:t>Источник: </a:t>
            </a:r>
            <a:r>
              <a:rPr lang="en-US" sz="1000" dirty="0">
                <a:hlinkClick r:id="rId3"/>
              </a:rPr>
              <a:t>https://www.spbstu.ru/media/news/nauka_i_innovatsii/science-day-festival-polytech/?</a:t>
            </a:r>
            <a:r>
              <a:rPr lang="en-US" sz="1000" dirty="0" smtClean="0">
                <a:hlinkClick r:id="rId3"/>
              </a:rPr>
              <a:t>sphrase_id=2195936</a:t>
            </a:r>
            <a:r>
              <a:rPr lang="ru-RU" sz="1000" dirty="0" smtClean="0"/>
              <a:t> </a:t>
            </a:r>
            <a:endParaRPr lang="ru-RU" sz="1000" dirty="0"/>
          </a:p>
        </p:txBody>
      </p:sp>
      <p:sp>
        <p:nvSpPr>
          <p:cNvPr id="5" name="Прямоугольник 4"/>
          <p:cNvSpPr/>
          <p:nvPr/>
        </p:nvSpPr>
        <p:spPr>
          <a:xfrm>
            <a:off x="491717" y="3102406"/>
            <a:ext cx="11593049" cy="461665"/>
          </a:xfrm>
          <a:prstGeom prst="rect">
            <a:avLst/>
          </a:prstGeom>
        </p:spPr>
        <p:txBody>
          <a:bodyPr wrap="square">
            <a:spAutoFit/>
          </a:bodyPr>
          <a:lstStyle/>
          <a:p>
            <a:r>
              <a:rPr lang="ru-RU" sz="2400" b="1" dirty="0">
                <a:solidFill>
                  <a:srgbClr val="37B34B"/>
                </a:solidFill>
                <a:latin typeface="PT Sans" panose="020B0503020203020204" pitchFamily="34" charset="-52"/>
                <a:ea typeface="PT Sans" panose="020B0503020203020204" pitchFamily="34" charset="-52"/>
              </a:rPr>
              <a:t>«Зеленый лекторий» помог разобраться в </a:t>
            </a:r>
            <a:r>
              <a:rPr lang="ru-RU" sz="2400" b="1" dirty="0" smtClean="0">
                <a:solidFill>
                  <a:srgbClr val="37B34B"/>
                </a:solidFill>
                <a:latin typeface="PT Sans" panose="020B0503020203020204" pitchFamily="34" charset="-52"/>
                <a:ea typeface="PT Sans" panose="020B0503020203020204" pitchFamily="34" charset="-52"/>
              </a:rPr>
              <a:t>вопросах ответственного потребления</a:t>
            </a:r>
            <a:endParaRPr lang="ru-RU" sz="2400" b="1" dirty="0">
              <a:solidFill>
                <a:srgbClr val="37B34B"/>
              </a:solidFill>
              <a:latin typeface="PT Sans" panose="020B0503020203020204" pitchFamily="34" charset="-52"/>
              <a:ea typeface="PT Sans" panose="020B0503020203020204" pitchFamily="34" charset="-52"/>
            </a:endParaRPr>
          </a:p>
        </p:txBody>
      </p:sp>
      <p:sp>
        <p:nvSpPr>
          <p:cNvPr id="6" name="Прямоугольник 5"/>
          <p:cNvSpPr/>
          <p:nvPr/>
        </p:nvSpPr>
        <p:spPr>
          <a:xfrm>
            <a:off x="491717" y="3574129"/>
            <a:ext cx="7969237" cy="2893100"/>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Во второй </a:t>
            </a:r>
            <a:r>
              <a:rPr lang="ru-RU" sz="1400" dirty="0" smtClean="0">
                <a:latin typeface="PT Sans" panose="020B0503020203020204" pitchFamily="34" charset="-52"/>
                <a:ea typeface="PT Sans" panose="020B0503020203020204" pitchFamily="34" charset="-52"/>
              </a:rPr>
              <a:t>день лектория </a:t>
            </a:r>
            <a:r>
              <a:rPr lang="ru-RU" sz="1400" dirty="0">
                <a:latin typeface="PT Sans" panose="020B0503020203020204" pitchFamily="34" charset="-52"/>
                <a:ea typeface="PT Sans" panose="020B0503020203020204" pitchFamily="34" charset="-52"/>
              </a:rPr>
              <a:t>прошло обсуждение раздельного сбора и переработки отходов под названием «Потреблять нельзя сокращать: бережное отношение к ресурсам». Всеволод АНДРЕЕВ, генеральный директор компании по утилизации отходов «</a:t>
            </a:r>
            <a:r>
              <a:rPr lang="ru-RU" sz="1400" dirty="0" err="1">
                <a:latin typeface="PT Sans" panose="020B0503020203020204" pitchFamily="34" charset="-52"/>
                <a:ea typeface="PT Sans" panose="020B0503020203020204" pitchFamily="34" charset="-52"/>
              </a:rPr>
              <a:t>Эресайкл</a:t>
            </a:r>
            <a:r>
              <a:rPr lang="ru-RU" sz="1400" dirty="0">
                <a:latin typeface="PT Sans" panose="020B0503020203020204" pitchFamily="34" charset="-52"/>
                <a:ea typeface="PT Sans" panose="020B0503020203020204" pitchFamily="34" charset="-52"/>
              </a:rPr>
              <a:t>», рассказал, как построить бизнес на переработке отходов, и поделился опытом организации проекта по сбору электроники. Маргарита РЕЗНИКОВА, создатель и идейный вдохновитель </a:t>
            </a:r>
            <a:r>
              <a:rPr lang="ru-RU" sz="1400" dirty="0" err="1">
                <a:latin typeface="PT Sans" panose="020B0503020203020204" pitchFamily="34" charset="-52"/>
                <a:ea typeface="PT Sans" panose="020B0503020203020204" pitchFamily="34" charset="-52"/>
              </a:rPr>
              <a:t>экологичного</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апсайкл</a:t>
            </a:r>
            <a:r>
              <a:rPr lang="ru-RU" sz="1400" dirty="0">
                <a:latin typeface="PT Sans" panose="020B0503020203020204" pitchFamily="34" charset="-52"/>
                <a:ea typeface="PT Sans" panose="020B0503020203020204" pitchFamily="34" charset="-52"/>
              </a:rPr>
              <a:t>-бренда ‘</a:t>
            </a:r>
            <a:r>
              <a:rPr lang="ru-RU" sz="1400" dirty="0" err="1">
                <a:latin typeface="PT Sans" panose="020B0503020203020204" pitchFamily="34" charset="-52"/>
                <a:ea typeface="PT Sans" panose="020B0503020203020204" pitchFamily="34" charset="-52"/>
              </a:rPr>
              <a:t>Rishi</a:t>
            </a:r>
            <a:r>
              <a:rPr lang="ru-RU" sz="1400" dirty="0">
                <a:latin typeface="PT Sans" panose="020B0503020203020204" pitchFamily="34" charset="-52"/>
                <a:ea typeface="PT Sans" panose="020B0503020203020204" pitchFamily="34" charset="-52"/>
              </a:rPr>
              <a:t>«, провела выступление об осознанном потреблении одежды и построении бизнеса без вреда для экологии. Наталья ГАЛЕЧЬЯН, директор сети благотворительных магазинов «Спасибо!», рассказала, что делать со старой одеждой и как происходит ее переработка. </a:t>
            </a:r>
            <a:r>
              <a:rPr lang="ru-RU" sz="1400" dirty="0" smtClean="0">
                <a:latin typeface="PT Sans" panose="020B0503020203020204" pitchFamily="34" charset="-52"/>
                <a:ea typeface="PT Sans" panose="020B0503020203020204" pitchFamily="34" charset="-52"/>
              </a:rPr>
              <a:t>Также прошла </a:t>
            </a:r>
            <a:r>
              <a:rPr lang="ru-RU" sz="1400" dirty="0">
                <a:latin typeface="PT Sans" panose="020B0503020203020204" pitchFamily="34" charset="-52"/>
                <a:ea typeface="PT Sans" panose="020B0503020203020204" pitchFamily="34" charset="-52"/>
              </a:rPr>
              <a:t>встреча, посвященная теме «Устойчивость как новая бизнес-стратегия: зеленые тренды в предпринимательстве». Александра НАГОРНАЯ, менеджер по устойчивому развитию ИКЕА, раскрыла секреты одной из самых </a:t>
            </a:r>
            <a:r>
              <a:rPr lang="ru-RU" sz="1400" dirty="0" err="1">
                <a:latin typeface="PT Sans" panose="020B0503020203020204" pitchFamily="34" charset="-52"/>
                <a:ea typeface="PT Sans" panose="020B0503020203020204" pitchFamily="34" charset="-52"/>
              </a:rPr>
              <a:t>экологичных</a:t>
            </a:r>
            <a:r>
              <a:rPr lang="ru-RU" sz="1400" dirty="0">
                <a:latin typeface="PT Sans" panose="020B0503020203020204" pitchFamily="34" charset="-52"/>
                <a:ea typeface="PT Sans" panose="020B0503020203020204" pitchFamily="34" charset="-52"/>
              </a:rPr>
              <a:t> компаний на российском рынке и рассказала, как стать международным брендом и как производить продукцию с минимальным влиянием на природу.</a:t>
            </a:r>
          </a:p>
        </p:txBody>
      </p:sp>
      <p:pic>
        <p:nvPicPr>
          <p:cNvPr id="1028" name="Picture 4" descr="Встреча, посвященная теме «Устойчивость как новая бизнес-стратегия: зеленые тренды в предпринимательств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2043" y="3695515"/>
            <a:ext cx="3362171" cy="22414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1717" y="6556064"/>
            <a:ext cx="7880684" cy="246221"/>
          </a:xfrm>
          <a:prstGeom prst="rect">
            <a:avLst/>
          </a:prstGeom>
          <a:noFill/>
        </p:spPr>
        <p:txBody>
          <a:bodyPr wrap="none" rtlCol="0">
            <a:spAutoFit/>
          </a:bodyPr>
          <a:lstStyle/>
          <a:p>
            <a:r>
              <a:rPr lang="ru-RU" sz="1000" dirty="0" smtClean="0"/>
              <a:t>Источник: </a:t>
            </a:r>
            <a:r>
              <a:rPr lang="en-US" sz="1000" dirty="0">
                <a:hlinkClick r:id="rId5"/>
              </a:rPr>
              <a:t>https://www.spbstu.ru/media/news/education/zelenyy-lektoriy-pomog-razobratsya-v-ekologicheskikh-voprosakh/?</a:t>
            </a:r>
            <a:r>
              <a:rPr lang="en-US" sz="1000" dirty="0" smtClean="0">
                <a:hlinkClick r:id="rId5"/>
              </a:rPr>
              <a:t>sphrase_id=2195936</a:t>
            </a:r>
            <a:r>
              <a:rPr lang="ru-RU" sz="1000" dirty="0" smtClean="0"/>
              <a:t> </a:t>
            </a:r>
            <a:endParaRPr lang="ru-RU" sz="1000" dirty="0"/>
          </a:p>
        </p:txBody>
      </p:sp>
    </p:spTree>
    <p:extLst>
      <p:ext uri="{BB962C8B-B14F-4D97-AF65-F5344CB8AC3E}">
        <p14:creationId xmlns:p14="http://schemas.microsoft.com/office/powerpoint/2010/main" val="77316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838592" y="211015"/>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5" name="Прямоугольник 4"/>
          <p:cNvSpPr/>
          <p:nvPr/>
        </p:nvSpPr>
        <p:spPr>
          <a:xfrm>
            <a:off x="631712" y="164849"/>
            <a:ext cx="9460090" cy="461665"/>
          </a:xfrm>
          <a:prstGeom prst="rect">
            <a:avLst/>
          </a:prstGeom>
        </p:spPr>
        <p:txBody>
          <a:bodyPr wrap="none">
            <a:spAutoFit/>
          </a:bodyPr>
          <a:lstStyle/>
          <a:p>
            <a:r>
              <a:rPr lang="ru-RU" sz="2400" b="1" dirty="0">
                <a:solidFill>
                  <a:srgbClr val="37B34B"/>
                </a:solidFill>
                <a:latin typeface="PT Sans" panose="020B0503020203020204" pitchFamily="34" charset="-52"/>
                <a:ea typeface="PT Sans" panose="020B0503020203020204" pitchFamily="34" charset="-52"/>
              </a:rPr>
              <a:t>Конкурс эко-фотосессий и конкурс «Сбор вторсырья в общежитиях»</a:t>
            </a:r>
          </a:p>
        </p:txBody>
      </p:sp>
      <p:sp>
        <p:nvSpPr>
          <p:cNvPr id="8" name="Прямоугольник 7"/>
          <p:cNvSpPr/>
          <p:nvPr/>
        </p:nvSpPr>
        <p:spPr>
          <a:xfrm>
            <a:off x="631712" y="782842"/>
            <a:ext cx="6096000" cy="3539430"/>
          </a:xfrm>
          <a:prstGeom prst="rect">
            <a:avLst/>
          </a:prstGeom>
        </p:spPr>
        <p:txBody>
          <a:bodyPr>
            <a:spAutoFit/>
          </a:bodyPr>
          <a:lstStyle/>
          <a:p>
            <a:pPr algn="just"/>
            <a:r>
              <a:rPr lang="ru-RU" sz="1400" dirty="0">
                <a:latin typeface="PT Sans" panose="020B0503020203020204" pitchFamily="34" charset="-52"/>
                <a:ea typeface="PT Sans" panose="020B0503020203020204" pitchFamily="34" charset="-52"/>
              </a:rPr>
              <a:t>22 апреля Студенческий совет совместно с Центром молодёжных проектов Гармония запустил два конкурса с одним названием «У нас одна планета». Конкурсы, посвящённые ответственному отношению к окружающей среде, позволят студентам встать на путь осознанного потребления и использовать имеющиеся ресурсы без вреда для будущих поколений</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Первый конкурс направлен на привлечение внимания к проблемам экологии с помощью фотографии. Участники должны собрать команду из шести человек, устроить фотосессию, затрагивающую острую экологическую проблему</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 конкурсе номер два в борьбу за самую популярную настольную игру «Монополия» </a:t>
            </a:r>
            <a:r>
              <a:rPr lang="ru-RU" sz="1400" dirty="0" smtClean="0">
                <a:latin typeface="PT Sans" panose="020B0503020203020204" pitchFamily="34" charset="-52"/>
                <a:ea typeface="PT Sans" panose="020B0503020203020204" pitchFamily="34" charset="-52"/>
              </a:rPr>
              <a:t>участвовали </a:t>
            </a:r>
            <a:r>
              <a:rPr lang="ru-RU" sz="1400" dirty="0">
                <a:latin typeface="PT Sans" panose="020B0503020203020204" pitchFamily="34" charset="-52"/>
                <a:ea typeface="PT Sans" panose="020B0503020203020204" pitchFamily="34" charset="-52"/>
              </a:rPr>
              <a:t>только общежития СПбПУ. Помощь экологии в этом конкурсе начнётся с раздельного сбора отходов, которые впоследствии пойдут на благо общества – переработку. Участники самым наглядным образом увидят, как отходы становятся ресурсами.</a:t>
            </a:r>
          </a:p>
        </p:txBody>
      </p:sp>
      <p:pic>
        <p:nvPicPr>
          <p:cNvPr id="9" name="Picture 2" descr="https://sun9-14.userapi.com/impg/J4UoBa-oHsNcPyZLnrQzZ6g4nPptSj3VFaRg8Q/nWEcxL-7cFo.jpg?size=850x1080&amp;quality=96&amp;sign=33eca71936dcda09c51d1646f10d61df&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17" y="626515"/>
            <a:ext cx="4729422" cy="60091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1712" y="6334699"/>
            <a:ext cx="5376232" cy="400110"/>
          </a:xfrm>
          <a:prstGeom prst="rect">
            <a:avLst/>
          </a:prstGeom>
          <a:noFill/>
        </p:spPr>
        <p:txBody>
          <a:bodyPr wrap="square" rtlCol="0">
            <a:spAutoFit/>
          </a:bodyPr>
          <a:lstStyle/>
          <a:p>
            <a:r>
              <a:rPr lang="ru-RU" sz="1000" dirty="0" smtClean="0"/>
              <a:t>Источник: </a:t>
            </a:r>
            <a:r>
              <a:rPr lang="en-US" sz="1000" dirty="0">
                <a:hlinkClick r:id="rId3"/>
              </a:rPr>
              <a:t>https://www.spbstu.ru/media/announcements/student-life/competition-eco-photo-sessions-competition-collection-resellers-hostels</a:t>
            </a:r>
            <a:r>
              <a:rPr lang="en-US" sz="1000" dirty="0" smtClean="0">
                <a:hlinkClick r:id="rId3"/>
              </a:rPr>
              <a:t>/</a:t>
            </a:r>
            <a:r>
              <a:rPr lang="ru-RU" sz="1000" dirty="0" smtClean="0"/>
              <a:t> </a:t>
            </a:r>
            <a:endParaRPr lang="ru-RU" sz="1000" dirty="0"/>
          </a:p>
        </p:txBody>
      </p:sp>
    </p:spTree>
    <p:extLst>
      <p:ext uri="{BB962C8B-B14F-4D97-AF65-F5344CB8AC3E}">
        <p14:creationId xmlns:p14="http://schemas.microsoft.com/office/powerpoint/2010/main" val="398292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a:solidFill>
                  <a:schemeClr val="accent6">
                    <a:lumMod val="60000"/>
                    <a:lumOff val="40000"/>
                  </a:schemeClr>
                </a:solidFill>
              </a:rPr>
              <a:t>П</a:t>
            </a:r>
            <a:r>
              <a:rPr lang="ru-RU" b="1" dirty="0" err="1" smtClean="0">
                <a:solidFill>
                  <a:schemeClr val="accent6">
                    <a:lumMod val="60000"/>
                    <a:lumOff val="40000"/>
                  </a:schemeClr>
                </a:solidFill>
              </a:rPr>
              <a:t>олитех</a:t>
            </a:r>
            <a:endParaRPr lang="ru-RU" b="1" dirty="0">
              <a:solidFill>
                <a:schemeClr val="accent6">
                  <a:lumMod val="60000"/>
                  <a:lumOff val="40000"/>
                </a:schemeClr>
              </a:solidFill>
            </a:endParaRPr>
          </a:p>
        </p:txBody>
      </p:sp>
      <p:sp>
        <p:nvSpPr>
          <p:cNvPr id="2" name="Прямоугольник 1"/>
          <p:cNvSpPr/>
          <p:nvPr/>
        </p:nvSpPr>
        <p:spPr>
          <a:xfrm>
            <a:off x="633214" y="727558"/>
            <a:ext cx="2987100" cy="461665"/>
          </a:xfrm>
          <a:prstGeom prst="rect">
            <a:avLst/>
          </a:prstGeom>
        </p:spPr>
        <p:txBody>
          <a:bodyPr wrap="none">
            <a:spAutoFit/>
          </a:bodyPr>
          <a:lstStyle/>
          <a:p>
            <a:r>
              <a:rPr lang="ru-RU" sz="2400" b="1" dirty="0">
                <a:solidFill>
                  <a:srgbClr val="37B34B"/>
                </a:solidFill>
                <a:latin typeface="PT Sans" panose="020B0503020203020204" pitchFamily="34" charset="-52"/>
                <a:ea typeface="PT Sans" panose="020B0503020203020204" pitchFamily="34" charset="-52"/>
              </a:rPr>
              <a:t>Крышечки </a:t>
            </a:r>
            <a:r>
              <a:rPr lang="ru-RU" sz="2400" b="1" dirty="0" err="1">
                <a:solidFill>
                  <a:srgbClr val="37B34B"/>
                </a:solidFill>
                <a:latin typeface="PT Sans" panose="020B0503020203020204" pitchFamily="34" charset="-52"/>
                <a:ea typeface="PT Sans" panose="020B0503020203020204" pitchFamily="34" charset="-52"/>
              </a:rPr>
              <a:t>ДоброТЫ</a:t>
            </a:r>
            <a:endParaRPr lang="ru-RU" sz="2400" b="1" dirty="0">
              <a:solidFill>
                <a:srgbClr val="37B34B"/>
              </a:solidFill>
              <a:latin typeface="PT Sans" panose="020B0503020203020204" pitchFamily="34" charset="-52"/>
              <a:ea typeface="PT Sans" panose="020B0503020203020204" pitchFamily="34" charset="-52"/>
            </a:endParaRPr>
          </a:p>
        </p:txBody>
      </p:sp>
      <p:pic>
        <p:nvPicPr>
          <p:cNvPr id="1026" name="Picture 2" descr="https://kpc.spbstu.ru/userfiles/images/zBgJY7pr2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2324" y="1189223"/>
            <a:ext cx="3969917" cy="26399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3215" y="6332307"/>
            <a:ext cx="4063933" cy="246221"/>
          </a:xfrm>
          <a:prstGeom prst="rect">
            <a:avLst/>
          </a:prstGeom>
        </p:spPr>
        <p:txBody>
          <a:bodyPr wrap="none">
            <a:spAutoFit/>
          </a:bodyPr>
          <a:lstStyle/>
          <a:p>
            <a:r>
              <a:rPr lang="ru-RU" sz="1000" dirty="0" smtClean="0"/>
              <a:t>Источник: </a:t>
            </a:r>
            <a:r>
              <a:rPr lang="ru-RU" sz="1000" dirty="0" smtClean="0">
                <a:hlinkClick r:id="rId3"/>
              </a:rPr>
              <a:t>https</a:t>
            </a:r>
            <a:r>
              <a:rPr lang="ru-RU" sz="1000" dirty="0">
                <a:hlinkClick r:id="rId3"/>
              </a:rPr>
              <a:t>://kpc.spbstu.ru/news/1_sentyabrya_prodobrovpolitehe</a:t>
            </a:r>
            <a:r>
              <a:rPr lang="ru-RU" sz="1000" dirty="0" smtClean="0">
                <a:hlinkClick r:id="rId3"/>
              </a:rPr>
              <a:t>/</a:t>
            </a:r>
            <a:r>
              <a:rPr lang="ru-RU" sz="1000" dirty="0" smtClean="0"/>
              <a:t> </a:t>
            </a:r>
            <a:endParaRPr lang="ru-RU" sz="1000" dirty="0"/>
          </a:p>
        </p:txBody>
      </p:sp>
      <p:sp>
        <p:nvSpPr>
          <p:cNvPr id="4" name="Прямоугольник 3"/>
          <p:cNvSpPr/>
          <p:nvPr/>
        </p:nvSpPr>
        <p:spPr>
          <a:xfrm>
            <a:off x="633214" y="1336670"/>
            <a:ext cx="7056739" cy="3970318"/>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В День знаний в кампусе Политеха прошёл масштабный фестиваль для первокурсников, где ребят ждали разносторонние станции, одной из которых стала зона добровольчества "Быть в Гармонии".</a:t>
            </a:r>
          </a:p>
          <a:p>
            <a:pPr algn="just"/>
            <a:r>
              <a:rPr lang="ru-RU" sz="1400" dirty="0">
                <a:latin typeface="PT Sans" panose="020B0503020203020204" pitchFamily="34" charset="-52"/>
                <a:ea typeface="PT Sans" panose="020B0503020203020204" pitchFamily="34" charset="-52"/>
              </a:rPr>
              <a:t>На станции действовали 13 добрых станций, являющихся участниками и партнёрами первой в России университетской экосистемы добровольчества!</a:t>
            </a:r>
          </a:p>
          <a:p>
            <a:pPr algn="just"/>
            <a:r>
              <a:rPr lang="ru-RU" sz="1400" dirty="0">
                <a:latin typeface="PT Sans" panose="020B0503020203020204" pitchFamily="34" charset="-52"/>
                <a:ea typeface="PT Sans" panose="020B0503020203020204" pitchFamily="34" charset="-52"/>
              </a:rPr>
              <a:t>От социального - до экологического, от медицинского - до событийного и </a:t>
            </a:r>
            <a:r>
              <a:rPr lang="ru-RU" sz="1400" dirty="0" err="1">
                <a:latin typeface="PT Sans" panose="020B0503020203020204" pitchFamily="34" charset="-52"/>
                <a:ea typeface="PT Sans" panose="020B0503020203020204" pitchFamily="34" charset="-52"/>
              </a:rPr>
              <a:t>зооволонтёрства</a:t>
            </a:r>
            <a:r>
              <a:rPr lang="ru-RU" sz="1400" dirty="0">
                <a:latin typeface="PT Sans" panose="020B0503020203020204" pitchFamily="34" charset="-52"/>
                <a:ea typeface="PT Sans" panose="020B0503020203020204" pitchFamily="34" charset="-52"/>
              </a:rPr>
              <a:t>. Свои станции и мастер-классы представили школы и клубы </a:t>
            </a:r>
            <a:r>
              <a:rPr lang="ru-RU" sz="1400" dirty="0" smtClean="0">
                <a:latin typeface="PT Sans" panose="020B0503020203020204" pitchFamily="34" charset="-52"/>
                <a:ea typeface="PT Sans" panose="020B0503020203020204" pitchFamily="34" charset="-52"/>
              </a:rPr>
              <a:t>Гармонии. </a:t>
            </a:r>
            <a:r>
              <a:rPr lang="ru-RU" sz="1400" dirty="0">
                <a:latin typeface="PT Sans" panose="020B0503020203020204" pitchFamily="34" charset="-52"/>
                <a:ea typeface="PT Sans" panose="020B0503020203020204" pitchFamily="34" charset="-52"/>
              </a:rPr>
              <a:t>Одной из таких станций была </a:t>
            </a:r>
            <a:r>
              <a:rPr lang="ru-RU" sz="1400" dirty="0" smtClean="0">
                <a:latin typeface="PT Sans" panose="020B0503020203020204" pitchFamily="34" charset="-52"/>
                <a:ea typeface="PT Sans" panose="020B0503020203020204" pitchFamily="34" charset="-52"/>
              </a:rPr>
              <a:t>«Крышечки </a:t>
            </a:r>
            <a:r>
              <a:rPr lang="ru-RU" sz="1400" dirty="0" err="1" smtClean="0">
                <a:latin typeface="PT Sans" panose="020B0503020203020204" pitchFamily="34" charset="-52"/>
                <a:ea typeface="PT Sans" panose="020B0503020203020204" pitchFamily="34" charset="-52"/>
              </a:rPr>
              <a:t>ДоброТы</a:t>
            </a:r>
            <a:r>
              <a:rPr lang="ru-RU" sz="1400" dirty="0">
                <a:latin typeface="PT Sans" panose="020B0503020203020204" pitchFamily="34" charset="-52"/>
                <a:ea typeface="PT Sans" panose="020B0503020203020204" pitchFamily="34" charset="-52"/>
              </a:rPr>
              <a:t>». Гости фестиваля научились сортировать </a:t>
            </a:r>
            <a:r>
              <a:rPr lang="ru-RU" sz="1400" dirty="0" smtClean="0">
                <a:latin typeface="PT Sans" panose="020B0503020203020204" pitchFamily="34" charset="-52"/>
                <a:ea typeface="PT Sans" panose="020B0503020203020204" pitchFamily="34" charset="-52"/>
              </a:rPr>
              <a:t>пластик и узнали о навыках осознанного потребления.</a:t>
            </a:r>
            <a:endParaRPr lang="ru-RU" sz="1400" dirty="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hlinkClick r:id="rId4"/>
              </a:rPr>
              <a:t>#</a:t>
            </a:r>
            <a:r>
              <a:rPr lang="ru-RU" sz="1400" dirty="0" err="1">
                <a:latin typeface="PT Sans" panose="020B0503020203020204" pitchFamily="34" charset="-52"/>
                <a:ea typeface="PT Sans" panose="020B0503020203020204" pitchFamily="34" charset="-52"/>
                <a:hlinkClick r:id="rId4"/>
              </a:rPr>
              <a:t>КрышечкиДоброТЫ</a:t>
            </a:r>
            <a:r>
              <a:rPr lang="ru-RU" sz="1400" dirty="0">
                <a:latin typeface="PT Sans" panose="020B0503020203020204" pitchFamily="34" charset="-52"/>
                <a:ea typeface="PT Sans" panose="020B0503020203020204" pitchFamily="34" charset="-52"/>
              </a:rPr>
              <a:t> — эколого-благотворительный проект по сбору пластиковых крышечек в Санкт-Петербурге и Ленинградской области. Цель проекта </a:t>
            </a:r>
            <a:r>
              <a:rPr lang="ru-RU" sz="1400" dirty="0">
                <a:latin typeface="PT Sans" panose="020B0503020203020204" pitchFamily="34" charset="-52"/>
                <a:ea typeface="PT Sans" panose="020B0503020203020204" pitchFamily="34" charset="-52"/>
                <a:hlinkClick r:id="rId4"/>
              </a:rPr>
              <a:t>#</a:t>
            </a:r>
            <a:r>
              <a:rPr lang="ru-RU" sz="1400" dirty="0" err="1">
                <a:latin typeface="PT Sans" panose="020B0503020203020204" pitchFamily="34" charset="-52"/>
                <a:ea typeface="PT Sans" panose="020B0503020203020204" pitchFamily="34" charset="-52"/>
                <a:hlinkClick r:id="rId4"/>
              </a:rPr>
              <a:t>КрышечкиДоброТЫ</a:t>
            </a:r>
            <a:r>
              <a:rPr lang="ru-RU" sz="1400" dirty="0">
                <a:latin typeface="PT Sans" panose="020B0503020203020204" pitchFamily="34" charset="-52"/>
                <a:ea typeface="PT Sans" panose="020B0503020203020204" pitchFamily="34" charset="-52"/>
              </a:rPr>
              <a:t> — привлечь детей и взрослых к совместному решению экологических и социальных задач.</a:t>
            </a:r>
          </a:p>
          <a:p>
            <a:pPr algn="just"/>
            <a:r>
              <a:rPr lang="ru-RU" sz="1400" dirty="0">
                <a:latin typeface="PT Sans" panose="020B0503020203020204" pitchFamily="34" charset="-52"/>
                <a:ea typeface="PT Sans" panose="020B0503020203020204" pitchFamily="34" charset="-52"/>
              </a:rPr>
              <a:t>За время проекта (более 4х лет) сдано на переработку 110 тонн пластиковых крышек (это свыше 55 000 000 штук или 73 грузовые газели вместимостью 1,5 тонны). На средства, вырученные от сдачи крышечек, оказана помощь 27 подопечным БФ помощи нуждающимся детям Санкт-Петербурга «Солнце» на сумму 1 700 000 тыс. рублей.</a:t>
            </a:r>
          </a:p>
        </p:txBody>
      </p:sp>
      <p:pic>
        <p:nvPicPr>
          <p:cNvPr id="1028" name="Picture 4" descr="https://kpc.spbstu.ru/userfiles/files/afisha-(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240" y="3976427"/>
            <a:ext cx="3948086" cy="263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2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a:off x="9838592" y="17590"/>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Цифры и факты</a:t>
            </a:r>
            <a:endParaRPr lang="ru-RU" b="1" dirty="0">
              <a:solidFill>
                <a:schemeClr val="accent6">
                  <a:lumMod val="60000"/>
                  <a:lumOff val="40000"/>
                </a:schemeClr>
              </a:solidFill>
            </a:endParaRPr>
          </a:p>
        </p:txBody>
      </p:sp>
      <p:sp>
        <p:nvSpPr>
          <p:cNvPr id="2" name="Прямоугольник 1"/>
          <p:cNvSpPr/>
          <p:nvPr/>
        </p:nvSpPr>
        <p:spPr>
          <a:xfrm>
            <a:off x="574622" y="299700"/>
            <a:ext cx="11132695" cy="830997"/>
          </a:xfrm>
          <a:prstGeom prst="rect">
            <a:avLst/>
          </a:prstGeom>
        </p:spPr>
        <p:txBody>
          <a:bodyPr wrap="square">
            <a:spAutoFit/>
          </a:bodyPr>
          <a:lstStyle/>
          <a:p>
            <a:r>
              <a:rPr lang="ru-RU" sz="2400" b="1" dirty="0">
                <a:solidFill>
                  <a:srgbClr val="37B34B"/>
                </a:solidFill>
                <a:latin typeface="PT Sans" panose="020B0503020203020204" pitchFamily="34" charset="-52"/>
                <a:ea typeface="PT Sans" panose="020B0503020203020204" pitchFamily="34" charset="-52"/>
              </a:rPr>
              <a:t>Кафедра ЮНЕСКО СПбПУ провела Международную конференцию «Устойчивое развитие. Мировые вызовы»</a:t>
            </a:r>
          </a:p>
        </p:txBody>
      </p:sp>
      <p:pic>
        <p:nvPicPr>
          <p:cNvPr id="2050" name="Picture 2" descr="Сотрудник штаб-квартиры ЮНЕСКО в Париже Инга НИШАНЯН принял участие в конференции по видеосвязи"/>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00" t="7951" r="2488"/>
          <a:stretch/>
        </p:blipFill>
        <p:spPr bwMode="auto">
          <a:xfrm>
            <a:off x="8177984" y="1235627"/>
            <a:ext cx="3741888" cy="2437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Григорий ОРДЖОНИКИДЗЕ принял участие в конференции по видеосвяз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983" y="3810268"/>
            <a:ext cx="3741887" cy="24945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4622" y="1131922"/>
            <a:ext cx="7345872" cy="5262979"/>
          </a:xfrm>
          <a:prstGeom prst="rect">
            <a:avLst/>
          </a:prstGeom>
        </p:spPr>
        <p:txBody>
          <a:bodyPr wrap="square">
            <a:spAutoFit/>
          </a:bodyPr>
          <a:lstStyle/>
          <a:p>
            <a:pPr algn="just"/>
            <a:r>
              <a:rPr lang="ru-RU" sz="1400" dirty="0" smtClean="0">
                <a:latin typeface="PT Sans" panose="020B0503020203020204" pitchFamily="34" charset="-52"/>
                <a:ea typeface="PT Sans" panose="020B0503020203020204" pitchFamily="34" charset="-52"/>
              </a:rPr>
              <a:t>Мировое научное сообщество все настойчивее предупреждает о серьезнейших проблемах, прежде всего </a:t>
            </a:r>
            <a:r>
              <a:rPr lang="ru-RU" sz="1400" dirty="0" smtClean="0">
                <a:latin typeface="PT Sans" panose="020B0503020203020204" pitchFamily="34" charset="-52"/>
                <a:ea typeface="PT Sans" panose="020B0503020203020204" pitchFamily="34" charset="-52"/>
                <a:hlinkClick r:id="rId4"/>
              </a:rPr>
              <a:t>энергетических</a:t>
            </a:r>
            <a:r>
              <a:rPr lang="ru-RU" sz="1400" dirty="0" smtClean="0">
                <a:latin typeface="PT Sans" panose="020B0503020203020204" pitchFamily="34" charset="-52"/>
                <a:ea typeface="PT Sans" panose="020B0503020203020204" pitchFamily="34" charset="-52"/>
              </a:rPr>
              <a:t> </a:t>
            </a:r>
            <a:r>
              <a:rPr lang="ru-RU" sz="1400" dirty="0" err="1" smtClean="0">
                <a:latin typeface="PT Sans" panose="020B0503020203020204" pitchFamily="34" charset="-52"/>
                <a:ea typeface="PT Sans" panose="020B0503020203020204" pitchFamily="34" charset="-52"/>
              </a:rPr>
              <a:t>энергетических</a:t>
            </a:r>
            <a:r>
              <a:rPr lang="ru-RU" sz="1400" dirty="0" smtClean="0">
                <a:latin typeface="PT Sans" panose="020B0503020203020204" pitchFamily="34" charset="-52"/>
                <a:ea typeface="PT Sans" panose="020B0503020203020204" pitchFamily="34" charset="-52"/>
              </a:rPr>
              <a:t> и экологических, которые предстоит решать в наступившем столетии. Обсуждаются эти проблемы и на полях Петербургского международного экономического форума (ПМЭФ-2021). 3 июня в СПбПУ в рамках ПМЭФ-2021 прошла Международная конференция «Устойчивое развитие. Мировые вызовы». Организатором выступила кафедра ЮНЕСКО СПбПУ — из более 60-ти кафедр ЮНЕСКО в России она единственная, созданная по тематике «Управление качеством образования в интересах устойчивого развития». </a:t>
            </a:r>
          </a:p>
          <a:p>
            <a:pPr algn="just"/>
            <a:r>
              <a:rPr lang="ru-RU" sz="1400" dirty="0" smtClean="0">
                <a:latin typeface="PT Sans" panose="020B0503020203020204" pitchFamily="34" charset="-52"/>
                <a:ea typeface="PT Sans" panose="020B0503020203020204" pitchFamily="34" charset="-52"/>
              </a:rPr>
              <a:t>По </a:t>
            </a:r>
            <a:r>
              <a:rPr lang="ru-RU" sz="1400" dirty="0">
                <a:latin typeface="PT Sans" panose="020B0503020203020204" pitchFamily="34" charset="-52"/>
                <a:ea typeface="PT Sans" panose="020B0503020203020204" pitchFamily="34" charset="-52"/>
              </a:rPr>
              <a:t>словам Григория ОРДЖОНИКИДЗЕ (ответственный секретарь Комиссии РФ по делам ЮНЕСКО), в ближайшие годы страны — члены ЮНЕСКО будут выстраивать свою деятельность в соответствии с дорожной картой ООН на период до 2030 года, и на этот период предлагается усилить вклад образования во все 17 целей устойчивого развития (ЦУР</a:t>
            </a:r>
            <a:r>
              <a:rPr lang="ru-RU" sz="1400" dirty="0" smtClean="0">
                <a:latin typeface="PT Sans" panose="020B0503020203020204" pitchFamily="34" charset="-52"/>
                <a:ea typeface="PT Sans" panose="020B0503020203020204" pitchFamily="34" charset="-52"/>
              </a:rPr>
              <a:t>).</a:t>
            </a:r>
            <a:endParaRPr lang="en-US"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Проектор по научной работе СПбПУ Виталий СЕРГЕЕВ отметил, что для университета важно следовать повестке как своего региона, так и федеральной, и глобальной мировой, и во всех 17-ти Целях устойчивого развития ООН Политех старается быть активным участником</a:t>
            </a:r>
            <a:r>
              <a:rPr lang="ru-RU" sz="1400" dirty="0" smtClean="0">
                <a:latin typeface="PT Sans" panose="020B0503020203020204" pitchFamily="34" charset="-52"/>
                <a:ea typeface="PT Sans" panose="020B0503020203020204" pitchFamily="34" charset="-52"/>
              </a:rPr>
              <a:t>.</a:t>
            </a:r>
            <a:endParaRPr lang="en-US" sz="1400" dirty="0" smtClean="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Конференция включала четыре секции. Первая секция «Качество жизни. Новая национальная идея» включала 17 докладов. Вторая секция — «Цифровая трансформация. Актуальные задачи. </a:t>
            </a:r>
            <a:r>
              <a:rPr lang="ru-RU" sz="1400" dirty="0" err="1">
                <a:latin typeface="PT Sans" panose="020B0503020203020204" pitchFamily="34" charset="-52"/>
                <a:ea typeface="PT Sans" panose="020B0503020203020204" pitchFamily="34" charset="-52"/>
              </a:rPr>
              <a:t>Цифровизация</a:t>
            </a:r>
            <a:r>
              <a:rPr lang="ru-RU" sz="1400" dirty="0">
                <a:latin typeface="PT Sans" panose="020B0503020203020204" pitchFamily="34" charset="-52"/>
                <a:ea typeface="PT Sans" panose="020B0503020203020204" pitchFamily="34" charset="-52"/>
              </a:rPr>
              <a:t> объектов культурного наследия», включала 12 докладов</a:t>
            </a:r>
            <a:r>
              <a:rPr lang="ru-RU" sz="1400" dirty="0" smtClean="0">
                <a:latin typeface="PT Sans" panose="020B0503020203020204" pitchFamily="34" charset="-52"/>
                <a:ea typeface="PT Sans" panose="020B0503020203020204" pitchFamily="34" charset="-52"/>
              </a:rPr>
              <a:t>.</a:t>
            </a:r>
            <a:r>
              <a:rPr lang="en-US" sz="1400" dirty="0" smtClean="0">
                <a:latin typeface="PT Sans" panose="020B0503020203020204" pitchFamily="34" charset="-52"/>
                <a:ea typeface="PT Sans" panose="020B0503020203020204" pitchFamily="34" charset="-52"/>
              </a:rPr>
              <a:t> </a:t>
            </a:r>
            <a:r>
              <a:rPr lang="ru-RU" sz="1400" dirty="0">
                <a:latin typeface="PT Sans" panose="020B0503020203020204" pitchFamily="34" charset="-52"/>
                <a:ea typeface="PT Sans" panose="020B0503020203020204" pitchFamily="34" charset="-52"/>
              </a:rPr>
              <a:t>В рамках третьей секции — «Современные технологические платформы» — прозвучало семь докладов. Четвертая секция — «Международное сотрудничество в интересах устойчивого развития» частично уже прошла ранее в рамках Международной политехнической </a:t>
            </a:r>
            <a:r>
              <a:rPr lang="ru-RU" sz="1400" dirty="0" smtClean="0">
                <a:latin typeface="PT Sans" panose="020B0503020203020204" pitchFamily="34" charset="-52"/>
                <a:ea typeface="PT Sans" panose="020B0503020203020204" pitchFamily="34" charset="-52"/>
              </a:rPr>
              <a:t>недели, к </a:t>
            </a:r>
            <a:r>
              <a:rPr lang="ru-RU" sz="1400" dirty="0">
                <a:latin typeface="PT Sans" panose="020B0503020203020204" pitchFamily="34" charset="-52"/>
                <a:ea typeface="PT Sans" panose="020B0503020203020204" pitchFamily="34" charset="-52"/>
              </a:rPr>
              <a:t>ней присоединилось более ста участников и 20 стан. </a:t>
            </a:r>
          </a:p>
        </p:txBody>
      </p:sp>
      <p:sp>
        <p:nvSpPr>
          <p:cNvPr id="5" name="Прямоугольник 4"/>
          <p:cNvSpPr/>
          <p:nvPr/>
        </p:nvSpPr>
        <p:spPr>
          <a:xfrm>
            <a:off x="574622" y="6516047"/>
            <a:ext cx="11345249" cy="246221"/>
          </a:xfrm>
          <a:prstGeom prst="rect">
            <a:avLst/>
          </a:prstGeom>
        </p:spPr>
        <p:txBody>
          <a:bodyPr wrap="square">
            <a:spAutoFit/>
          </a:bodyPr>
          <a:lstStyle/>
          <a:p>
            <a:r>
              <a:rPr lang="ru-RU" sz="1000" dirty="0" smtClean="0"/>
              <a:t>Источник: </a:t>
            </a:r>
            <a:r>
              <a:rPr lang="ru-RU" sz="1000" dirty="0" smtClean="0">
                <a:hlinkClick r:id="rId5"/>
              </a:rPr>
              <a:t>https</a:t>
            </a:r>
            <a:r>
              <a:rPr lang="ru-RU" sz="1000" dirty="0">
                <a:hlinkClick r:id="rId5"/>
              </a:rPr>
              <a:t>://www.spbstu.ru/media/news/nauka_i_innovatsii/kafedra-yunesko-spbpu-provela-mezhdunarodnuyu-konferentsiyu-ustoychivoe-razvitie-mirovye-vyzovy/?</a:t>
            </a:r>
            <a:r>
              <a:rPr lang="ru-RU" sz="1000" dirty="0" smtClean="0">
                <a:hlinkClick r:id="rId5"/>
              </a:rPr>
              <a:t>sphrase_id=2198054</a:t>
            </a:r>
            <a:r>
              <a:rPr lang="ru-RU" sz="1000" dirty="0" smtClean="0"/>
              <a:t> </a:t>
            </a:r>
            <a:endParaRPr lang="ru-RU" sz="1000" dirty="0"/>
          </a:p>
        </p:txBody>
      </p:sp>
    </p:spTree>
    <p:extLst>
      <p:ext uri="{BB962C8B-B14F-4D97-AF65-F5344CB8AC3E}">
        <p14:creationId xmlns:p14="http://schemas.microsoft.com/office/powerpoint/2010/main" val="157713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Активный </a:t>
            </a:r>
            <a:r>
              <a:rPr lang="ru-RU" b="1" dirty="0" err="1" smtClean="0">
                <a:solidFill>
                  <a:schemeClr val="accent6">
                    <a:lumMod val="60000"/>
                    <a:lumOff val="40000"/>
                  </a:schemeClr>
                </a:solidFill>
              </a:rPr>
              <a:t>Политех</a:t>
            </a:r>
            <a:endParaRPr lang="ru-RU" b="1" dirty="0">
              <a:solidFill>
                <a:schemeClr val="accent6">
                  <a:lumMod val="60000"/>
                  <a:lumOff val="40000"/>
                </a:schemeClr>
              </a:solidFill>
            </a:endParaRPr>
          </a:p>
        </p:txBody>
      </p:sp>
      <p:sp>
        <p:nvSpPr>
          <p:cNvPr id="2" name="Прямоугольник 1"/>
          <p:cNvSpPr/>
          <p:nvPr/>
        </p:nvSpPr>
        <p:spPr>
          <a:xfrm>
            <a:off x="729463" y="163653"/>
            <a:ext cx="5569217" cy="461665"/>
          </a:xfrm>
          <a:prstGeom prst="rect">
            <a:avLst/>
          </a:prstGeom>
        </p:spPr>
        <p:txBody>
          <a:bodyPr wrap="none">
            <a:spAutoFit/>
          </a:bodyPr>
          <a:lstStyle/>
          <a:p>
            <a:r>
              <a:rPr lang="ru-RU" sz="2400" b="1" dirty="0">
                <a:solidFill>
                  <a:srgbClr val="37B34B"/>
                </a:solidFill>
                <a:latin typeface="PT Sans" panose="020B0503020203020204" pitchFamily="34" charset="-52"/>
                <a:ea typeface="PT Sans" panose="020B0503020203020204" pitchFamily="34" charset="-52"/>
              </a:rPr>
              <a:t>«</a:t>
            </a:r>
            <a:r>
              <a:rPr lang="ru-RU" sz="2400" b="1" dirty="0" err="1">
                <a:solidFill>
                  <a:srgbClr val="37B34B"/>
                </a:solidFill>
                <a:latin typeface="PT Sans" panose="020B0503020203020204" pitchFamily="34" charset="-52"/>
                <a:ea typeface="PT Sans" panose="020B0503020203020204" pitchFamily="34" charset="-52"/>
              </a:rPr>
              <a:t>Metal</a:t>
            </a:r>
            <a:r>
              <a:rPr lang="ru-RU" sz="2400" b="1" dirty="0">
                <a:solidFill>
                  <a:srgbClr val="37B34B"/>
                </a:solidFill>
                <a:latin typeface="PT Sans" panose="020B0503020203020204" pitchFamily="34" charset="-52"/>
                <a:ea typeface="PT Sans" panose="020B0503020203020204" pitchFamily="34" charset="-52"/>
              </a:rPr>
              <a:t> </a:t>
            </a:r>
            <a:r>
              <a:rPr lang="ru-RU" sz="2400" b="1" dirty="0" err="1">
                <a:solidFill>
                  <a:srgbClr val="37B34B"/>
                </a:solidFill>
                <a:latin typeface="PT Sans" panose="020B0503020203020204" pitchFamily="34" charset="-52"/>
                <a:ea typeface="PT Sans" panose="020B0503020203020204" pitchFamily="34" charset="-52"/>
              </a:rPr>
              <a:t>Cup</a:t>
            </a:r>
            <a:r>
              <a:rPr lang="ru-RU" sz="2400" b="1" dirty="0">
                <a:solidFill>
                  <a:srgbClr val="37B34B"/>
                </a:solidFill>
                <a:latin typeface="PT Sans" panose="020B0503020203020204" pitchFamily="34" charset="-52"/>
                <a:ea typeface="PT Sans" panose="020B0503020203020204" pitchFamily="34" charset="-52"/>
              </a:rPr>
              <a:t> 2021. Устойчивое развитие»</a:t>
            </a:r>
          </a:p>
        </p:txBody>
      </p:sp>
      <p:sp>
        <p:nvSpPr>
          <p:cNvPr id="3" name="Прямоугольник 2"/>
          <p:cNvSpPr/>
          <p:nvPr/>
        </p:nvSpPr>
        <p:spPr>
          <a:xfrm>
            <a:off x="729463" y="855155"/>
            <a:ext cx="7080412" cy="5047536"/>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Какие решения можно найти в области использования экологически чистых технологий, как снизить уровень загрязнения среды и потребления ресурсов – такие непростые задачи выполняли участники полуфинала Национального чемпионата России по технологической стратегии «</a:t>
            </a:r>
            <a:r>
              <a:rPr lang="ru-RU" sz="1400" dirty="0" err="1">
                <a:latin typeface="PT Sans" panose="020B0503020203020204" pitchFamily="34" charset="-52"/>
                <a:ea typeface="PT Sans" panose="020B0503020203020204" pitchFamily="34" charset="-52"/>
              </a:rPr>
              <a:t>Metal</a:t>
            </a:r>
            <a:r>
              <a:rPr lang="ru-RU" sz="1400" dirty="0">
                <a:latin typeface="PT Sans" panose="020B0503020203020204" pitchFamily="34" charset="-52"/>
                <a:ea typeface="PT Sans" panose="020B0503020203020204" pitchFamily="34" charset="-52"/>
              </a:rPr>
              <a:t> </a:t>
            </a:r>
            <a:r>
              <a:rPr lang="ru-RU" sz="1400" dirty="0" err="1">
                <a:latin typeface="PT Sans" panose="020B0503020203020204" pitchFamily="34" charset="-52"/>
                <a:ea typeface="PT Sans" panose="020B0503020203020204" pitchFamily="34" charset="-52"/>
              </a:rPr>
              <a:t>Cup</a:t>
            </a:r>
            <a:r>
              <a:rPr lang="ru-RU" sz="1400" dirty="0">
                <a:latin typeface="PT Sans" panose="020B0503020203020204" pitchFamily="34" charset="-52"/>
                <a:ea typeface="PT Sans" panose="020B0503020203020204" pitchFamily="34" charset="-52"/>
              </a:rPr>
              <a:t> 2021. Устойчивое развитие». Кейсы предоставила горнодобывающая и металлургическая компания «Северсталь» – генеральный партнер мероприятия. Соревнования проходили в Санкт-Петербургском политехническом университете Петра Великого 19-20 апреля. За победу боролись 15 команд. Но путевку в финал заслужили только 7</a:t>
            </a:r>
            <a:r>
              <a:rPr lang="ru-RU" sz="1400" dirty="0" smtClean="0">
                <a:latin typeface="PT Sans" panose="020B0503020203020204" pitchFamily="34" charset="-52"/>
                <a:ea typeface="PT Sans" panose="020B0503020203020204" pitchFamily="34" charset="-52"/>
              </a:rPr>
              <a:t>.</a:t>
            </a:r>
          </a:p>
          <a:p>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По условиям кейса, предоставленного ПАО «Северсталь», необходимо было разработать технологические решения производства конечных изделий из стальной продукции в области «зеленого» строительства для обеспечения производства 300 тыс. тонн в течение 3-х лет. Ребята анализировали возможности и потенциал технологического комплекса по производству стали и стальной продукции компании; определяли наиболее перспективные технологии производства продукции в «зеленом» строительстве; оценивали экологические риски и затраты. </a:t>
            </a:r>
            <a:endParaRPr lang="ru-RU"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Ребята предложили технологию производства перфорированных двутавровых балок, им удалось сократить массу проката на 30% при сохранении его несущей способности. В решении они опирались на работоспособность, </a:t>
            </a:r>
            <a:r>
              <a:rPr lang="ru-RU" sz="1400" dirty="0" err="1">
                <a:latin typeface="PT Sans" panose="020B0503020203020204" pitchFamily="34" charset="-52"/>
                <a:ea typeface="PT Sans" panose="020B0503020203020204" pitchFamily="34" charset="-52"/>
              </a:rPr>
              <a:t>экологичность</a:t>
            </a:r>
            <a:r>
              <a:rPr lang="ru-RU" sz="1400" dirty="0">
                <a:latin typeface="PT Sans" panose="020B0503020203020204" pitchFamily="34" charset="-52"/>
                <a:ea typeface="PT Sans" panose="020B0503020203020204" pitchFamily="34" charset="-52"/>
              </a:rPr>
              <a:t> и коммерческий потенциал, старались сделать проект максимально практичным и простым. Политехники уверены, что это и стало причиной высоких оценок жюри. </a:t>
            </a:r>
            <a:endParaRPr lang="en-US" sz="1400" dirty="0" smtClean="0">
              <a:latin typeface="PT Sans" panose="020B0503020203020204" pitchFamily="34" charset="-52"/>
              <a:ea typeface="PT Sans" panose="020B0503020203020204" pitchFamily="34" charset="-52"/>
            </a:endParaRPr>
          </a:p>
          <a:p>
            <a:pPr algn="just"/>
            <a:endParaRPr lang="ru-RU" sz="1400" dirty="0">
              <a:latin typeface="PT Sans" panose="020B0503020203020204" pitchFamily="34" charset="-52"/>
              <a:ea typeface="PT Sans" panose="020B0503020203020204" pitchFamily="34" charset="-52"/>
            </a:endParaRPr>
          </a:p>
        </p:txBody>
      </p:sp>
      <p:pic>
        <p:nvPicPr>
          <p:cNvPr id="3076" name="Picture 4" descr="Политехники-финалисты: команды “Schemers” и «Комбайнеры»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942" y="3592584"/>
            <a:ext cx="3891801" cy="25945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Администрации Политеха вручили благодарственное письмо за вклад в развитие Metal Cup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447" y="817845"/>
            <a:ext cx="3899866" cy="25999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29463" y="6187117"/>
            <a:ext cx="6096000" cy="400110"/>
          </a:xfrm>
          <a:prstGeom prst="rect">
            <a:avLst/>
          </a:prstGeom>
        </p:spPr>
        <p:txBody>
          <a:bodyPr>
            <a:spAutoFit/>
          </a:bodyPr>
          <a:lstStyle/>
          <a:p>
            <a:r>
              <a:rPr lang="ru-RU" sz="1000" dirty="0" smtClean="0"/>
              <a:t>Источник: </a:t>
            </a:r>
            <a:r>
              <a:rPr lang="ru-RU" sz="1000" dirty="0" smtClean="0">
                <a:hlinkClick r:id="rId4"/>
              </a:rPr>
              <a:t>https</a:t>
            </a:r>
            <a:r>
              <a:rPr lang="ru-RU" sz="1000" dirty="0">
                <a:hlinkClick r:id="rId4"/>
              </a:rPr>
              <a:t>://www.spbstu.ru/media/news/achievements/polytechnics-finalists-national-championship-russia-metal-cup-2021/?</a:t>
            </a:r>
            <a:r>
              <a:rPr lang="ru-RU" sz="1000" dirty="0" smtClean="0">
                <a:hlinkClick r:id="rId4"/>
              </a:rPr>
              <a:t>sphrase_id=2198077</a:t>
            </a:r>
            <a:r>
              <a:rPr lang="ru-RU" sz="1000" dirty="0" smtClean="0"/>
              <a:t> </a:t>
            </a:r>
            <a:endParaRPr lang="ru-RU" sz="1000" dirty="0"/>
          </a:p>
        </p:txBody>
      </p:sp>
    </p:spTree>
    <p:extLst>
      <p:ext uri="{BB962C8B-B14F-4D97-AF65-F5344CB8AC3E}">
        <p14:creationId xmlns:p14="http://schemas.microsoft.com/office/powerpoint/2010/main" val="57215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838592" y="211016"/>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5" name="Прямоугольник 4"/>
          <p:cNvSpPr/>
          <p:nvPr/>
        </p:nvSpPr>
        <p:spPr>
          <a:xfrm>
            <a:off x="649573" y="211016"/>
            <a:ext cx="9689483" cy="830997"/>
          </a:xfrm>
          <a:prstGeom prst="rect">
            <a:avLst/>
          </a:prstGeom>
        </p:spPr>
        <p:txBody>
          <a:bodyPr wrap="square">
            <a:spAutoFit/>
          </a:bodyPr>
          <a:lstStyle/>
          <a:p>
            <a:r>
              <a:rPr lang="ru-RU" sz="2400" b="1" dirty="0">
                <a:solidFill>
                  <a:srgbClr val="37B34B"/>
                </a:solidFill>
                <a:latin typeface="PT Sans" panose="020B0503020203020204" pitchFamily="34" charset="-52"/>
                <a:ea typeface="PT Sans" panose="020B0503020203020204" pitchFamily="34" charset="-52"/>
              </a:rPr>
              <a:t>Нобелевский лауреат Рае </a:t>
            </a:r>
            <a:r>
              <a:rPr lang="ru-RU" sz="2400" b="1" dirty="0" err="1">
                <a:solidFill>
                  <a:srgbClr val="37B34B"/>
                </a:solidFill>
                <a:latin typeface="PT Sans" panose="020B0503020203020204" pitchFamily="34" charset="-52"/>
                <a:ea typeface="PT Sans" panose="020B0503020203020204" pitchFamily="34" charset="-52"/>
              </a:rPr>
              <a:t>Квон</a:t>
            </a:r>
            <a:r>
              <a:rPr lang="ru-RU" sz="2400" b="1" dirty="0">
                <a:solidFill>
                  <a:srgbClr val="37B34B"/>
                </a:solidFill>
                <a:latin typeface="PT Sans" panose="020B0503020203020204" pitchFamily="34" charset="-52"/>
                <a:ea typeface="PT Sans" panose="020B0503020203020204" pitchFamily="34" charset="-52"/>
              </a:rPr>
              <a:t> </a:t>
            </a:r>
            <a:r>
              <a:rPr lang="ru-RU" sz="2400" b="1" dirty="0" err="1">
                <a:solidFill>
                  <a:srgbClr val="37B34B"/>
                </a:solidFill>
                <a:latin typeface="PT Sans" panose="020B0503020203020204" pitchFamily="34" charset="-52"/>
                <a:ea typeface="PT Sans" panose="020B0503020203020204" pitchFamily="34" charset="-52"/>
              </a:rPr>
              <a:t>Чунг</a:t>
            </a:r>
            <a:r>
              <a:rPr lang="ru-RU" sz="2400" b="1" dirty="0">
                <a:solidFill>
                  <a:srgbClr val="37B34B"/>
                </a:solidFill>
                <a:latin typeface="PT Sans" panose="020B0503020203020204" pitchFamily="34" charset="-52"/>
                <a:ea typeface="PT Sans" panose="020B0503020203020204" pitchFamily="34" charset="-52"/>
              </a:rPr>
              <a:t> рассказал о сценариях развития энергетики</a:t>
            </a:r>
            <a:endParaRPr lang="ru-RU" sz="2400" b="1" i="0" dirty="0">
              <a:solidFill>
                <a:srgbClr val="37B34B"/>
              </a:solidFill>
              <a:effectLst/>
              <a:latin typeface="PT Sans" panose="020B0503020203020204" pitchFamily="34" charset="-52"/>
              <a:ea typeface="PT Sans" panose="020B0503020203020204" pitchFamily="34" charset="-52"/>
            </a:endParaRPr>
          </a:p>
        </p:txBody>
      </p:sp>
      <p:sp>
        <p:nvSpPr>
          <p:cNvPr id="7" name="Прямоугольник 6"/>
          <p:cNvSpPr/>
          <p:nvPr/>
        </p:nvSpPr>
        <p:spPr>
          <a:xfrm>
            <a:off x="649573" y="1166204"/>
            <a:ext cx="7490085" cy="4616648"/>
          </a:xfrm>
          <a:prstGeom prst="rect">
            <a:avLst/>
          </a:prstGeom>
        </p:spPr>
        <p:txBody>
          <a:bodyPr wrap="square">
            <a:spAutoFit/>
          </a:bodyPr>
          <a:lstStyle/>
          <a:p>
            <a:pPr algn="just"/>
            <a:r>
              <a:rPr lang="ru-RU" sz="1400" dirty="0">
                <a:latin typeface="PT Sans" panose="020B0503020203020204" pitchFamily="34" charset="-52"/>
                <a:ea typeface="PT Sans" panose="020B0503020203020204" pitchFamily="34" charset="-52"/>
              </a:rPr>
              <a:t>2 июня лауреат Нобелевской премии мира 2007 года Рае </a:t>
            </a:r>
            <a:r>
              <a:rPr lang="ru-RU" sz="1400" dirty="0" err="1">
                <a:latin typeface="PT Sans" panose="020B0503020203020204" pitchFamily="34" charset="-52"/>
                <a:ea typeface="PT Sans" panose="020B0503020203020204" pitchFamily="34" charset="-52"/>
              </a:rPr>
              <a:t>Квонг</a:t>
            </a:r>
            <a:r>
              <a:rPr lang="ru-RU" sz="1400" dirty="0">
                <a:latin typeface="PT Sans" panose="020B0503020203020204" pitchFamily="34" charset="-52"/>
                <a:ea typeface="PT Sans" panose="020B0503020203020204" pitchFamily="34" charset="-52"/>
              </a:rPr>
              <a:t> ЧУНГ выступил в Политехе с лекцией, посвященной будущему «зеленой» энергетики. Мероприятие прошло в рамках ПМЭФ-2021 и Международной конференции «Устойчивое развитие. Мировые вызовы». Организатором конференции, которая пройдет в Санкт-Петербургском политехническом университете Петра Великого 3 июня, является единственная в России кафедра ЮНЕСКО «Управление качеством образования в интересах устойчивого развития», созданная на базе СПбПУ</a:t>
            </a:r>
            <a:r>
              <a:rPr lang="ru-RU" sz="1400" dirty="0" smtClean="0">
                <a:latin typeface="PT Sans" panose="020B0503020203020204" pitchFamily="34" charset="-52"/>
                <a:ea typeface="PT Sans" panose="020B0503020203020204" pitchFamily="34" charset="-52"/>
              </a:rPr>
              <a:t>.</a:t>
            </a:r>
          </a:p>
          <a:p>
            <a:pPr algn="just"/>
            <a:r>
              <a:rPr lang="ru-RU" sz="1400" dirty="0" smtClean="0">
                <a:latin typeface="PT Sans" panose="020B0503020203020204" pitchFamily="34" charset="-52"/>
                <a:ea typeface="PT Sans" panose="020B0503020203020204" pitchFamily="34" charset="-52"/>
              </a:rPr>
              <a:t>Долгое время Рае </a:t>
            </a:r>
            <a:r>
              <a:rPr lang="ru-RU" sz="1400" dirty="0" err="1" smtClean="0">
                <a:latin typeface="PT Sans" panose="020B0503020203020204" pitchFamily="34" charset="-52"/>
                <a:ea typeface="PT Sans" panose="020B0503020203020204" pitchFamily="34" charset="-52"/>
              </a:rPr>
              <a:t>Квон</a:t>
            </a:r>
            <a:r>
              <a:rPr lang="ru-RU" sz="1400" dirty="0" smtClean="0">
                <a:latin typeface="PT Sans" panose="020B0503020203020204" pitchFamily="34" charset="-52"/>
                <a:ea typeface="PT Sans" panose="020B0503020203020204" pitchFamily="34" charset="-52"/>
              </a:rPr>
              <a:t> ЧУНГ являлся главным советником генерального секретаря ООН Пан Ги МУНА по вопросам изменения климата. Также г-н ЧУНГ возглавляет Международный комитет по присуждению премии «Глобальная энергия», является членом Межправительственной группы экспертов по изменению климата, почетным профессором Государственного университета Инчхона (Южная Корея).</a:t>
            </a:r>
          </a:p>
          <a:p>
            <a:pPr algn="just"/>
            <a:endParaRPr lang="ru-RU" sz="1400" dirty="0" smtClean="0">
              <a:latin typeface="PT Sans" panose="020B0503020203020204" pitchFamily="34" charset="-52"/>
              <a:ea typeface="PT Sans" panose="020B0503020203020204" pitchFamily="34" charset="-52"/>
            </a:endParaRPr>
          </a:p>
          <a:p>
            <a:pPr algn="just"/>
            <a:r>
              <a:rPr lang="ru-RU" sz="1400" dirty="0" smtClean="0">
                <a:latin typeface="PT Sans" panose="020B0503020203020204" pitchFamily="34" charset="-52"/>
                <a:ea typeface="PT Sans" panose="020B0503020203020204" pitchFamily="34" charset="-52"/>
              </a:rPr>
              <a:t>Основные </a:t>
            </a:r>
            <a:r>
              <a:rPr lang="ru-RU" sz="1400" dirty="0">
                <a:latin typeface="PT Sans" panose="020B0503020203020204" pitchFamily="34" charset="-52"/>
                <a:ea typeface="PT Sans" panose="020B0503020203020204" pitchFamily="34" charset="-52"/>
              </a:rPr>
              <a:t>идеи, которые озвучил Рае </a:t>
            </a:r>
            <a:r>
              <a:rPr lang="ru-RU" sz="1400" dirty="0" err="1">
                <a:latin typeface="PT Sans" panose="020B0503020203020204" pitchFamily="34" charset="-52"/>
                <a:ea typeface="PT Sans" panose="020B0503020203020204" pitchFamily="34" charset="-52"/>
              </a:rPr>
              <a:t>Квон</a:t>
            </a:r>
            <a:r>
              <a:rPr lang="ru-RU" sz="1400" dirty="0">
                <a:latin typeface="PT Sans" panose="020B0503020203020204" pitchFamily="34" charset="-52"/>
                <a:ea typeface="PT Sans" panose="020B0503020203020204" pitchFamily="34" charset="-52"/>
              </a:rPr>
              <a:t> ЧУНГ во время лекции «Неотвратимый глобальный тренд: Углеродная нейтральность к 2050 году и Россия», состоят в том, что человечество должно иметь долгосрочное видение, где общество и природа — равные экономике приоритеты. В этом и заключается весь смысл концепции устойчивого развития</a:t>
            </a:r>
            <a:r>
              <a:rPr lang="ru-RU" sz="1400" dirty="0" smtClean="0">
                <a:latin typeface="PT Sans" panose="020B0503020203020204" pitchFamily="34" charset="-52"/>
                <a:ea typeface="PT Sans" panose="020B0503020203020204" pitchFamily="34" charset="-52"/>
              </a:rPr>
              <a:t>.</a:t>
            </a:r>
          </a:p>
          <a:p>
            <a:pPr algn="just"/>
            <a:endParaRPr lang="ru-RU" sz="1400" dirty="0">
              <a:latin typeface="PT Sans" panose="020B0503020203020204" pitchFamily="34" charset="-52"/>
              <a:ea typeface="PT Sans" panose="020B0503020203020204" pitchFamily="34" charset="-52"/>
            </a:endParaRPr>
          </a:p>
          <a:p>
            <a:pPr algn="just"/>
            <a:r>
              <a:rPr lang="ru-RU" sz="1400" dirty="0">
                <a:latin typeface="PT Sans" panose="020B0503020203020204" pitchFamily="34" charset="-52"/>
                <a:ea typeface="PT Sans" panose="020B0503020203020204" pitchFamily="34" charset="-52"/>
              </a:rPr>
              <a:t>В обсуждении доклада г-на ЧУНГА приняли участие студенты и сотрудники профильных институтов СПбПУ, специалисты в области возобновляемых источников энергии и развития тепловой энергетики, возобновляемой энергетики и энергосберегающих технологий.</a:t>
            </a:r>
          </a:p>
        </p:txBody>
      </p:sp>
      <p:pic>
        <p:nvPicPr>
          <p:cNvPr id="8" name="Picture 2" descr="Нобелевский лауреат Рае Квон Чунг прочитал в СПбПУ лекцию Неотвратимый глобальный тренд: Углеродная нейтральность к 2050 году и Россия, Unstoppable Global Trend: Net Zero 2050 and Russia"/>
          <p:cNvPicPr>
            <a:picLocks noChangeAspect="1" noChangeArrowheads="1"/>
          </p:cNvPicPr>
          <p:nvPr/>
        </p:nvPicPr>
        <p:blipFill rotWithShape="1">
          <a:blip r:embed="rId2">
            <a:extLst>
              <a:ext uri="{28A0092B-C50C-407E-A947-70E740481C1C}">
                <a14:useLocalDpi xmlns:a14="http://schemas.microsoft.com/office/drawing/2010/main" val="0"/>
              </a:ext>
            </a:extLst>
          </a:blip>
          <a:srcRect l="15328" t="24110" r="21855" b="10421"/>
          <a:stretch/>
        </p:blipFill>
        <p:spPr bwMode="auto">
          <a:xfrm>
            <a:off x="8428746" y="1247609"/>
            <a:ext cx="3416521" cy="23738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Ректор Андрей РУДСКОЙ подчеркнул особую важность международного сотрудничества в сфере возобновляемой энергетик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8746" y="3933242"/>
            <a:ext cx="3416521" cy="22776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9573" y="6416519"/>
            <a:ext cx="11195694" cy="246221"/>
          </a:xfrm>
          <a:prstGeom prst="rect">
            <a:avLst/>
          </a:prstGeom>
          <a:noFill/>
        </p:spPr>
        <p:txBody>
          <a:bodyPr wrap="square" rtlCol="0">
            <a:spAutoFit/>
          </a:bodyPr>
          <a:lstStyle/>
          <a:p>
            <a:r>
              <a:rPr lang="ru-RU" sz="1000" dirty="0" smtClean="0"/>
              <a:t>Источник: </a:t>
            </a:r>
            <a:r>
              <a:rPr lang="en-US" sz="1000" dirty="0">
                <a:hlinkClick r:id="rId4"/>
              </a:rPr>
              <a:t>https://www.spbstu.ru/media/news/partnership/nobelevskiy-laureat-rae-kvon-chung-rasskazal-o-stsenariyakh-razvitiya-energetiki/?</a:t>
            </a:r>
            <a:r>
              <a:rPr lang="en-US" sz="1000" dirty="0" smtClean="0">
                <a:hlinkClick r:id="rId4"/>
              </a:rPr>
              <a:t>sphrase_id=2196213</a:t>
            </a:r>
            <a:r>
              <a:rPr lang="ru-RU" sz="1000" dirty="0" smtClean="0"/>
              <a:t> </a:t>
            </a:r>
            <a:endParaRPr lang="ru-RU" sz="1000" dirty="0"/>
          </a:p>
        </p:txBody>
      </p:sp>
    </p:spTree>
    <p:extLst>
      <p:ext uri="{BB962C8B-B14F-4D97-AF65-F5344CB8AC3E}">
        <p14:creationId xmlns:p14="http://schemas.microsoft.com/office/powerpoint/2010/main" val="246348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804"/>
            <a:ext cx="360485" cy="6865804"/>
          </a:xfrm>
          <a:prstGeom prst="rect">
            <a:avLst/>
          </a:prstGeom>
          <a:solidFill>
            <a:srgbClr val="37B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838592" y="164521"/>
            <a:ext cx="2353408" cy="369332"/>
          </a:xfrm>
          <a:prstGeom prst="rect">
            <a:avLst/>
          </a:prstGeom>
          <a:noFill/>
        </p:spPr>
        <p:txBody>
          <a:bodyPr wrap="square" rtlCol="0">
            <a:spAutoFit/>
          </a:bodyPr>
          <a:lstStyle/>
          <a:p>
            <a:pPr algn="r"/>
            <a:r>
              <a:rPr lang="ru-RU" b="1" dirty="0" smtClean="0">
                <a:solidFill>
                  <a:schemeClr val="accent6">
                    <a:lumMod val="60000"/>
                    <a:lumOff val="40000"/>
                  </a:schemeClr>
                </a:solidFill>
              </a:rPr>
              <a:t>Наука</a:t>
            </a:r>
            <a:endParaRPr lang="ru-RU" b="1" dirty="0">
              <a:solidFill>
                <a:schemeClr val="accent6">
                  <a:lumMod val="60000"/>
                  <a:lumOff val="40000"/>
                </a:schemeClr>
              </a:solidFill>
            </a:endParaRPr>
          </a:p>
        </p:txBody>
      </p:sp>
      <p:sp>
        <p:nvSpPr>
          <p:cNvPr id="3" name="Прямоугольник 2"/>
          <p:cNvSpPr/>
          <p:nvPr/>
        </p:nvSpPr>
        <p:spPr>
          <a:xfrm>
            <a:off x="829455" y="395682"/>
            <a:ext cx="9288905" cy="830997"/>
          </a:xfrm>
          <a:prstGeom prst="rect">
            <a:avLst/>
          </a:prstGeom>
        </p:spPr>
        <p:txBody>
          <a:bodyPr wrap="square">
            <a:spAutoFit/>
          </a:bodyPr>
          <a:lstStyle/>
          <a:p>
            <a:r>
              <a:rPr lang="ru-RU" sz="2400" b="1" dirty="0">
                <a:solidFill>
                  <a:srgbClr val="37B34B"/>
                </a:solidFill>
                <a:latin typeface="PT Sans" panose="020B0503020203020204" pitchFamily="34" charset="-52"/>
                <a:ea typeface="PT Sans" panose="020B0503020203020204" pitchFamily="34" charset="-52"/>
              </a:rPr>
              <a:t>Ученые Политеха создали легкий и прочный радиатор для охлаждения батарей электротранспорта</a:t>
            </a:r>
          </a:p>
        </p:txBody>
      </p:sp>
      <p:pic>
        <p:nvPicPr>
          <p:cNvPr id="1026" name="Picture 2" descr="Ученые Политеха создали легкий и прочный радиатор для охлаждения батарей электротранспорта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702" y="1515636"/>
            <a:ext cx="4765675" cy="31771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9455" y="1411345"/>
            <a:ext cx="6096000" cy="3539430"/>
          </a:xfrm>
          <a:prstGeom prst="rect">
            <a:avLst/>
          </a:prstGeom>
        </p:spPr>
        <p:txBody>
          <a:bodyPr>
            <a:spAutoFit/>
          </a:bodyPr>
          <a:lstStyle/>
          <a:p>
            <a:pPr algn="just"/>
            <a:r>
              <a:rPr lang="ru-RU" sz="1600" dirty="0">
                <a:latin typeface="PT Sans" panose="020B0503020203020204" pitchFamily="34" charset="-52"/>
                <a:ea typeface="PT Sans" panose="020B0503020203020204" pitchFamily="34" charset="-52"/>
              </a:rPr>
              <a:t>Используя технологию сварки трением с перемешиванием, ученые Института машиностроения, материалов и транспорта СПбПУ создали прочный и компактный радиатор для литий-ионных батарей, которые в будущем могут быть использованы для питания электротранспорта.</a:t>
            </a:r>
          </a:p>
          <a:p>
            <a:pPr algn="just"/>
            <a:endParaRPr lang="ru-RU" sz="1600" dirty="0">
              <a:latin typeface="PT Sans" panose="020B0503020203020204" pitchFamily="34" charset="-52"/>
              <a:ea typeface="PT Sans" panose="020B0503020203020204" pitchFamily="34" charset="-52"/>
            </a:endParaRPr>
          </a:p>
          <a:p>
            <a:pPr algn="just"/>
            <a:r>
              <a:rPr lang="ru-RU" sz="1600" dirty="0">
                <a:latin typeface="PT Sans" panose="020B0503020203020204" pitchFamily="34" charset="-52"/>
                <a:ea typeface="PT Sans" panose="020B0503020203020204" pitchFamily="34" charset="-52"/>
              </a:rPr>
              <a:t>Получившийся радиатор обладает несколькими функциями. Во-первых, он играет роль дна и основания батареи. Во-вторых, он используется для охлаждения аккумулятора, а при отрицательных температурах через него подается тепло для подогрева батарей (для регулирования этого процесса разработана специальная система управления). Ученые Политеха изготовили первый образец радиатора и в ближайшее время планируют испытания данной системы охлаждения. </a:t>
            </a:r>
          </a:p>
        </p:txBody>
      </p:sp>
      <p:sp>
        <p:nvSpPr>
          <p:cNvPr id="5" name="Прямоугольник 4"/>
          <p:cNvSpPr/>
          <p:nvPr/>
        </p:nvSpPr>
        <p:spPr>
          <a:xfrm>
            <a:off x="829455" y="6367361"/>
            <a:ext cx="11055922" cy="246221"/>
          </a:xfrm>
          <a:prstGeom prst="rect">
            <a:avLst/>
          </a:prstGeom>
        </p:spPr>
        <p:txBody>
          <a:bodyPr wrap="square">
            <a:spAutoFit/>
          </a:bodyPr>
          <a:lstStyle/>
          <a:p>
            <a:r>
              <a:rPr lang="ru-RU" sz="1000" dirty="0" smtClean="0"/>
              <a:t>Источник:</a:t>
            </a:r>
            <a:r>
              <a:rPr lang="ru-RU" sz="1000" dirty="0" smtClean="0">
                <a:hlinkClick r:id="rId3"/>
              </a:rPr>
              <a:t> Ученые </a:t>
            </a:r>
            <a:r>
              <a:rPr lang="ru-RU" sz="1000" dirty="0">
                <a:hlinkClick r:id="rId3"/>
              </a:rPr>
              <a:t>Политеха создали легкий и прочный радиатор для охлаждения батарей электротранспорта | Политех </a:t>
            </a:r>
            <a:r>
              <a:rPr lang="ru-RU" sz="1000" dirty="0" err="1">
                <a:hlinkClick r:id="rId3"/>
              </a:rPr>
              <a:t>media</a:t>
            </a:r>
            <a:r>
              <a:rPr lang="ru-RU" sz="1000" dirty="0">
                <a:hlinkClick r:id="rId3"/>
              </a:rPr>
              <a:t> (spbstu.ru)</a:t>
            </a:r>
            <a:endParaRPr lang="ru-RU" sz="1000" dirty="0"/>
          </a:p>
        </p:txBody>
      </p:sp>
    </p:spTree>
    <p:extLst>
      <p:ext uri="{BB962C8B-B14F-4D97-AF65-F5344CB8AC3E}">
        <p14:creationId xmlns:p14="http://schemas.microsoft.com/office/powerpoint/2010/main" val="14740796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602</Words>
  <Application>Microsoft Office PowerPoint</Application>
  <PresentationFormat>Широкоэкранный</PresentationFormat>
  <Paragraphs>92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PT Sans</vt:lpstr>
      <vt:lpstr>Тема Office</vt:lpstr>
      <vt:lpstr>ЦУР 12. Ответственное потребление и производство</vt:lpstr>
      <vt:lpstr>Ответственное потребление в Политехе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71</cp:revision>
  <dcterms:created xsi:type="dcterms:W3CDTF">2021-10-06T14:15:54Z</dcterms:created>
  <dcterms:modified xsi:type="dcterms:W3CDTF">2021-10-26T10:11:52Z</dcterms:modified>
</cp:coreProperties>
</file>